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4"/>
    <p:sldMasterId id="2147483677" r:id="rId5"/>
  </p:sldMasterIdLst>
  <p:notesMasterIdLst>
    <p:notesMasterId r:id="rId9"/>
  </p:notesMasterIdLst>
  <p:sldIdLst>
    <p:sldId id="256" r:id="rId6"/>
    <p:sldId id="257" r:id="rId7"/>
    <p:sldId id="258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 snapToGrid="0">
      <p:cViewPr>
        <p:scale>
          <a:sx n="140" d="100"/>
          <a:sy n="140" d="100"/>
        </p:scale>
        <p:origin x="-852" y="-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8428cd1a8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8428cd1a8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8428cd1a8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8428cd1a8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8428cd1a8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8428cd1a8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" name="Google Shape;54;p14"/>
          <p:cNvSpPr/>
          <p:nvPr/>
        </p:nvSpPr>
        <p:spPr>
          <a:xfrm>
            <a:off x="-76200" y="-126900"/>
            <a:ext cx="9289200" cy="5379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3850" y="4692500"/>
            <a:ext cx="736375" cy="19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ck">
  <p:cSld name="CUSTOM_3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/>
          <p:nvPr/>
        </p:nvSpPr>
        <p:spPr>
          <a:xfrm>
            <a:off x="-76200" y="-126900"/>
            <a:ext cx="9289200" cy="5379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+ Gray">
  <p:cSld name="CUSTOM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/>
          <p:nvPr/>
        </p:nvSpPr>
        <p:spPr>
          <a:xfrm>
            <a:off x="2333746" y="-5712"/>
            <a:ext cx="6810256" cy="5154930"/>
          </a:xfrm>
          <a:custGeom>
            <a:avLst/>
            <a:gdLst/>
            <a:ahLst/>
            <a:cxnLst/>
            <a:rect l="l" t="t" r="r" b="b"/>
            <a:pathLst>
              <a:path w="11591925" h="10058400" extrusionOk="0">
                <a:moveTo>
                  <a:pt x="0" y="10058400"/>
                </a:moveTo>
                <a:lnTo>
                  <a:pt x="11591925" y="10058400"/>
                </a:lnTo>
                <a:lnTo>
                  <a:pt x="11591925" y="0"/>
                </a:lnTo>
                <a:lnTo>
                  <a:pt x="0" y="0"/>
                </a:lnTo>
                <a:lnTo>
                  <a:pt x="0" y="10058400"/>
                </a:lnTo>
                <a:close/>
              </a:path>
            </a:pathLst>
          </a:custGeom>
          <a:solidFill>
            <a:srgbClr val="F6F7F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y">
  <p:cSld name="CUSTOM_2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/>
          <p:nvPr/>
        </p:nvSpPr>
        <p:spPr>
          <a:xfrm>
            <a:off x="0" y="0"/>
            <a:ext cx="9288018" cy="5154930"/>
          </a:xfrm>
          <a:custGeom>
            <a:avLst/>
            <a:gdLst/>
            <a:ahLst/>
            <a:cxnLst/>
            <a:rect l="l" t="t" r="r" b="b"/>
            <a:pathLst>
              <a:path w="15544800" h="10058400" extrusionOk="0">
                <a:moveTo>
                  <a:pt x="0" y="10058400"/>
                </a:moveTo>
                <a:lnTo>
                  <a:pt x="15544800" y="10058400"/>
                </a:lnTo>
                <a:lnTo>
                  <a:pt x="15544800" y="0"/>
                </a:lnTo>
                <a:lnTo>
                  <a:pt x="0" y="0"/>
                </a:lnTo>
                <a:lnTo>
                  <a:pt x="0" y="10058400"/>
                </a:lnTo>
                <a:close/>
              </a:path>
            </a:pathLst>
          </a:custGeom>
          <a:solidFill>
            <a:srgbClr val="BDBBB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y 2">
  <p:cSld name="CUSTOM_2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9"/>
          <p:cNvSpPr/>
          <p:nvPr/>
        </p:nvSpPr>
        <p:spPr>
          <a:xfrm>
            <a:off x="0" y="0"/>
            <a:ext cx="9288018" cy="5154930"/>
          </a:xfrm>
          <a:custGeom>
            <a:avLst/>
            <a:gdLst/>
            <a:ahLst/>
            <a:cxnLst/>
            <a:rect l="l" t="t" r="r" b="b"/>
            <a:pathLst>
              <a:path w="15544800" h="10058400" extrusionOk="0">
                <a:moveTo>
                  <a:pt x="0" y="10058400"/>
                </a:moveTo>
                <a:lnTo>
                  <a:pt x="15544800" y="10058400"/>
                </a:lnTo>
                <a:lnTo>
                  <a:pt x="15544800" y="0"/>
                </a:lnTo>
                <a:lnTo>
                  <a:pt x="0" y="0"/>
                </a:lnTo>
                <a:lnTo>
                  <a:pt x="0" y="10058400"/>
                </a:lnTo>
                <a:close/>
              </a:path>
            </a:pathLst>
          </a:custGeom>
          <a:solidFill>
            <a:srgbClr val="54545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Slide">
  <p:cSld name="CUSTOM_4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45363" y="2364250"/>
            <a:ext cx="1653275" cy="43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 1">
  <p:cSld name="Header + Content 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 txBox="1">
            <a:spLocks noGrp="1"/>
          </p:cNvSpPr>
          <p:nvPr>
            <p:ph type="title"/>
          </p:nvPr>
        </p:nvSpPr>
        <p:spPr>
          <a:xfrm>
            <a:off x="733424" y="667900"/>
            <a:ext cx="7698300" cy="4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body" idx="1"/>
          </p:nvPr>
        </p:nvSpPr>
        <p:spPr>
          <a:xfrm>
            <a:off x="733424" y="1419820"/>
            <a:ext cx="7698300" cy="16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body" idx="2"/>
          </p:nvPr>
        </p:nvSpPr>
        <p:spPr>
          <a:xfrm>
            <a:off x="733425" y="462541"/>
            <a:ext cx="20121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  <a:defRPr sz="1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  <a:defRPr sz="15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  <a:defRPr sz="15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/>
            </a:lvl2pPr>
            <a:lvl3pPr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/>
            </a:lvl3pPr>
            <a:lvl4pPr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/>
            </a:lvl4pPr>
            <a:lvl5pPr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/>
            </a:lvl5pPr>
            <a:lvl6pPr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/>
            </a:lvl6pPr>
            <a:lvl7pPr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/>
            </a:lvl7pPr>
            <a:lvl8pPr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/>
            </a:lvl8pPr>
            <a:lvl9pPr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200"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obj">
  <p:cSld name="OBJEC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"/>
          <p:cNvSpPr txBox="1">
            <a:spLocks noGrp="1"/>
          </p:cNvSpPr>
          <p:nvPr>
            <p:ph type="sldNum" idx="12"/>
          </p:nvPr>
        </p:nvSpPr>
        <p:spPr>
          <a:xfrm>
            <a:off x="8785351" y="4855639"/>
            <a:ext cx="105000" cy="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50800" marR="0" lvl="0" indent="0" algn="l" rtl="0">
              <a:lnSpc>
                <a:spcPct val="100000"/>
              </a:lnSpc>
              <a:spcBef>
                <a:spcPts val="0"/>
              </a:spcBef>
              <a:buNone/>
              <a:defRPr sz="500" b="0" i="0" u="none" strike="noStrike" cap="none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0800" marR="0" lvl="1" indent="0" algn="l" rtl="0">
              <a:lnSpc>
                <a:spcPct val="100000"/>
              </a:lnSpc>
              <a:spcBef>
                <a:spcPts val="0"/>
              </a:spcBef>
              <a:buNone/>
              <a:defRPr sz="500" b="0" i="0" u="none" strike="noStrike" cap="none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0800" marR="0" lvl="2" indent="0" algn="l" rtl="0">
              <a:lnSpc>
                <a:spcPct val="100000"/>
              </a:lnSpc>
              <a:spcBef>
                <a:spcPts val="0"/>
              </a:spcBef>
              <a:buNone/>
              <a:defRPr sz="500" b="0" i="0" u="none" strike="noStrike" cap="none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50800" marR="0" lvl="3" indent="0" algn="l" rtl="0">
              <a:lnSpc>
                <a:spcPct val="100000"/>
              </a:lnSpc>
              <a:spcBef>
                <a:spcPts val="0"/>
              </a:spcBef>
              <a:buNone/>
              <a:defRPr sz="500" b="0" i="0" u="none" strike="noStrike" cap="none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50800" marR="0" lvl="4" indent="0" algn="l" rtl="0">
              <a:lnSpc>
                <a:spcPct val="100000"/>
              </a:lnSpc>
              <a:spcBef>
                <a:spcPts val="0"/>
              </a:spcBef>
              <a:buNone/>
              <a:defRPr sz="500" b="0" i="0" u="none" strike="noStrike" cap="none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50800" marR="0" lvl="5" indent="0" algn="l" rtl="0">
              <a:lnSpc>
                <a:spcPct val="100000"/>
              </a:lnSpc>
              <a:spcBef>
                <a:spcPts val="0"/>
              </a:spcBef>
              <a:buNone/>
              <a:defRPr sz="500" b="0" i="0" u="none" strike="noStrike" cap="none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50800" marR="0" lvl="6" indent="0" algn="l" rtl="0">
              <a:lnSpc>
                <a:spcPct val="100000"/>
              </a:lnSpc>
              <a:spcBef>
                <a:spcPts val="0"/>
              </a:spcBef>
              <a:buNone/>
              <a:defRPr sz="500" b="0" i="0" u="none" strike="noStrike" cap="none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50800" marR="0" lvl="7" indent="0" algn="l" rtl="0">
              <a:lnSpc>
                <a:spcPct val="100000"/>
              </a:lnSpc>
              <a:spcBef>
                <a:spcPts val="0"/>
              </a:spcBef>
              <a:buNone/>
              <a:defRPr sz="500" b="0" i="0" u="none" strike="noStrike" cap="none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0800" marR="0" lvl="8" indent="0" algn="l" rtl="0">
              <a:lnSpc>
                <a:spcPct val="100000"/>
              </a:lnSpc>
              <a:spcBef>
                <a:spcPts val="0"/>
              </a:spcBef>
              <a:buNone/>
              <a:defRPr sz="500" b="0" i="0" u="none" strike="noStrike" cap="none">
                <a:solidFill>
                  <a:srgbClr val="B8B8B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8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y 1">
  <p:cSld name="CUSTOM_2_3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5"/>
          <p:cNvSpPr/>
          <p:nvPr/>
        </p:nvSpPr>
        <p:spPr>
          <a:xfrm>
            <a:off x="0" y="0"/>
            <a:ext cx="9288018" cy="5154930"/>
          </a:xfrm>
          <a:custGeom>
            <a:avLst/>
            <a:gdLst/>
            <a:ahLst/>
            <a:cxnLst/>
            <a:rect l="l" t="t" r="r" b="b"/>
            <a:pathLst>
              <a:path w="15544800" h="10058400" extrusionOk="0">
                <a:moveTo>
                  <a:pt x="0" y="10058400"/>
                </a:moveTo>
                <a:lnTo>
                  <a:pt x="15544800" y="10058400"/>
                </a:lnTo>
                <a:lnTo>
                  <a:pt x="15544800" y="0"/>
                </a:lnTo>
                <a:lnTo>
                  <a:pt x="0" y="0"/>
                </a:lnTo>
                <a:lnTo>
                  <a:pt x="0" y="1005840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– No Logo">
  <p:cSld name="CUSTOM_2_2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/>
          <p:nvPr/>
        </p:nvSpPr>
        <p:spPr>
          <a:xfrm>
            <a:off x="217725" y="4535725"/>
            <a:ext cx="925200" cy="41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" name="Google Shape;8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3850" y="4692500"/>
            <a:ext cx="736375" cy="1935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6"/>
          <p:cNvSpPr/>
          <p:nvPr/>
        </p:nvSpPr>
        <p:spPr>
          <a:xfrm>
            <a:off x="0" y="0"/>
            <a:ext cx="217800" cy="5143500"/>
          </a:xfrm>
          <a:prstGeom prst="rect">
            <a:avLst/>
          </a:prstGeom>
          <a:solidFill>
            <a:srgbClr val="EEBE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– No Logo 1">
  <p:cSld name="CUSTOM_2_1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"/>
          <p:cNvSpPr/>
          <p:nvPr/>
        </p:nvSpPr>
        <p:spPr>
          <a:xfrm>
            <a:off x="217725" y="4535725"/>
            <a:ext cx="925200" cy="41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" name="Google Shape;87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3850" y="4692500"/>
            <a:ext cx="736375" cy="1935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7"/>
          <p:cNvSpPr/>
          <p:nvPr/>
        </p:nvSpPr>
        <p:spPr>
          <a:xfrm>
            <a:off x="0" y="0"/>
            <a:ext cx="217800" cy="5143500"/>
          </a:xfrm>
          <a:prstGeom prst="rect">
            <a:avLst/>
          </a:prstGeom>
          <a:solidFill>
            <a:srgbClr val="CC7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– No Logo 1 1">
  <p:cSld name="CUSTOM_2_1_1_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8"/>
          <p:cNvSpPr/>
          <p:nvPr/>
        </p:nvSpPr>
        <p:spPr>
          <a:xfrm>
            <a:off x="217725" y="4535725"/>
            <a:ext cx="925200" cy="41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Google Shape;91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3850" y="4692500"/>
            <a:ext cx="736375" cy="1935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8"/>
          <p:cNvSpPr/>
          <p:nvPr/>
        </p:nvSpPr>
        <p:spPr>
          <a:xfrm>
            <a:off x="0" y="0"/>
            <a:ext cx="217800" cy="5143500"/>
          </a:xfrm>
          <a:prstGeom prst="rect">
            <a:avLst/>
          </a:prstGeom>
          <a:solidFill>
            <a:srgbClr val="62855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– No Logo 1 1 1">
  <p:cSld name="CUSTOM_2_1_1_1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9"/>
          <p:cNvSpPr/>
          <p:nvPr/>
        </p:nvSpPr>
        <p:spPr>
          <a:xfrm>
            <a:off x="217725" y="4535725"/>
            <a:ext cx="925200" cy="41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3850" y="4692500"/>
            <a:ext cx="736375" cy="1935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9"/>
          <p:cNvSpPr/>
          <p:nvPr/>
        </p:nvSpPr>
        <p:spPr>
          <a:xfrm>
            <a:off x="0" y="0"/>
            <a:ext cx="217800" cy="51435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pact Title Slide">
  <p:cSld name="Impact Title Slid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0"/>
          <p:cNvSpPr txBox="1">
            <a:spLocks noGrp="1"/>
          </p:cNvSpPr>
          <p:nvPr>
            <p:ph type="body" idx="1"/>
          </p:nvPr>
        </p:nvSpPr>
        <p:spPr>
          <a:xfrm>
            <a:off x="404903" y="2277035"/>
            <a:ext cx="83346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marR="0" lvl="0" indent="-228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ctr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ctr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.widencdn.net/ynzich/19-013028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.widencdn.net/ynzich/19-013028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1"/>
          <p:cNvSpPr txBox="1"/>
          <p:nvPr/>
        </p:nvSpPr>
        <p:spPr>
          <a:xfrm>
            <a:off x="329550" y="251600"/>
            <a:ext cx="8595900" cy="11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78333"/>
              </a:lnSpc>
              <a:spcBef>
                <a:spcPts val="0"/>
              </a:spcBef>
              <a:spcAft>
                <a:spcPts val="0"/>
              </a:spcAft>
              <a:buClr>
                <a:srgbClr val="717271"/>
              </a:buClr>
              <a:buFont typeface="Arial"/>
              <a:buNone/>
            </a:pPr>
            <a:r>
              <a:rPr lang="en" sz="2700" b="1">
                <a:solidFill>
                  <a:srgbClr val="717271"/>
                </a:solidFill>
              </a:rPr>
              <a:t>PHOTO VIDEO LIBRARY METADATA TEMPLATE</a:t>
            </a:r>
            <a:endParaRPr sz="2700" b="1">
              <a:solidFill>
                <a:srgbClr val="71727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666666"/>
                </a:solidFill>
              </a:rPr>
              <a:t>Visualization Team 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666666"/>
                </a:solidFill>
              </a:rPr>
              <a:t>2018</a:t>
            </a:r>
            <a:endParaRPr>
              <a:solidFill>
                <a:srgbClr val="666666"/>
              </a:solidFill>
            </a:endParaRPr>
          </a:p>
          <a:p>
            <a:pPr marL="0" marR="0" lvl="0" indent="0" algn="l" rtl="0">
              <a:lnSpc>
                <a:spcPct val="78333"/>
              </a:lnSpc>
              <a:spcBef>
                <a:spcPts val="0"/>
              </a:spcBef>
              <a:spcAft>
                <a:spcPts val="0"/>
              </a:spcAft>
              <a:buClr>
                <a:srgbClr val="717271"/>
              </a:buClr>
              <a:buFont typeface="Arial"/>
              <a:buNone/>
            </a:pPr>
            <a:endParaRPr sz="2700" b="1">
              <a:solidFill>
                <a:srgbClr val="717271"/>
              </a:solidFill>
            </a:endParaRPr>
          </a:p>
          <a:p>
            <a:pPr marL="12700" marR="0" lvl="0" indent="0" algn="l" rtl="0">
              <a:lnSpc>
                <a:spcPct val="78333"/>
              </a:lnSpc>
              <a:spcBef>
                <a:spcPts val="0"/>
              </a:spcBef>
              <a:spcAft>
                <a:spcPts val="0"/>
              </a:spcAft>
              <a:buClr>
                <a:srgbClr val="717271"/>
              </a:buClr>
              <a:buFont typeface="Arial"/>
              <a:buNone/>
            </a:pPr>
            <a:endParaRPr sz="2700">
              <a:solidFill>
                <a:srgbClr val="71727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2"/>
          <p:cNvSpPr txBox="1"/>
          <p:nvPr/>
        </p:nvSpPr>
        <p:spPr>
          <a:xfrm>
            <a:off x="261200" y="494806"/>
            <a:ext cx="42231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999999"/>
                </a:solidFill>
              </a:rPr>
              <a:t>October Monthly Shared Spaces + Ancillary Webinar</a:t>
            </a:r>
            <a:endParaRPr sz="1000" b="1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</a:rPr>
              <a:t>Usage | Applies to all assets in collection</a:t>
            </a: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chemeClr val="hlink"/>
                </a:solidFill>
                <a:hlinkClick r:id="rId3"/>
              </a:rPr>
              <a:t>Link to collection</a:t>
            </a:r>
            <a:endParaRPr sz="1000" b="1">
              <a:solidFill>
                <a:schemeClr val="dk1"/>
              </a:solidFill>
            </a:endParaRPr>
          </a:p>
        </p:txBody>
      </p:sp>
      <p:sp>
        <p:nvSpPr>
          <p:cNvPr id="110" name="Google Shape;110;p32"/>
          <p:cNvSpPr txBox="1"/>
          <p:nvPr/>
        </p:nvSpPr>
        <p:spPr>
          <a:xfrm>
            <a:off x="3575550" y="780700"/>
            <a:ext cx="4319400" cy="4229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 b="1" dirty="0"/>
              <a:t>Owner: </a:t>
            </a:r>
            <a:r>
              <a:rPr lang="en" sz="600" dirty="0"/>
              <a:t>(Asset Requested By or Asset Created on behalf of / Project Leader)</a:t>
            </a:r>
            <a:r>
              <a:rPr lang="en" sz="600" b="1" dirty="0"/>
              <a:t> </a:t>
            </a:r>
            <a:br>
              <a:rPr lang="en" sz="600" b="1" dirty="0"/>
            </a:br>
            <a:r>
              <a:rPr lang="en" sz="600" i="1" dirty="0">
                <a:solidFill>
                  <a:srgbClr val="999999"/>
                </a:solidFill>
                <a:highlight>
                  <a:srgbClr val="F4CCCC"/>
                </a:highlight>
              </a:rPr>
              <a:t>Type here</a:t>
            </a:r>
            <a:r>
              <a:rPr lang="en" sz="600" dirty="0">
                <a:solidFill>
                  <a:schemeClr val="dk1"/>
                </a:solidFill>
                <a:highlight>
                  <a:srgbClr val="F4CCCC"/>
                </a:highlight>
              </a:rPr>
              <a:t>: </a:t>
            </a:r>
            <a:r>
              <a:rPr lang="en-US" sz="600" dirty="0">
                <a:solidFill>
                  <a:schemeClr val="dk1"/>
                </a:solidFill>
                <a:highlight>
                  <a:srgbClr val="F4CCCC"/>
                </a:highlight>
              </a:rPr>
              <a:t>Brian Shapland</a:t>
            </a:r>
            <a:br>
              <a:rPr lang="en" sz="600" b="1" dirty="0"/>
            </a:br>
            <a:endParaRPr sz="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 b="1" dirty="0"/>
              <a:t>Are model used?</a:t>
            </a:r>
            <a:endParaRPr sz="600" b="1" dirty="0"/>
          </a:p>
          <a:p>
            <a:pPr marL="914400" lvl="1" indent="-266700" algn="l" rtl="0">
              <a:lnSpc>
                <a:spcPct val="123529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600"/>
              <a:buChar char="○"/>
            </a:pPr>
            <a:r>
              <a:rPr lang="en" sz="600" dirty="0">
                <a:solidFill>
                  <a:srgbClr val="0000FF"/>
                </a:solidFill>
              </a:rPr>
              <a:t>Yes - Steelcase models only</a:t>
            </a:r>
            <a:endParaRPr sz="600" dirty="0">
              <a:solidFill>
                <a:srgbClr val="0000FF"/>
              </a:solidFill>
            </a:endParaRPr>
          </a:p>
          <a:p>
            <a:pPr marL="914400" lvl="1" indent="-266700" algn="l" rtl="0">
              <a:lnSpc>
                <a:spcPct val="123529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600"/>
              <a:buChar char="○"/>
            </a:pPr>
            <a:r>
              <a:rPr lang="en" sz="600" dirty="0">
                <a:solidFill>
                  <a:srgbClr val="0000FF"/>
                </a:solidFill>
              </a:rPr>
              <a:t>Yes - Outside models used</a:t>
            </a:r>
            <a:endParaRPr sz="600" dirty="0">
              <a:solidFill>
                <a:srgbClr val="0000FF"/>
              </a:solidFill>
            </a:endParaRPr>
          </a:p>
          <a:p>
            <a:pPr marL="914400" lvl="1" indent="-266700" algn="l" rtl="0">
              <a:lnSpc>
                <a:spcPct val="123529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600"/>
              <a:buChar char="○"/>
            </a:pPr>
            <a:r>
              <a:rPr lang="en" sz="600" dirty="0">
                <a:solidFill>
                  <a:srgbClr val="0000FF"/>
                </a:solidFill>
                <a:highlight>
                  <a:srgbClr val="FFFF00"/>
                </a:highlight>
              </a:rPr>
              <a:t>No</a:t>
            </a:r>
            <a:r>
              <a:rPr lang="en" sz="600" dirty="0">
                <a:solidFill>
                  <a:srgbClr val="0000FF"/>
                </a:solidFill>
              </a:rPr>
              <a:t> </a:t>
            </a:r>
            <a:endParaRPr sz="600" b="1" dirty="0"/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 b="1" dirty="0"/>
              <a:t>Legal Rights: </a:t>
            </a:r>
            <a:endParaRPr sz="600" b="1" dirty="0"/>
          </a:p>
          <a:p>
            <a:pPr marL="914400" lvl="1" indent="-266700" algn="l" rtl="0">
              <a:lnSpc>
                <a:spcPct val="123529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600"/>
              <a:buChar char="○"/>
            </a:pPr>
            <a:r>
              <a:rPr lang="en" sz="600" dirty="0">
                <a:solidFill>
                  <a:srgbClr val="0000FF"/>
                </a:solidFill>
                <a:highlight>
                  <a:srgbClr val="FFFF00"/>
                </a:highlight>
              </a:rPr>
              <a:t>Steelcase Owned - unlimited use (no talent)</a:t>
            </a:r>
            <a:endParaRPr sz="600" dirty="0">
              <a:solidFill>
                <a:srgbClr val="0000FF"/>
              </a:solidFill>
              <a:highlight>
                <a:srgbClr val="FFFF00"/>
              </a:highlight>
            </a:endParaRPr>
          </a:p>
          <a:p>
            <a:pPr marL="914400" lvl="1" indent="-266700" algn="l" rtl="0">
              <a:lnSpc>
                <a:spcPct val="12352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Char char="○"/>
            </a:pPr>
            <a:r>
              <a:rPr lang="en" sz="600" dirty="0"/>
              <a:t>Driven by talent or creative agreements:</a:t>
            </a:r>
            <a:endParaRPr sz="600" dirty="0"/>
          </a:p>
          <a:p>
            <a:pPr marL="1371600" lvl="2" indent="-266700" algn="l" rtl="0">
              <a:lnSpc>
                <a:spcPct val="123529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600"/>
              <a:buChar char="■"/>
            </a:pPr>
            <a:r>
              <a:rPr lang="en" sz="600" dirty="0">
                <a:solidFill>
                  <a:srgbClr val="0000FF"/>
                </a:solidFill>
              </a:rPr>
              <a:t>Steelcase Owned - 3 years unlimited use</a:t>
            </a:r>
            <a:endParaRPr sz="600" dirty="0">
              <a:solidFill>
                <a:srgbClr val="0000FF"/>
              </a:solidFill>
            </a:endParaRPr>
          </a:p>
          <a:p>
            <a:pPr marL="1371600" lvl="2" indent="-266700" algn="l" rtl="0">
              <a:lnSpc>
                <a:spcPct val="123529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600"/>
              <a:buChar char="■"/>
            </a:pPr>
            <a:r>
              <a:rPr lang="en" sz="600" dirty="0">
                <a:solidFill>
                  <a:srgbClr val="0000FF"/>
                </a:solidFill>
              </a:rPr>
              <a:t>Steelcase Owned - 5 years unlimited use</a:t>
            </a:r>
            <a:endParaRPr sz="600" dirty="0">
              <a:solidFill>
                <a:srgbClr val="0000FF"/>
              </a:solidFill>
            </a:endParaRPr>
          </a:p>
          <a:p>
            <a:pPr marL="1371600" lvl="2" indent="-266700" algn="l" rtl="0">
              <a:lnSpc>
                <a:spcPct val="123529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600"/>
              <a:buChar char="■"/>
            </a:pPr>
            <a:r>
              <a:rPr lang="en" sz="600" dirty="0">
                <a:solidFill>
                  <a:srgbClr val="0000FF"/>
                </a:solidFill>
              </a:rPr>
              <a:t>Steelcase Owned - Limited use (no fixed outdoor signage)</a:t>
            </a:r>
            <a:endParaRPr sz="600" dirty="0">
              <a:solidFill>
                <a:srgbClr val="0000FF"/>
              </a:solidFill>
            </a:endParaRPr>
          </a:p>
          <a:p>
            <a:pPr marL="1371600" lvl="2" indent="-266700" algn="l" rtl="0">
              <a:lnSpc>
                <a:spcPct val="123529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600"/>
              <a:buChar char="■"/>
            </a:pPr>
            <a:r>
              <a:rPr lang="en" sz="600" dirty="0">
                <a:solidFill>
                  <a:srgbClr val="0000FF"/>
                </a:solidFill>
              </a:rPr>
              <a:t>Not usable by third party, including dealers and vendors </a:t>
            </a:r>
            <a:endParaRPr sz="600" dirty="0">
              <a:solidFill>
                <a:srgbClr val="0000FF"/>
              </a:solidFill>
            </a:endParaRPr>
          </a:p>
          <a:p>
            <a:pPr marL="1371600" lvl="2" indent="-266700" algn="l" rtl="0">
              <a:lnSpc>
                <a:spcPct val="123529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600"/>
              <a:buChar char="■"/>
            </a:pPr>
            <a:r>
              <a:rPr lang="en" sz="600" dirty="0">
                <a:solidFill>
                  <a:srgbClr val="0000FF"/>
                </a:solidFill>
              </a:rPr>
              <a:t>Not for advertising use</a:t>
            </a:r>
            <a:endParaRPr sz="600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600" b="1" dirty="0">
                <a:solidFill>
                  <a:schemeClr val="dk1"/>
                </a:solidFill>
              </a:rPr>
              <a:t>Is stock Imagery used?</a:t>
            </a:r>
            <a:endParaRPr sz="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600" dirty="0">
                <a:solidFill>
                  <a:srgbClr val="0000FF"/>
                </a:solidFill>
              </a:rPr>
              <a:t>Yes  |  </a:t>
            </a:r>
            <a:r>
              <a:rPr lang="en" sz="600" dirty="0">
                <a:solidFill>
                  <a:srgbClr val="0000FF"/>
                </a:solidFill>
                <a:highlight>
                  <a:srgbClr val="FFFF00"/>
                </a:highlight>
              </a:rPr>
              <a:t>No</a:t>
            </a:r>
            <a:endParaRPr sz="600" dirty="0">
              <a:solidFill>
                <a:srgbClr val="0000FF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600" dirty="0">
                <a:solidFill>
                  <a:schemeClr val="dk1"/>
                </a:solidFill>
              </a:rPr>
              <a:t>(hidden) If yes: Resource + Asset Number:</a:t>
            </a:r>
            <a:endParaRPr sz="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600" b="1" dirty="0">
                <a:solidFill>
                  <a:schemeClr val="dk1"/>
                </a:solidFill>
              </a:rPr>
              <a:t>Creative Resources (Photographer / Videographer / Renderer):</a:t>
            </a:r>
            <a:endParaRPr sz="6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600" dirty="0">
                <a:solidFill>
                  <a:schemeClr val="dk1"/>
                </a:solidFill>
              </a:rPr>
              <a:t>Please don’t fill in NA, we need information regarding who produced the asset.</a:t>
            </a:r>
            <a:endParaRPr sz="6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 i="1" dirty="0">
                <a:solidFill>
                  <a:srgbClr val="999999"/>
                </a:solidFill>
                <a:highlight>
                  <a:srgbClr val="F4CCCC"/>
                </a:highlight>
              </a:rPr>
              <a:t>Type here</a:t>
            </a:r>
            <a:r>
              <a:rPr lang="en" sz="600" dirty="0">
                <a:solidFill>
                  <a:schemeClr val="dk1"/>
                </a:solidFill>
                <a:highlight>
                  <a:srgbClr val="F4CCCC"/>
                </a:highlight>
              </a:rPr>
              <a:t>:  </a:t>
            </a:r>
            <a:r>
              <a:rPr lang="en-US" sz="600" dirty="0">
                <a:solidFill>
                  <a:schemeClr val="dk1"/>
                </a:solidFill>
                <a:highlight>
                  <a:srgbClr val="F4CCCC"/>
                </a:highlight>
              </a:rPr>
              <a:t>Cisco </a:t>
            </a:r>
            <a:r>
              <a:rPr lang="en-US" sz="600" dirty="0" err="1">
                <a:solidFill>
                  <a:schemeClr val="dk1"/>
                </a:solidFill>
                <a:highlight>
                  <a:srgbClr val="F4CCCC"/>
                </a:highlight>
              </a:rPr>
              <a:t>Webex</a:t>
            </a:r>
            <a:endParaRPr sz="600" dirty="0">
              <a:solidFill>
                <a:schemeClr val="dk1"/>
              </a:solidFill>
              <a:highlight>
                <a:srgbClr val="F4CCC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 b="1" dirty="0"/>
              <a:t>This image is approved for use in the following regions:</a:t>
            </a:r>
            <a:endParaRPr sz="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 dirty="0">
                <a:solidFill>
                  <a:srgbClr val="0000FF"/>
                </a:solidFill>
                <a:highlight>
                  <a:srgbClr val="FFFF00"/>
                </a:highlight>
              </a:rPr>
              <a:t>Americas</a:t>
            </a:r>
            <a:r>
              <a:rPr lang="en" sz="600" dirty="0">
                <a:solidFill>
                  <a:srgbClr val="0000FF"/>
                </a:solidFill>
              </a:rPr>
              <a:t>   |  Global  |   EMEA  |   APAC</a:t>
            </a:r>
            <a:endParaRPr sz="600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 b="1" dirty="0"/>
              <a:t>Release date: </a:t>
            </a:r>
            <a:endParaRPr sz="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 i="1" dirty="0">
                <a:solidFill>
                  <a:srgbClr val="999999"/>
                </a:solidFill>
                <a:highlight>
                  <a:srgbClr val="F4CCCC"/>
                </a:highlight>
              </a:rPr>
              <a:t>Type here</a:t>
            </a:r>
            <a:r>
              <a:rPr lang="en" sz="600" dirty="0">
                <a:solidFill>
                  <a:schemeClr val="dk1"/>
                </a:solidFill>
                <a:highlight>
                  <a:srgbClr val="F4CCCC"/>
                </a:highlight>
              </a:rPr>
              <a:t>:  10/24/19</a:t>
            </a:r>
            <a:endParaRPr sz="600" dirty="0">
              <a:highlight>
                <a:srgbClr val="F4CCCC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 b="1" dirty="0"/>
              <a:t>Audience/Security/Permissions: </a:t>
            </a:r>
            <a:endParaRPr sz="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 dirty="0">
                <a:solidFill>
                  <a:srgbClr val="0000FF"/>
                </a:solidFill>
                <a:highlight>
                  <a:srgbClr val="FFFF00"/>
                </a:highlight>
              </a:rPr>
              <a:t>Public (AM) </a:t>
            </a:r>
            <a:r>
              <a:rPr lang="en" sz="600" dirty="0">
                <a:solidFill>
                  <a:srgbClr val="0000FF"/>
                </a:solidFill>
              </a:rPr>
              <a:t>|  EMEA Global  |  APAC  |  Employees Only | Dealers Only | Admin Only</a:t>
            </a:r>
            <a:r>
              <a:rPr lang="en" sz="600" dirty="0">
                <a:solidFill>
                  <a:schemeClr val="dk1"/>
                </a:solidFill>
              </a:rPr>
              <a:t> </a:t>
            </a:r>
            <a:endParaRPr sz="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i="1" dirty="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dirty="0">
              <a:solidFill>
                <a:schemeClr val="dk1"/>
              </a:solidFill>
            </a:endParaRPr>
          </a:p>
        </p:txBody>
      </p:sp>
      <p:sp>
        <p:nvSpPr>
          <p:cNvPr id="111" name="Google Shape;111;p32"/>
          <p:cNvSpPr txBox="1"/>
          <p:nvPr/>
        </p:nvSpPr>
        <p:spPr>
          <a:xfrm>
            <a:off x="352175" y="780700"/>
            <a:ext cx="3079500" cy="1478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Instructions:</a:t>
            </a:r>
            <a:endParaRPr sz="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highlight>
                  <a:srgbClr val="FFFF00"/>
                </a:highlight>
              </a:rPr>
              <a:t>Highlight</a:t>
            </a:r>
            <a:r>
              <a:rPr lang="en" sz="800"/>
              <a:t> appropriate fields (identified in </a:t>
            </a:r>
            <a:r>
              <a:rPr lang="en" sz="800">
                <a:solidFill>
                  <a:srgbClr val="0000FF"/>
                </a:solidFill>
              </a:rPr>
              <a:t>blue text</a:t>
            </a:r>
            <a:r>
              <a:rPr lang="en" sz="800"/>
              <a:t>)</a:t>
            </a: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Fill in fields (identified in </a:t>
            </a:r>
            <a:r>
              <a:rPr lang="en" sz="800">
                <a:highlight>
                  <a:srgbClr val="F4CCCC"/>
                </a:highlight>
              </a:rPr>
              <a:t>red highlight</a:t>
            </a:r>
            <a:r>
              <a:rPr lang="en" sz="800"/>
              <a:t>)</a:t>
            </a: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/>
              <a:t>This section will apply to all assets in creation / retouching, so you will only need to fill this out once.</a:t>
            </a:r>
            <a:endParaRPr sz="8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3"/>
          <p:cNvSpPr txBox="1"/>
          <p:nvPr/>
        </p:nvSpPr>
        <p:spPr>
          <a:xfrm>
            <a:off x="261200" y="494806"/>
            <a:ext cx="4223100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rgbClr val="999999"/>
                </a:solidFill>
              </a:rPr>
              <a:t>October Monthly Shared Spaces + Ancillary Webinar</a:t>
            </a:r>
            <a:endParaRPr sz="1000" b="1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</a:rPr>
              <a:t>Individual Image Details </a:t>
            </a:r>
            <a:endParaRPr sz="10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u="sng">
                <a:solidFill>
                  <a:schemeClr val="hlink"/>
                </a:solidFill>
                <a:hlinkClick r:id="rId3"/>
              </a:rPr>
              <a:t>Link to collection</a:t>
            </a:r>
            <a:r>
              <a:rPr lang="en" sz="1000" b="1">
                <a:solidFill>
                  <a:schemeClr val="dk1"/>
                </a:solidFill>
              </a:rPr>
              <a:t> | 19-0130287</a:t>
            </a:r>
            <a:endParaRPr sz="1000" b="1">
              <a:solidFill>
                <a:schemeClr val="dk1"/>
              </a:solidFill>
            </a:endParaRPr>
          </a:p>
        </p:txBody>
      </p:sp>
      <p:sp>
        <p:nvSpPr>
          <p:cNvPr id="118" name="Google Shape;118;p33"/>
          <p:cNvSpPr txBox="1"/>
          <p:nvPr/>
        </p:nvSpPr>
        <p:spPr>
          <a:xfrm>
            <a:off x="3532050" y="780700"/>
            <a:ext cx="4409400" cy="41670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dirty="0">
                <a:solidFill>
                  <a:schemeClr val="dk1"/>
                </a:solidFill>
              </a:rPr>
              <a:t>Name: </a:t>
            </a:r>
            <a:r>
              <a:rPr lang="en" sz="700" dirty="0">
                <a:solidFill>
                  <a:schemeClr val="dk1"/>
                </a:solidFill>
              </a:rPr>
              <a:t>Naming follows one of the two conventions outlined below. </a:t>
            </a:r>
            <a:endParaRPr sz="700" i="1" dirty="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i="1" dirty="0">
                <a:solidFill>
                  <a:schemeClr val="dk1"/>
                </a:solidFill>
              </a:rPr>
              <a:t>Name (Environment) </a:t>
            </a:r>
            <a:r>
              <a:rPr lang="en" sz="700" dirty="0">
                <a:solidFill>
                  <a:schemeClr val="dk1"/>
                </a:solidFill>
              </a:rPr>
              <a:t>Region** + Work Culture Descriptor (ie. space name / typology / behavior) </a:t>
            </a:r>
            <a:endParaRPr sz="7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rgbClr val="999999"/>
                </a:solidFill>
              </a:rPr>
              <a:t>(ie. 4W Neighborhood Agile Studio; Circa Lounge System; etc.)</a:t>
            </a:r>
            <a:endParaRPr sz="700" i="1" dirty="0">
              <a:solidFill>
                <a:srgbClr val="999999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i="1" dirty="0">
                <a:solidFill>
                  <a:schemeClr val="dk1"/>
                </a:solidFill>
              </a:rPr>
              <a:t>Name (Isolated Product) </a:t>
            </a:r>
            <a:r>
              <a:rPr lang="en" sz="700" i="1" dirty="0">
                <a:solidFill>
                  <a:schemeClr val="dk1"/>
                </a:solidFill>
              </a:rPr>
              <a:t>Region** + Product Name </a:t>
            </a:r>
            <a:endParaRPr sz="700"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>
                <a:solidFill>
                  <a:srgbClr val="999999"/>
                </a:solidFill>
              </a:rPr>
              <a:t>(ie. Steelcase Series 1)</a:t>
            </a:r>
            <a:endParaRPr sz="700" i="1" dirty="0">
              <a:solidFill>
                <a:schemeClr val="dk1"/>
              </a:solidFill>
            </a:endParaRPr>
          </a:p>
          <a:p>
            <a:br>
              <a:rPr lang="en" sz="700" i="1" dirty="0">
                <a:solidFill>
                  <a:schemeClr val="dk1"/>
                </a:solidFill>
              </a:rPr>
            </a:br>
            <a:r>
              <a:rPr lang="en" sz="700" i="1" dirty="0">
                <a:solidFill>
                  <a:srgbClr val="999999"/>
                </a:solidFill>
                <a:highlight>
                  <a:srgbClr val="F4CCCC"/>
                </a:highlight>
              </a:rPr>
              <a:t>Type here</a:t>
            </a:r>
            <a:r>
              <a:rPr lang="en" sz="700" dirty="0">
                <a:solidFill>
                  <a:schemeClr val="dk1"/>
                </a:solidFill>
                <a:highlight>
                  <a:srgbClr val="F4CCCC"/>
                </a:highlight>
              </a:rPr>
              <a:t>: </a:t>
            </a:r>
            <a:r>
              <a:rPr lang="en-US" sz="700" dirty="0">
                <a:solidFill>
                  <a:schemeClr val="dk1"/>
                </a:solidFill>
                <a:highlight>
                  <a:srgbClr val="F4CCCC"/>
                </a:highlight>
              </a:rPr>
              <a:t>October, 24 2019 Shared Spaces &amp; Ancillary Monthly Best Practice Call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  <a:highlight>
                <a:srgbClr val="F4CCCC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dirty="0"/>
              <a:t>Tags: </a:t>
            </a:r>
            <a:r>
              <a:rPr lang="en" sz="700" i="1" dirty="0"/>
              <a:t>Product name(s), product category, behaviors (these are search terms you may use to look up an image)</a:t>
            </a:r>
            <a:endParaRPr sz="700"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i="1" dirty="0">
                <a:solidFill>
                  <a:srgbClr val="999999"/>
                </a:solidFill>
              </a:rPr>
              <a:t>Ie. Agile, Ampersand, 4W, IT, Business District, Meeting, Collaboration</a:t>
            </a:r>
            <a:endParaRPr sz="700" i="1" dirty="0">
              <a:solidFill>
                <a:srgbClr val="99999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i="1" dirty="0"/>
          </a:p>
          <a:p>
            <a:r>
              <a:rPr lang="en" sz="700" i="1" dirty="0">
                <a:solidFill>
                  <a:srgbClr val="999999"/>
                </a:solidFill>
                <a:highlight>
                  <a:srgbClr val="F4CCCC"/>
                </a:highlight>
              </a:rPr>
              <a:t>Type here</a:t>
            </a:r>
            <a:r>
              <a:rPr lang="en" sz="700" dirty="0">
                <a:solidFill>
                  <a:schemeClr val="dk1"/>
                </a:solidFill>
                <a:highlight>
                  <a:srgbClr val="F4CCCC"/>
                </a:highlight>
              </a:rPr>
              <a:t>:  </a:t>
            </a:r>
            <a:r>
              <a:rPr lang="en-US" sz="700" dirty="0">
                <a:solidFill>
                  <a:schemeClr val="dk1"/>
                </a:solidFill>
                <a:highlight>
                  <a:srgbClr val="F4CCCC"/>
                </a:highlight>
              </a:rPr>
              <a:t>Shared spaces, ancillary, partners, West Elm Work, </a:t>
            </a:r>
            <a:r>
              <a:rPr lang="en-US" sz="700" dirty="0" err="1">
                <a:solidFill>
                  <a:schemeClr val="dk1"/>
                </a:solidFill>
                <a:highlight>
                  <a:srgbClr val="F4CCCC"/>
                </a:highlight>
              </a:rPr>
              <a:t>Bolia</a:t>
            </a:r>
            <a:r>
              <a:rPr lang="en-US" sz="700" dirty="0">
                <a:solidFill>
                  <a:schemeClr val="dk1"/>
                </a:solidFill>
                <a:highlight>
                  <a:srgbClr val="F4CCCC"/>
                </a:highlight>
              </a:rPr>
              <a:t>, </a:t>
            </a:r>
            <a:r>
              <a:rPr lang="en-US" sz="700" dirty="0" err="1">
                <a:solidFill>
                  <a:schemeClr val="dk1"/>
                </a:solidFill>
                <a:highlight>
                  <a:srgbClr val="F4CCCC"/>
                </a:highlight>
              </a:rPr>
              <a:t>BluDot</a:t>
            </a:r>
            <a:r>
              <a:rPr lang="en-US" sz="700" dirty="0">
                <a:solidFill>
                  <a:schemeClr val="dk1"/>
                </a:solidFill>
                <a:highlight>
                  <a:srgbClr val="F4CCCC"/>
                </a:highlight>
              </a:rPr>
              <a:t>, FLOS, Michell Gold + Bob Williams, </a:t>
            </a:r>
            <a:r>
              <a:rPr lang="en-US" sz="700" dirty="0" err="1">
                <a:solidFill>
                  <a:schemeClr val="dk1"/>
                </a:solidFill>
                <a:highlight>
                  <a:srgbClr val="F4CCCC"/>
                </a:highlight>
              </a:rPr>
              <a:t>Moooi</a:t>
            </a:r>
            <a:r>
              <a:rPr lang="en-US" sz="700" dirty="0">
                <a:solidFill>
                  <a:schemeClr val="dk1"/>
                </a:solidFill>
                <a:highlight>
                  <a:srgbClr val="F4CCCC"/>
                </a:highlight>
              </a:rPr>
              <a:t>, Uhuru, Ancillary Best Practices, Events Roadmap</a:t>
            </a:r>
            <a:endParaRPr lang="en-US" sz="700" dirty="0">
              <a:highlight>
                <a:srgbClr val="F4CCCC"/>
              </a:highlight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1" dirty="0"/>
              <a:t>Description: </a:t>
            </a:r>
            <a:r>
              <a:rPr lang="en" sz="700" dirty="0"/>
              <a:t>Product Detail Information + Surface Materials shown in image</a:t>
            </a:r>
            <a:endParaRPr sz="7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dirty="0"/>
              <a:t>(Steelcase and Partner Product specifications only. DO NOT include information for items that are not Steelcase or Partner products / accessories)</a:t>
            </a:r>
            <a:endParaRPr sz="700" i="1" dirty="0">
              <a:solidFill>
                <a:srgbClr val="999999"/>
              </a:solidFill>
            </a:endParaRPr>
          </a:p>
          <a:p>
            <a:pPr marL="457200" lvl="0" indent="-273050" algn="l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Char char="●"/>
            </a:pPr>
            <a:r>
              <a:rPr lang="en" sz="700" i="1" dirty="0">
                <a:solidFill>
                  <a:srgbClr val="999999"/>
                </a:solidFill>
              </a:rPr>
              <a:t>Steelcase Series 1 (Seat Upholstery: Designtex Building Blocks Red 3821-302; Back Upholstery: 3D Knit Nickel 5093; Frame: Seagull 6053; Base: Platinum Solid 6249 Plastic; Finish: Arctic White 7241 Paint) </a:t>
            </a:r>
            <a:endParaRPr sz="700" i="1" dirty="0">
              <a:solidFill>
                <a:srgbClr val="999999"/>
              </a:solidFill>
            </a:endParaRPr>
          </a:p>
          <a:p>
            <a:pPr marL="457200" lvl="0" indent="-273050" algn="l" rtl="0">
              <a:lnSpc>
                <a:spcPct val="123529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Char char="●"/>
            </a:pPr>
            <a:r>
              <a:rPr lang="en" sz="700" i="1" dirty="0">
                <a:solidFill>
                  <a:srgbClr val="999999"/>
                </a:solidFill>
              </a:rPr>
              <a:t>SW_1  Table (Top: Oak Light; Substructure: Milk; Base: Aluminum Matte Polished)</a:t>
            </a:r>
            <a:endParaRPr sz="700" i="1" dirty="0">
              <a:solidFill>
                <a:srgbClr val="999999"/>
              </a:solidFill>
            </a:endParaRPr>
          </a:p>
          <a:p>
            <a:pPr lvl="0"/>
            <a:r>
              <a:rPr lang="en-US" sz="700" i="1" dirty="0">
                <a:highlight>
                  <a:srgbClr val="F4CCCC"/>
                </a:highlight>
              </a:rPr>
              <a:t>Webinar Agenda: </a:t>
            </a:r>
          </a:p>
          <a:p>
            <a:pPr lvl="0"/>
            <a:r>
              <a:rPr lang="en-US" sz="700" i="1" dirty="0">
                <a:highlight>
                  <a:srgbClr val="F4CCCC"/>
                </a:highlight>
              </a:rPr>
              <a:t>Grand Rapids Campus Refresh</a:t>
            </a:r>
          </a:p>
          <a:p>
            <a:pPr lvl="0"/>
            <a:r>
              <a:rPr lang="en-US" sz="700" i="1" dirty="0">
                <a:highlight>
                  <a:srgbClr val="F4CCCC"/>
                </a:highlight>
              </a:rPr>
              <a:t>Brand Spotlights  (</a:t>
            </a:r>
            <a:r>
              <a:rPr lang="en-US" sz="700" i="1" dirty="0" err="1">
                <a:highlight>
                  <a:srgbClr val="F4CCCC"/>
                </a:highlight>
              </a:rPr>
              <a:t>Moooi</a:t>
            </a:r>
            <a:r>
              <a:rPr lang="en-US" sz="700" i="1" dirty="0">
                <a:highlight>
                  <a:srgbClr val="F4CCCC"/>
                </a:highlight>
              </a:rPr>
              <a:t>, Uhuru)</a:t>
            </a:r>
          </a:p>
          <a:p>
            <a:pPr lvl="0"/>
            <a:r>
              <a:rPr lang="en-US" sz="700" i="1" dirty="0">
                <a:highlight>
                  <a:srgbClr val="F4CCCC"/>
                </a:highlight>
              </a:rPr>
              <a:t>Tools to Make it Easy to Win</a:t>
            </a:r>
          </a:p>
          <a:p>
            <a:pPr lvl="0"/>
            <a:r>
              <a:rPr lang="en-US" sz="700" i="1" dirty="0">
                <a:highlight>
                  <a:srgbClr val="F4CCCC"/>
                </a:highlight>
              </a:rPr>
              <a:t>New w/ West Elm Work: Photography, CET and order entry, West Elm Work finish boxes</a:t>
            </a:r>
          </a:p>
          <a:p>
            <a:pPr lvl="0"/>
            <a:r>
              <a:rPr lang="en-US" sz="700" i="1" dirty="0">
                <a:highlight>
                  <a:srgbClr val="F4CCCC"/>
                </a:highlight>
              </a:rPr>
              <a:t>Brand Book</a:t>
            </a:r>
          </a:p>
          <a:p>
            <a:pPr lvl="0"/>
            <a:r>
              <a:rPr lang="en-US" sz="700" i="1" dirty="0">
                <a:highlight>
                  <a:srgbClr val="F4CCCC"/>
                </a:highlight>
              </a:rPr>
              <a:t>Ancillary Portfolio </a:t>
            </a:r>
          </a:p>
          <a:p>
            <a:pPr lvl="0"/>
            <a:r>
              <a:rPr lang="en-US" sz="700" i="1" dirty="0">
                <a:highlight>
                  <a:srgbClr val="F4CCCC"/>
                </a:highlight>
              </a:rPr>
              <a:t>Banners</a:t>
            </a:r>
          </a:p>
          <a:p>
            <a:pPr lvl="0"/>
            <a:r>
              <a:rPr lang="en-US" sz="700" i="1" dirty="0">
                <a:highlight>
                  <a:srgbClr val="F4CCCC"/>
                </a:highlight>
              </a:rPr>
              <a:t>Tale of a Few Cities: Salt Lake City, San Francisco</a:t>
            </a:r>
          </a:p>
          <a:p>
            <a:pPr lvl="0"/>
            <a:r>
              <a:rPr lang="en-US" sz="700" i="1" dirty="0">
                <a:highlight>
                  <a:srgbClr val="F4CCCC"/>
                </a:highlight>
              </a:rPr>
              <a:t>What’s working and winning business?</a:t>
            </a:r>
          </a:p>
          <a:p>
            <a:pPr lvl="0"/>
            <a:r>
              <a:rPr lang="en-US" sz="700" i="1" dirty="0">
                <a:highlight>
                  <a:srgbClr val="F4CCCC"/>
                </a:highlight>
              </a:rPr>
              <a:t>Products we love</a:t>
            </a:r>
          </a:p>
          <a:p>
            <a:pPr lvl="0"/>
            <a:r>
              <a:rPr lang="en-US" sz="700" i="1" dirty="0">
                <a:highlight>
                  <a:srgbClr val="F4CCCC"/>
                </a:highlight>
              </a:rPr>
              <a:t>Our favorite applications</a:t>
            </a:r>
          </a:p>
          <a:p>
            <a:pPr lvl="0"/>
            <a:r>
              <a:rPr lang="en-US" sz="700" i="1" dirty="0">
                <a:highlight>
                  <a:srgbClr val="F4CCCC"/>
                </a:highlight>
              </a:rPr>
              <a:t>Sales calls that work</a:t>
            </a:r>
          </a:p>
          <a:p>
            <a:pPr lvl="0"/>
            <a:r>
              <a:rPr lang="en-US" sz="700" i="1" dirty="0">
                <a:highlight>
                  <a:srgbClr val="F4CCCC"/>
                </a:highlight>
              </a:rPr>
              <a:t>Can’t miss training</a:t>
            </a:r>
          </a:p>
          <a:p>
            <a:pPr lvl="0"/>
            <a:r>
              <a:rPr lang="en-US" sz="700" i="1" dirty="0">
                <a:highlight>
                  <a:srgbClr val="F4CCCC"/>
                </a:highlight>
              </a:rPr>
              <a:t>Winning in CET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 b="1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</a:endParaRPr>
          </a:p>
        </p:txBody>
      </p:sp>
      <p:pic>
        <p:nvPicPr>
          <p:cNvPr id="3" name="Picture 2" descr="A picture containing indoor, table, shelf, photo&#10;&#10;Description automatically generated">
            <a:extLst>
              <a:ext uri="{FF2B5EF4-FFF2-40B4-BE49-F238E27FC236}">
                <a16:creationId xmlns:a16="http://schemas.microsoft.com/office/drawing/2014/main" id="{8D2E2253-00FD-4846-86B7-26937A5AE8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8" t="1617" r="-1"/>
          <a:stretch/>
        </p:blipFill>
        <p:spPr>
          <a:xfrm>
            <a:off x="352175" y="780700"/>
            <a:ext cx="3091861" cy="17218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4B6A09E0E4459159FCDE56874040" ma:contentTypeVersion="13" ma:contentTypeDescription="Create a new document." ma:contentTypeScope="" ma:versionID="8d0476b114d161c571929b3df9365065">
  <xsd:schema xmlns:xsd="http://www.w3.org/2001/XMLSchema" xmlns:xs="http://www.w3.org/2001/XMLSchema" xmlns:p="http://schemas.microsoft.com/office/2006/metadata/properties" xmlns:ns2="f162c2af-195e-4c81-ba88-ffd38dc9f867" xmlns:ns3="8a5d1507-2e59-414b-8c86-6dde9ec523c4" targetNamespace="http://schemas.microsoft.com/office/2006/metadata/properties" ma:root="true" ma:fieldsID="e4a977c0ed91fd2663604ae75d22cbcc" ns2:_="" ns3:_="">
    <xsd:import namespace="f162c2af-195e-4c81-ba88-ffd38dc9f867"/>
    <xsd:import namespace="8a5d1507-2e59-414b-8c86-6dde9ec523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62c2af-195e-4c81-ba88-ffd38dc9f8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5d1507-2e59-414b-8c86-6dde9ec523c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21E3400-F205-45D8-846C-209637C008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62c2af-195e-4c81-ba88-ffd38dc9f867"/>
    <ds:schemaRef ds:uri="8a5d1507-2e59-414b-8c86-6dde9ec523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B35F4E-8972-4208-A119-458D93B02F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B9AB38-91AA-4973-BD24-3203B8DA9392}">
  <ds:schemaRefs>
    <ds:schemaRef ds:uri="http://schemas.microsoft.com/office/2006/documentManagement/types"/>
    <ds:schemaRef ds:uri="8a5d1507-2e59-414b-8c86-6dde9ec523c4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f162c2af-195e-4c81-ba88-ffd38dc9f86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163</Words>
  <Application>Microsoft Office PowerPoint</Application>
  <PresentationFormat>On-screen Show (16:9)</PresentationFormat>
  <Paragraphs>90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Simple Light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Marks, Jordan</dc:creator>
  <cp:lastModifiedBy>Marks, Jordan</cp:lastModifiedBy>
  <cp:revision>2</cp:revision>
  <dcterms:modified xsi:type="dcterms:W3CDTF">2019-10-31T18:30:56Z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0x010100436B4B6A09E0E4459159FCDE56874040</vt:lpwstr>
  </property>
</Properties>
</file>