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25"/>
  </p:notesMasterIdLst>
  <p:handoutMasterIdLst>
    <p:handoutMasterId r:id="rId26"/>
  </p:handoutMasterIdLst>
  <p:sldIdLst>
    <p:sldId id="2147376760" r:id="rId2"/>
    <p:sldId id="2147376293" r:id="rId3"/>
    <p:sldId id="2147483297" r:id="rId4"/>
    <p:sldId id="2147376331" r:id="rId5"/>
    <p:sldId id="2147376715" r:id="rId6"/>
    <p:sldId id="2147376348" r:id="rId7"/>
    <p:sldId id="2147376761" r:id="rId8"/>
    <p:sldId id="2147376763" r:id="rId9"/>
    <p:sldId id="2147376764" r:id="rId10"/>
    <p:sldId id="2147483294" r:id="rId11"/>
    <p:sldId id="2147483296" r:id="rId12"/>
    <p:sldId id="2147483291" r:id="rId13"/>
    <p:sldId id="2147483295" r:id="rId14"/>
    <p:sldId id="2147483290" r:id="rId15"/>
    <p:sldId id="2147376754" r:id="rId16"/>
    <p:sldId id="2147483292" r:id="rId17"/>
    <p:sldId id="2147483293" r:id="rId18"/>
    <p:sldId id="2147483298" r:id="rId19"/>
    <p:sldId id="2147376782" r:id="rId20"/>
    <p:sldId id="2147483250" r:id="rId21"/>
    <p:sldId id="2147376332" r:id="rId22"/>
    <p:sldId id="2147376328" r:id="rId23"/>
    <p:sldId id="2147376318" r:id="rId24"/>
  </p:sldIdLst>
  <p:sldSz cx="17886363"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2A4301-48E1-205F-9AAB-DAB1B6EB6389}" name="Stauffer, Tamara" initials="ST" userId="S::tstauffe@steelcase.com::4aed5775-55df-4600-a0b2-6e10c850262f" providerId="AD"/>
  <p188:author id="{1398B503-B570-393C-75DD-296AC17FE8E4}" name="Krill, Pamela" initials="KP" userId="S::pkrill@steelcase.com::c57699c1-f3ec-4ad5-81fc-96b0ad804a01" providerId="AD"/>
  <p188:author id="{D3969317-67C2-252B-A33D-BC465697CAC8}" name="Pratt, Benjamin" initials="PB" userId="S::bpratt@steelcase.com::3a715496-677f-4aef-ac3a-20186c0a2820" providerId="AD"/>
  <p188:author id="{F625D121-3601-D156-1C2A-C4CF1EE7F743}" name="VanWagner, Kaitlin (Katie)" initials="VK(" userId="S::KVANWAGN@steelcase.com::025503bf-1b31-4e9e-a9ef-7ad7be2c0fa4" providerId="AD"/>
  <p188:author id="{6038D530-B7DC-D690-A1D5-B942724BC8C5}" name="Klaus, Annette" initials="" userId="S::AKLAUS@steelcase.com::d253fd1d-d86c-4591-b8ec-731dc80cb657" providerId="AD"/>
  <p188:author id="{D05E9D46-C9F6-C42F-A8CE-00E8AB204F6E}" name="Bronson, Beth" initials="BB" userId="S::bbronso1@steelcase.com::70ca7df5-db8d-452e-8ef2-9bcf7388c8a0" providerId="AD"/>
  <p188:author id="{6B55AD66-BC44-5281-BEB0-8F37CE636E92}" name="Arroyo, Bernadette" initials="AB" userId="S::barroyo@steelcase.com::c8fc39fc-a320-4b94-b416-99b0d51075c8" providerId="AD"/>
  <p188:author id="{F08A877A-0B0E-524B-CC66-55948881375C}" name="Guest User" initials="GU" userId="S::urn:spo:anon#ce2268bc07a63d8593b560165094bac7800235b613b96448b2811b08a8a6e4a0::" providerId="AD"/>
  <p188:author id="{6416C57C-C1CB-C9AE-EF54-87AAA16292EC}" name="Osmun, Allison" initials="OA" userId="S::aosmun@steelcase.com::5b96c7f4-ff48-4767-bc3b-b226a08a440d" providerId="AD"/>
  <p188:author id="{0BF6507D-CCC2-F6C2-8F41-BA711E8CB46D}" name="Vernon, Christina" initials="VC" userId="S::cvernon1@steelcase.com::a153e58c-efb9-469c-8b63-7f0b6a4c8f0d" providerId="AD"/>
  <p188:author id="{7F9BBF7D-68A8-5FA6-0158-177DD17E8FF2}" name="Campbell, Brian D." initials="CBD" userId="S::bcampbe7@steelcase.com::969c0ffc-2862-4bf7-8a3e-7999223da928" providerId="AD"/>
  <p188:author id="{9D86A28A-E3BB-67FD-119C-4B69AA9E3F9C}" name="Deheza, Patricia de Jesus (Paty)" initials="DPdJ(" userId="S::pdeheza@steelcase.com::c07641f8-e497-486b-8aaf-fd362a3e4ee9" providerId="AD"/>
  <p188:author id="{AAB242AB-CB00-444A-975C-819E9EA87A06}" name="Barnes, Allison" initials="BA" userId="S::abarnes@steelcase.com::5b96c7f4-ff48-4767-bc3b-b226a08a440d" providerId="AD"/>
  <p188:author id="{2D93E5AE-827E-4D8B-9853-A4FEE9648B16}" name="Dill, Robin" initials="DR" userId="S::rdill@steelcase.com::3a53c838-2f79-4c9b-b917-64b0aaf64b47" providerId="AD"/>
  <p188:author id="{BBE762B1-7386-13E7-18A2-0AB610FCEC6A}" name="VanWagner, Kaitlin (Katie)" initials="V(" userId="S::kvanwagn@steelcase.com::025503bf-1b31-4e9e-a9ef-7ad7be2c0fa4" providerId="AD"/>
  <p188:author id="{AB8411B8-F734-D677-AA82-D8B63B096D6D}" name="Gregg, Korie" initials="GK" userId="S::kgregg1@steelcase.com::146111d5-a75e-4bcf-85e2-80f0a4dce18e" providerId="AD"/>
  <p188:author id="{EAB3C2CA-A6F6-4119-960F-6DDA53D150F0}" name="Nunez, Maria Teresa" initials="" userId="S::MNUNEZ@steelcase.com::6d94a994-5044-482d-a641-c4ea50547ed7" providerId="AD"/>
  <p188:author id="{C320C2D3-AB89-E77D-5F6C-6F453AEB11EF}" name="Nunez, Maria Teresa" initials="NMT" userId="S::mnunez@steelcase.com::6d94a994-5044-482d-a641-c4ea50547ed7" providerId="AD"/>
  <p188:author id="{16DE16FD-E0A0-7D56-1A0F-BB10224A5056}" name="Starner, Seth" initials="SS" userId="S::sstarner@steelcase.com::86afe557-a4f3-4d46-ba70-fe815c5267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D8"/>
    <a:srgbClr val="EDC75C"/>
    <a:srgbClr val="BDBEBD"/>
    <a:srgbClr val="FF8AD8"/>
    <a:srgbClr val="F5F5F5"/>
    <a:srgbClr val="FF40FF"/>
    <a:srgbClr val="ABE2E4"/>
    <a:srgbClr val="DFD0C1"/>
    <a:srgbClr val="D0EBED"/>
    <a:srgbClr val="AF8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0287" autoAdjust="0"/>
  </p:normalViewPr>
  <p:slideViewPr>
    <p:cSldViewPr snapToGrid="0">
      <p:cViewPr varScale="1">
        <p:scale>
          <a:sx n="42" d="100"/>
          <a:sy n="42" d="100"/>
        </p:scale>
        <p:origin x="240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DC8A8-B343-FDBA-A13F-54781556D5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553D825-5E0D-76AA-1789-5132A40210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F1DA72-5ABD-45DE-B8AA-DC7F8DA12AB5}" type="datetimeFigureOut">
              <a:rPr lang="en-GB" smtClean="0"/>
              <a:t>14/11/2025</a:t>
            </a:fld>
            <a:endParaRPr lang="en-GB"/>
          </a:p>
        </p:txBody>
      </p:sp>
      <p:sp>
        <p:nvSpPr>
          <p:cNvPr id="4" name="Footer Placeholder 3">
            <a:extLst>
              <a:ext uri="{FF2B5EF4-FFF2-40B4-BE49-F238E27FC236}">
                <a16:creationId xmlns:a16="http://schemas.microsoft.com/office/drawing/2014/main" id="{E43D1FE6-8D36-64B2-BC44-11EC75AA0E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501C89C-69D7-EE3D-ED9C-3A82B799D5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BBE1A6-78C6-4B3E-A5C1-DEAD29C44E9B}" type="slidenum">
              <a:rPr lang="en-GB" smtClean="0"/>
              <a:t>‹#›</a:t>
            </a:fld>
            <a:endParaRPr lang="en-GB"/>
          </a:p>
        </p:txBody>
      </p:sp>
    </p:spTree>
    <p:extLst>
      <p:ext uri="{BB962C8B-B14F-4D97-AF65-F5344CB8AC3E}">
        <p14:creationId xmlns:p14="http://schemas.microsoft.com/office/powerpoint/2010/main" val="183708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AF360-4425-4C7B-98C5-074176FD604D}" type="datetimeFigureOut">
              <a:rPr lang="en-GB" smtClean="0"/>
              <a:t>14/11/2025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DCD6E-C1D3-496D-97FD-4C2068E03C5C}" type="slidenum">
              <a:rPr lang="en-GB" smtClean="0"/>
              <a:t>‹#›</a:t>
            </a:fld>
            <a:endParaRPr lang="en-GB"/>
          </a:p>
        </p:txBody>
      </p:sp>
    </p:spTree>
    <p:extLst>
      <p:ext uri="{BB962C8B-B14F-4D97-AF65-F5344CB8AC3E}">
        <p14:creationId xmlns:p14="http://schemas.microsoft.com/office/powerpoint/2010/main" val="254534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DCD6E-C1D3-496D-97FD-4C2068E03C5C}" type="slidenum">
              <a:rPr lang="en-GB" smtClean="0"/>
              <a:t>1</a:t>
            </a:fld>
            <a:endParaRPr lang="en-GB"/>
          </a:p>
        </p:txBody>
      </p:sp>
    </p:spTree>
    <p:extLst>
      <p:ext uri="{BB962C8B-B14F-4D97-AF65-F5344CB8AC3E}">
        <p14:creationId xmlns:p14="http://schemas.microsoft.com/office/powerpoint/2010/main" val="401195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DDDF6-2FAF-3400-5D74-BD300FE53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64824-408D-6E77-3DAF-D6BC21910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4E025-F2C8-E9DA-BED0-9AE466ADC734}"/>
              </a:ext>
            </a:extLst>
          </p:cNvPr>
          <p:cNvSpPr>
            <a:spLocks noGrp="1"/>
          </p:cNvSpPr>
          <p:nvPr>
            <p:ph type="body" idx="1"/>
          </p:nvPr>
        </p:nvSpPr>
        <p:spPr/>
        <p:txBody>
          <a:bodyPr/>
          <a:lstStyle/>
          <a:p>
            <a:pPr algn="l" rtl="0" fontAlgn="base"/>
            <a:r>
              <a:rPr lang="en-US" sz="1200" b="1" kern="1200" dirty="0">
                <a:solidFill>
                  <a:schemeClr val="tx1"/>
                </a:solidFill>
                <a:latin typeface="+mn-lt"/>
                <a:ea typeface="+mn-ea"/>
                <a:cs typeface="+mn-cs"/>
              </a:rPr>
              <a:t>Specifications:</a:t>
            </a:r>
          </a:p>
          <a:p>
            <a:pPr algn="l" rtl="0" fontAlgn="base"/>
            <a:endParaRPr lang="en-US" sz="1200" b="1"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WorkValet</a:t>
            </a:r>
            <a:r>
              <a:rPr lang="en-US" sz="1200" b="1" kern="1200" dirty="0">
                <a:solidFill>
                  <a:schemeClr val="tx1"/>
                </a:solidFill>
                <a:latin typeface="+mn-lt"/>
                <a:ea typeface="+mn-ea"/>
                <a:cs typeface="+mn-cs"/>
              </a:rPr>
              <a:t> Locker Double Wide 2 Door</a:t>
            </a:r>
          </a:p>
          <a:p>
            <a:pPr algn="l" rtl="0" fontAlgn="base"/>
            <a:r>
              <a:rPr lang="en-US" sz="1200" b="1" kern="1200" dirty="0">
                <a:solidFill>
                  <a:schemeClr val="tx1"/>
                </a:solidFill>
                <a:latin typeface="+mn-lt"/>
                <a:ea typeface="+mn-ea"/>
                <a:cs typeface="+mn-cs"/>
              </a:rPr>
              <a:t>Parametric</a:t>
            </a:r>
          </a:p>
          <a:p>
            <a:pPr algn="l" rtl="0" fontAlgn="base"/>
            <a:r>
              <a:rPr lang="en-US" sz="1200" kern="1200" dirty="0">
                <a:solidFill>
                  <a:schemeClr val="tx1"/>
                </a:solidFill>
                <a:latin typeface="+mn-lt"/>
                <a:ea typeface="+mn-ea"/>
                <a:cs typeface="+mn-cs"/>
              </a:rPr>
              <a:t>Depth: 18.875</a:t>
            </a:r>
          </a:p>
          <a:p>
            <a:pPr algn="l" rtl="0" fontAlgn="base"/>
            <a:r>
              <a:rPr lang="en-US" sz="1200" kern="1200" dirty="0">
                <a:solidFill>
                  <a:schemeClr val="tx1"/>
                </a:solidFill>
                <a:latin typeface="+mn-lt"/>
                <a:ea typeface="+mn-ea"/>
                <a:cs typeface="+mn-cs"/>
              </a:rPr>
              <a:t>Width 36”W</a:t>
            </a:r>
          </a:p>
          <a:p>
            <a:pPr algn="l" rtl="0" fontAlgn="base"/>
            <a:r>
              <a:rPr lang="en-US" sz="1200" kern="1200" dirty="0">
                <a:solidFill>
                  <a:schemeClr val="tx1"/>
                </a:solidFill>
                <a:latin typeface="+mn-lt"/>
                <a:ea typeface="+mn-ea"/>
                <a:cs typeface="+mn-cs"/>
              </a:rPr>
              <a:t>Height: 67.3125</a:t>
            </a:r>
          </a:p>
          <a:p>
            <a:pPr algn="l" rtl="0" fontAlgn="base"/>
            <a:r>
              <a:rPr lang="en-US" sz="1200" kern="1200" dirty="0">
                <a:solidFill>
                  <a:schemeClr val="tx1"/>
                </a:solidFill>
                <a:latin typeface="+mn-lt"/>
                <a:ea typeface="+mn-ea"/>
                <a:cs typeface="+mn-cs"/>
              </a:rPr>
              <a:t>Case Finish: Walnut Heights 2TH7</a:t>
            </a:r>
          </a:p>
          <a:p>
            <a:pPr algn="l" rtl="0" fontAlgn="base"/>
            <a:r>
              <a:rPr lang="en-US" sz="1200" kern="1200" dirty="0">
                <a:solidFill>
                  <a:schemeClr val="tx1"/>
                </a:solidFill>
                <a:latin typeface="+mn-lt"/>
                <a:ea typeface="+mn-ea"/>
                <a:cs typeface="+mn-cs"/>
              </a:rPr>
              <a:t>No Door, No Hinge, Full Front, No Lock, No Pull, With Coat Rod, No Back Panel</a:t>
            </a:r>
          </a:p>
          <a:p>
            <a:pPr algn="l" rtl="0" fontAlgn="base"/>
            <a:endParaRPr lang="en-US" sz="1200"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WorkValet</a:t>
            </a:r>
            <a:r>
              <a:rPr lang="en-US" sz="1200" b="1" kern="1200" dirty="0">
                <a:solidFill>
                  <a:schemeClr val="tx1"/>
                </a:solidFill>
                <a:latin typeface="+mn-lt"/>
                <a:ea typeface="+mn-ea"/>
                <a:cs typeface="+mn-cs"/>
              </a:rPr>
              <a:t> Locker Double Wide 4 Door</a:t>
            </a:r>
          </a:p>
          <a:p>
            <a:pPr algn="l" rtl="0" fontAlgn="base"/>
            <a:r>
              <a:rPr lang="en-US" sz="1200" b="1" kern="1200" dirty="0">
                <a:solidFill>
                  <a:schemeClr val="tx1"/>
                </a:solidFill>
                <a:latin typeface="+mn-lt"/>
                <a:ea typeface="+mn-ea"/>
                <a:cs typeface="+mn-cs"/>
              </a:rPr>
              <a:t>Parametric</a:t>
            </a:r>
          </a:p>
          <a:p>
            <a:pPr algn="l" rtl="0" fontAlgn="base"/>
            <a:r>
              <a:rPr lang="en-US" sz="1200" kern="1200" dirty="0">
                <a:solidFill>
                  <a:schemeClr val="tx1"/>
                </a:solidFill>
                <a:latin typeface="+mn-lt"/>
                <a:ea typeface="+mn-ea"/>
                <a:cs typeface="+mn-cs"/>
              </a:rPr>
              <a:t>Depth: 18.875</a:t>
            </a:r>
          </a:p>
          <a:p>
            <a:pPr algn="l" rtl="0" fontAlgn="base"/>
            <a:r>
              <a:rPr lang="en-US" sz="1200" kern="1200" dirty="0">
                <a:solidFill>
                  <a:schemeClr val="tx1"/>
                </a:solidFill>
                <a:latin typeface="+mn-lt"/>
                <a:ea typeface="+mn-ea"/>
                <a:cs typeface="+mn-cs"/>
              </a:rPr>
              <a:t>Width 36”W</a:t>
            </a:r>
          </a:p>
          <a:p>
            <a:pPr algn="l" rtl="0" fontAlgn="base"/>
            <a:r>
              <a:rPr lang="en-US" sz="1200" kern="1200" dirty="0">
                <a:solidFill>
                  <a:schemeClr val="tx1"/>
                </a:solidFill>
                <a:latin typeface="+mn-lt"/>
                <a:ea typeface="+mn-ea"/>
                <a:cs typeface="+mn-cs"/>
              </a:rPr>
              <a:t>Height: 54.81250</a:t>
            </a:r>
          </a:p>
          <a:p>
            <a:pPr algn="l" rtl="0" fontAlgn="base"/>
            <a:r>
              <a:rPr lang="en-US" sz="1200" kern="1200" dirty="0">
                <a:solidFill>
                  <a:schemeClr val="tx1"/>
                </a:solidFill>
                <a:latin typeface="+mn-lt"/>
                <a:ea typeface="+mn-ea"/>
                <a:cs typeface="+mn-cs"/>
              </a:rPr>
              <a:t>Case Finish: Walnut Heights 2TH7</a:t>
            </a:r>
          </a:p>
          <a:p>
            <a:pPr algn="l" rtl="0" fontAlgn="base"/>
            <a:r>
              <a:rPr lang="en-US" sz="1200" kern="1200" dirty="0">
                <a:solidFill>
                  <a:schemeClr val="tx1"/>
                </a:solidFill>
                <a:latin typeface="+mn-lt"/>
                <a:ea typeface="+mn-ea"/>
                <a:cs typeface="+mn-cs"/>
              </a:rPr>
              <a:t>No Door, No Hinge, Full Front, No Lock, No Pull, One Adjustable Shelf, No Hook, No Back Panel</a:t>
            </a: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Steelcase Series 2 Task Chair, Air Back</a:t>
            </a:r>
          </a:p>
          <a:p>
            <a:pPr algn="l" rtl="0" fontAlgn="base"/>
            <a:r>
              <a:rPr lang="en-US" sz="1200" kern="1200" dirty="0">
                <a:solidFill>
                  <a:schemeClr val="tx1"/>
                </a:solidFill>
                <a:latin typeface="+mn-lt"/>
                <a:ea typeface="+mn-ea"/>
                <a:cs typeface="+mn-cs"/>
              </a:rPr>
              <a:t>Air Back Plastic: 6295 Black</a:t>
            </a:r>
          </a:p>
          <a:p>
            <a:pPr algn="l" rtl="0" fontAlgn="base"/>
            <a:r>
              <a:rPr lang="en-US" sz="1200" kern="1200" dirty="0">
                <a:solidFill>
                  <a:schemeClr val="tx1"/>
                </a:solidFill>
                <a:latin typeface="+mn-lt"/>
                <a:ea typeface="+mn-ea"/>
                <a:cs typeface="+mn-cs"/>
              </a:rPr>
              <a:t>Seat Finish: Designtex- Everywhere Texture 4147- Twilight 411</a:t>
            </a:r>
          </a:p>
          <a:p>
            <a:pPr algn="l" rtl="0" fontAlgn="base"/>
            <a:r>
              <a:rPr lang="en-US" sz="1200" kern="1200" dirty="0">
                <a:solidFill>
                  <a:schemeClr val="tx1"/>
                </a:solidFill>
                <a:latin typeface="+mn-lt"/>
                <a:ea typeface="+mn-ea"/>
                <a:cs typeface="+mn-cs"/>
              </a:rPr>
              <a:t>Sewn Seat</a:t>
            </a:r>
          </a:p>
          <a:p>
            <a:pPr algn="l" rtl="0" fontAlgn="base"/>
            <a:r>
              <a:rPr lang="en-US" sz="1200" kern="1200" dirty="0">
                <a:solidFill>
                  <a:schemeClr val="tx1"/>
                </a:solidFill>
                <a:latin typeface="+mn-lt"/>
                <a:ea typeface="+mn-ea"/>
                <a:cs typeface="+mn-cs"/>
              </a:rPr>
              <a:t>Color Scheme: Sterling Dark</a:t>
            </a:r>
          </a:p>
          <a:p>
            <a:pPr algn="l" rtl="0" fontAlgn="base"/>
            <a:r>
              <a:rPr lang="en-US" sz="1200" kern="1200" dirty="0">
                <a:solidFill>
                  <a:schemeClr val="tx1"/>
                </a:solidFill>
                <a:latin typeface="+mn-lt"/>
                <a:ea typeface="+mn-ea"/>
                <a:cs typeface="+mn-cs"/>
              </a:rPr>
              <a:t>Base Finish: Texture Paint 7250- Sterling Dark Solid </a:t>
            </a:r>
          </a:p>
          <a:p>
            <a:pPr algn="l" rtl="0" fontAlgn="base"/>
            <a:r>
              <a:rPr lang="en-US" sz="1200" kern="1200" dirty="0">
                <a:solidFill>
                  <a:schemeClr val="tx1"/>
                </a:solidFill>
                <a:latin typeface="+mn-lt"/>
                <a:ea typeface="+mn-ea"/>
                <a:cs typeface="+mn-cs"/>
              </a:rPr>
              <a:t>No headrest, no coat hanger</a:t>
            </a:r>
          </a:p>
          <a:p>
            <a:pPr algn="l" rtl="0" fontAlgn="base"/>
            <a:r>
              <a:rPr lang="en-US" sz="1200" kern="1200" dirty="0">
                <a:solidFill>
                  <a:schemeClr val="tx1"/>
                </a:solidFill>
                <a:latin typeface="+mn-lt"/>
                <a:ea typeface="+mn-ea"/>
                <a:cs typeface="+mn-cs"/>
              </a:rPr>
              <a:t>Arm type: height, width, pivot, depth</a:t>
            </a:r>
          </a:p>
          <a:p>
            <a:pPr algn="l" rtl="0" fontAlgn="base"/>
            <a:r>
              <a:rPr lang="en-US" sz="1200" kern="1200" dirty="0">
                <a:solidFill>
                  <a:schemeClr val="tx1"/>
                </a:solidFill>
                <a:latin typeface="+mn-lt"/>
                <a:ea typeface="+mn-ea"/>
                <a:cs typeface="+mn-cs"/>
              </a:rPr>
              <a:t>Hard Casters</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CF Series, Intro Dual Monitor Arm</a:t>
            </a:r>
          </a:p>
          <a:p>
            <a:pPr algn="l" rtl="0" fontAlgn="base"/>
            <a:r>
              <a:rPr lang="en-US" sz="1200" kern="1200" dirty="0">
                <a:solidFill>
                  <a:schemeClr val="tx1"/>
                </a:solidFill>
                <a:latin typeface="+mn-lt"/>
                <a:ea typeface="+mn-ea"/>
                <a:cs typeface="+mn-cs"/>
              </a:rPr>
              <a:t>Arm Finish: Pearl Snow ZW01</a:t>
            </a:r>
          </a:p>
          <a:p>
            <a:pPr algn="l" rtl="0" fontAlgn="base"/>
            <a:r>
              <a:rPr lang="en-US" sz="1200" kern="1200" dirty="0">
                <a:solidFill>
                  <a:schemeClr val="tx1"/>
                </a:solidFill>
                <a:latin typeface="+mn-lt"/>
                <a:ea typeface="+mn-ea"/>
                <a:cs typeface="+mn-cs"/>
              </a:rPr>
              <a:t>Bracket: Dual C-Clamp</a:t>
            </a:r>
          </a:p>
          <a:p>
            <a:pPr algn="l" rtl="0" fontAlgn="base"/>
            <a:endParaRPr lang="en-US" sz="1200" b="1"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Desktop </a:t>
            </a:r>
            <a:r>
              <a:rPr lang="en-US" sz="1200" b="1" kern="1200" dirty="0" err="1">
                <a:solidFill>
                  <a:schemeClr val="tx1"/>
                </a:solidFill>
                <a:latin typeface="+mn-lt"/>
                <a:ea typeface="+mn-ea"/>
                <a:cs typeface="+mn-cs"/>
              </a:rPr>
              <a:t>Powerstrip</a:t>
            </a:r>
            <a:endParaRPr lang="en-US" sz="1200" b="1"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Power Configuration: 3 Power, 1 USB A+C</a:t>
            </a:r>
          </a:p>
          <a:p>
            <a:pPr algn="l" rtl="0" fontAlgn="base"/>
            <a:r>
              <a:rPr lang="en-US" sz="1200" kern="1200" dirty="0">
                <a:solidFill>
                  <a:schemeClr val="tx1"/>
                </a:solidFill>
                <a:latin typeface="+mn-lt"/>
                <a:ea typeface="+mn-ea"/>
                <a:cs typeface="+mn-cs"/>
              </a:rPr>
              <a:t>Power Finish: 6009 Arctic White</a:t>
            </a:r>
          </a:p>
          <a:p>
            <a:pPr algn="l" rtl="0" fontAlgn="base"/>
            <a:r>
              <a:rPr lang="en-US" sz="1200" kern="1200" dirty="0">
                <a:solidFill>
                  <a:schemeClr val="tx1"/>
                </a:solidFill>
                <a:latin typeface="+mn-lt"/>
                <a:ea typeface="+mn-ea"/>
                <a:cs typeface="+mn-cs"/>
              </a:rPr>
              <a:t>Power Mount: C-Clamp</a:t>
            </a:r>
          </a:p>
          <a:p>
            <a:pPr algn="l" rtl="0" fontAlgn="base"/>
            <a:r>
              <a:rPr lang="en-US" sz="1200" kern="1200" dirty="0">
                <a:solidFill>
                  <a:schemeClr val="tx1"/>
                </a:solidFill>
                <a:latin typeface="+mn-lt"/>
                <a:ea typeface="+mn-ea"/>
                <a:cs typeface="+mn-cs"/>
              </a:rPr>
              <a:t>Standard NEMA 5-15 3 Prong Plug</a:t>
            </a:r>
          </a:p>
          <a:p>
            <a:pPr algn="l" rtl="0" fontAlgn="base"/>
            <a:r>
              <a:rPr lang="en-US" sz="1200" kern="1200" dirty="0">
                <a:solidFill>
                  <a:schemeClr val="tx1"/>
                </a:solidFill>
                <a:latin typeface="+mn-lt"/>
                <a:ea typeface="+mn-ea"/>
                <a:cs typeface="+mn-cs"/>
              </a:rPr>
              <a:t>8’ standard power cord, black</a:t>
            </a:r>
          </a:p>
          <a:p>
            <a:pPr algn="l" rtl="0" fontAlgn="base"/>
            <a:endParaRPr lang="en-US" sz="1200" b="1"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Migration Desk, Organic, Extended, Intro, 29”D X 64”W</a:t>
            </a:r>
          </a:p>
          <a:p>
            <a:pPr algn="l" rtl="0" fontAlgn="base"/>
            <a:r>
              <a:rPr lang="en-US" sz="1200" kern="1200" dirty="0">
                <a:solidFill>
                  <a:schemeClr val="tx1"/>
                </a:solidFill>
                <a:latin typeface="+mn-lt"/>
                <a:ea typeface="+mn-ea"/>
                <a:cs typeface="+mn-cs"/>
              </a:rPr>
              <a:t>Size: Modular</a:t>
            </a:r>
          </a:p>
          <a:p>
            <a:pPr algn="l" rtl="0" fontAlgn="base"/>
            <a:r>
              <a:rPr lang="en-US" sz="1200" kern="1200" dirty="0">
                <a:solidFill>
                  <a:schemeClr val="tx1"/>
                </a:solidFill>
                <a:latin typeface="+mn-lt"/>
                <a:ea typeface="+mn-ea"/>
                <a:cs typeface="+mn-cs"/>
              </a:rPr>
              <a:t>Leg Type: T-Leg</a:t>
            </a:r>
          </a:p>
          <a:p>
            <a:pPr algn="l" rtl="0" fontAlgn="base"/>
            <a:r>
              <a:rPr lang="en-US" sz="1200" kern="1200" dirty="0">
                <a:solidFill>
                  <a:schemeClr val="tx1"/>
                </a:solidFill>
                <a:latin typeface="+mn-lt"/>
                <a:ea typeface="+mn-ea"/>
                <a:cs typeface="+mn-cs"/>
              </a:rPr>
              <a:t>Bow Front</a:t>
            </a:r>
          </a:p>
          <a:p>
            <a:pPr algn="l" rtl="0" fontAlgn="base"/>
            <a:r>
              <a:rPr lang="en-US" sz="1200" kern="1200" dirty="0">
                <a:solidFill>
                  <a:schemeClr val="tx1"/>
                </a:solidFill>
                <a:latin typeface="+mn-lt"/>
                <a:ea typeface="+mn-ea"/>
                <a:cs typeface="+mn-cs"/>
              </a:rPr>
              <a:t>Top Surface: Satin White 24H1</a:t>
            </a:r>
          </a:p>
          <a:p>
            <a:pPr algn="l" rtl="0" fontAlgn="base"/>
            <a:r>
              <a:rPr lang="en-US" sz="1200" kern="1200" dirty="0">
                <a:solidFill>
                  <a:schemeClr val="tx1"/>
                </a:solidFill>
                <a:latin typeface="+mn-lt"/>
                <a:ea typeface="+mn-ea"/>
                <a:cs typeface="+mn-cs"/>
              </a:rPr>
              <a:t>Edge Finish: Arctic White 6009</a:t>
            </a:r>
          </a:p>
          <a:p>
            <a:pPr algn="l" rtl="0" fontAlgn="base"/>
            <a:r>
              <a:rPr lang="en-US" sz="1200" kern="1200" dirty="0">
                <a:solidFill>
                  <a:schemeClr val="tx1"/>
                </a:solidFill>
                <a:latin typeface="+mn-lt"/>
                <a:ea typeface="+mn-ea"/>
                <a:cs typeface="+mn-cs"/>
              </a:rPr>
              <a:t>Rectangle Column</a:t>
            </a:r>
          </a:p>
          <a:p>
            <a:pPr algn="l" rtl="0" fontAlgn="base"/>
            <a:r>
              <a:rPr lang="en-US" sz="1200" kern="1200" dirty="0">
                <a:solidFill>
                  <a:schemeClr val="tx1"/>
                </a:solidFill>
                <a:latin typeface="+mn-lt"/>
                <a:ea typeface="+mn-ea"/>
                <a:cs typeface="+mn-cs"/>
              </a:rPr>
              <a:t>No Overhang</a:t>
            </a:r>
          </a:p>
          <a:p>
            <a:pPr algn="l" rtl="0" fontAlgn="base"/>
            <a:r>
              <a:rPr lang="en-US" sz="1200" kern="1200" dirty="0">
                <a:solidFill>
                  <a:schemeClr val="tx1"/>
                </a:solidFill>
                <a:latin typeface="+mn-lt"/>
                <a:ea typeface="+mn-ea"/>
                <a:cs typeface="+mn-cs"/>
              </a:rPr>
              <a:t>Base finish: Smooth Paint 4243 Merle Smooth</a:t>
            </a:r>
          </a:p>
          <a:p>
            <a:pPr algn="l" rtl="0" fontAlgn="base"/>
            <a:r>
              <a:rPr lang="en-US" sz="1200" kern="1200" dirty="0">
                <a:solidFill>
                  <a:schemeClr val="tx1"/>
                </a:solidFill>
                <a:latin typeface="+mn-lt"/>
                <a:ea typeface="+mn-ea"/>
                <a:cs typeface="+mn-cs"/>
              </a:rPr>
              <a:t>No cable tray</a:t>
            </a:r>
          </a:p>
          <a:p>
            <a:pPr algn="l" rtl="0" fontAlgn="base"/>
            <a:endParaRPr lang="en-US" sz="1200"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Soffio</a:t>
            </a:r>
            <a:r>
              <a:rPr lang="en-US" sz="1200" b="1" kern="1200" dirty="0">
                <a:solidFill>
                  <a:schemeClr val="tx1"/>
                </a:solidFill>
                <a:latin typeface="+mn-lt"/>
                <a:ea typeface="+mn-ea"/>
                <a:cs typeface="+mn-cs"/>
              </a:rPr>
              <a:t> Screen, 68”W</a:t>
            </a:r>
          </a:p>
          <a:p>
            <a:pPr algn="l" rtl="0" fontAlgn="base"/>
            <a:r>
              <a:rPr lang="en-US" sz="1200" kern="1200" dirty="0">
                <a:solidFill>
                  <a:schemeClr val="tx1"/>
                </a:solidFill>
                <a:latin typeface="+mn-lt"/>
                <a:ea typeface="+mn-ea"/>
                <a:cs typeface="+mn-cs"/>
              </a:rPr>
              <a:t>Surface Finish: Designtex-Billiard Panel 4116- Navy 405</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Steelcase Eclipse Light</a:t>
            </a:r>
          </a:p>
          <a:p>
            <a:pPr algn="l" rtl="0" fontAlgn="base"/>
            <a:r>
              <a:rPr lang="en-US" sz="1200" kern="1200" dirty="0">
                <a:solidFill>
                  <a:schemeClr val="tx1"/>
                </a:solidFill>
                <a:latin typeface="+mn-lt"/>
                <a:ea typeface="+mn-ea"/>
                <a:cs typeface="+mn-cs"/>
              </a:rPr>
              <a:t>Light Finish: ZW01 Pearl Snow</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Color Dial Arc Sand Rug</a:t>
            </a:r>
          </a:p>
          <a:p>
            <a:pPr algn="l" rtl="0" fontAlgn="base"/>
            <a:r>
              <a:rPr lang="en-US" sz="1200" kern="1200" dirty="0">
                <a:solidFill>
                  <a:schemeClr val="tx1"/>
                </a:solidFill>
                <a:latin typeface="+mn-lt"/>
                <a:ea typeface="+mn-ea"/>
                <a:cs typeface="+mn-cs"/>
              </a:rPr>
              <a:t>Color: 180X300 Low Pile Polyamide</a:t>
            </a: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b="0" i="0" u="none" strike="noStrike" dirty="0">
              <a:solidFill>
                <a:schemeClr val="tx1"/>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33C6BC85-47AC-4F7A-485C-E1AC630AC99E}"/>
              </a:ext>
            </a:extLst>
          </p:cNvPr>
          <p:cNvSpPr>
            <a:spLocks noGrp="1"/>
          </p:cNvSpPr>
          <p:nvPr>
            <p:ph type="sldNum" sz="quarter" idx="5"/>
          </p:nvPr>
        </p:nvSpPr>
        <p:spPr/>
        <p:txBody>
          <a:bodyPr/>
          <a:lstStyle/>
          <a:p>
            <a:fld id="{62EDCD6E-C1D3-496D-97FD-4C2068E03C5C}" type="slidenum">
              <a:rPr lang="en-GB" smtClean="0"/>
              <a:t>17</a:t>
            </a:fld>
            <a:endParaRPr lang="en-GB"/>
          </a:p>
        </p:txBody>
      </p:sp>
    </p:spTree>
    <p:extLst>
      <p:ext uri="{BB962C8B-B14F-4D97-AF65-F5344CB8AC3E}">
        <p14:creationId xmlns:p14="http://schemas.microsoft.com/office/powerpoint/2010/main" val="2236404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86AB1-6BE0-D579-1EAF-012F1ABFA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F5BA3-DEB1-F7ED-E486-50B8C8276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C85C1-AC88-7194-40D9-2F1A0076A469}"/>
              </a:ext>
            </a:extLst>
          </p:cNvPr>
          <p:cNvSpPr>
            <a:spLocks noGrp="1"/>
          </p:cNvSpPr>
          <p:nvPr>
            <p:ph type="body" idx="1"/>
          </p:nvPr>
        </p:nvSpPr>
        <p:spPr/>
        <p:txBody>
          <a:bodyPr/>
          <a:lstStyle/>
          <a:p>
            <a:pPr algn="l" rtl="0" fontAlgn="base"/>
            <a:r>
              <a:rPr lang="en-US" sz="1200" b="1" kern="1200" dirty="0">
                <a:solidFill>
                  <a:schemeClr val="tx1"/>
                </a:solidFill>
                <a:latin typeface="+mn-lt"/>
                <a:ea typeface="+mn-ea"/>
                <a:cs typeface="+mn-cs"/>
              </a:rPr>
              <a:t>Specifications:</a:t>
            </a:r>
          </a:p>
          <a:p>
            <a:pPr algn="l" rtl="0" fontAlgn="base"/>
            <a:br>
              <a:rPr lang="en-US" sz="1200" b="1" kern="1200" dirty="0">
                <a:solidFill>
                  <a:schemeClr val="tx1"/>
                </a:solidFill>
                <a:latin typeface="+mn-lt"/>
                <a:ea typeface="+mn-ea"/>
                <a:cs typeface="+mn-cs"/>
              </a:rPr>
            </a:br>
            <a:r>
              <a:rPr lang="en-US" sz="1200" b="1" kern="1200" dirty="0" err="1">
                <a:solidFill>
                  <a:schemeClr val="tx1"/>
                </a:solidFill>
                <a:latin typeface="+mn-lt"/>
                <a:ea typeface="+mn-ea"/>
                <a:cs typeface="+mn-cs"/>
              </a:rPr>
              <a:t>Aspekt</a:t>
            </a:r>
            <a:r>
              <a:rPr lang="en-US" sz="1200" b="1" kern="1200" dirty="0">
                <a:solidFill>
                  <a:schemeClr val="tx1"/>
                </a:solidFill>
                <a:latin typeface="+mn-lt"/>
                <a:ea typeface="+mn-ea"/>
                <a:cs typeface="+mn-cs"/>
              </a:rPr>
              <a:t> Chair, Straight Arm</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Frame: 4750 Champagne Metallic</a:t>
            </a:r>
          </a:p>
          <a:p>
            <a:pPr algn="l" rtl="0" fontAlgn="base"/>
            <a:r>
              <a:rPr lang="en-US" sz="1200" kern="1200" dirty="0">
                <a:solidFill>
                  <a:schemeClr val="tx1"/>
                </a:solidFill>
                <a:latin typeface="+mn-lt"/>
                <a:ea typeface="+mn-ea"/>
                <a:cs typeface="+mn-cs"/>
              </a:rPr>
              <a:t>Arm Cap: 6059 Sterling Dark Solid</a:t>
            </a:r>
          </a:p>
          <a:p>
            <a:pPr defTabSz="966612" fontAlgn="base">
              <a:defRPr/>
            </a:pPr>
            <a:r>
              <a:rPr lang="en-US" sz="1200" kern="1200" dirty="0">
                <a:solidFill>
                  <a:schemeClr val="tx1"/>
                </a:solidFill>
                <a:latin typeface="+mn-lt"/>
                <a:ea typeface="+mn-ea"/>
                <a:cs typeface="+mn-cs"/>
              </a:rPr>
              <a:t>Seat/ Back: Designtex- Grenoble 3113- Pewter 102</a:t>
            </a:r>
          </a:p>
          <a:p>
            <a:pPr algn="l" rtl="0" fontAlgn="base"/>
            <a:r>
              <a:rPr lang="en-US" sz="1200" kern="1200" dirty="0">
                <a:solidFill>
                  <a:schemeClr val="tx1"/>
                </a:solidFill>
                <a:latin typeface="+mn-lt"/>
                <a:ea typeface="+mn-ea"/>
                <a:cs typeface="+mn-cs"/>
              </a:rPr>
              <a:t>Wall saver leg</a:t>
            </a:r>
          </a:p>
          <a:p>
            <a:pPr algn="l" rtl="0" fontAlgn="base"/>
            <a:r>
              <a:rPr lang="en-US" sz="1200" kern="1200" dirty="0">
                <a:solidFill>
                  <a:schemeClr val="tx1"/>
                </a:solidFill>
                <a:latin typeface="+mn-lt"/>
                <a:ea typeface="+mn-ea"/>
                <a:cs typeface="+mn-cs"/>
              </a:rPr>
              <a:t>Convex Back</a:t>
            </a:r>
          </a:p>
          <a:p>
            <a:pPr algn="l" rtl="0" fontAlgn="base"/>
            <a:r>
              <a:rPr lang="en-US" sz="1200" kern="1200" dirty="0">
                <a:solidFill>
                  <a:schemeClr val="tx1"/>
                </a:solidFill>
                <a:latin typeface="+mn-lt"/>
                <a:ea typeface="+mn-ea"/>
                <a:cs typeface="+mn-cs"/>
              </a:rPr>
              <a:t>No moisture barrier</a:t>
            </a:r>
          </a:p>
          <a:p>
            <a:endParaRPr lang="en-US" sz="1200"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Embold</a:t>
            </a:r>
            <a:r>
              <a:rPr lang="en-US" sz="1200" b="1" kern="1200" dirty="0">
                <a:solidFill>
                  <a:schemeClr val="tx1"/>
                </a:solidFill>
                <a:latin typeface="+mn-lt"/>
                <a:ea typeface="+mn-ea"/>
                <a:cs typeface="+mn-cs"/>
              </a:rPr>
              <a:t>, 21”W single seat</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Frame: 4750 Champagne Metallic</a:t>
            </a:r>
          </a:p>
          <a:p>
            <a:pPr algn="l" rtl="0" fontAlgn="base"/>
            <a:r>
              <a:rPr lang="en-US" sz="1200" kern="1200" dirty="0">
                <a:solidFill>
                  <a:schemeClr val="tx1"/>
                </a:solidFill>
                <a:latin typeface="+mn-lt"/>
                <a:ea typeface="+mn-ea"/>
                <a:cs typeface="+mn-cs"/>
              </a:rPr>
              <a:t>Arm Cap: 6527 Merle, overhang</a:t>
            </a:r>
          </a:p>
          <a:p>
            <a:pPr defTabSz="966612" fontAlgn="base">
              <a:defRPr/>
            </a:pPr>
            <a:r>
              <a:rPr lang="en-US" sz="1200" kern="1200" dirty="0">
                <a:solidFill>
                  <a:schemeClr val="tx1"/>
                </a:solidFill>
                <a:latin typeface="+mn-lt"/>
                <a:ea typeface="+mn-ea"/>
                <a:cs typeface="+mn-cs"/>
              </a:rPr>
              <a:t>Seat/ Back: Designtex- Grenoble 3113- Pewter 102</a:t>
            </a:r>
          </a:p>
          <a:p>
            <a:pPr algn="l" rtl="0" fontAlgn="base"/>
            <a:r>
              <a:rPr lang="en-US" sz="1200" kern="1200" dirty="0">
                <a:solidFill>
                  <a:schemeClr val="tx1"/>
                </a:solidFill>
                <a:latin typeface="+mn-lt"/>
                <a:ea typeface="+mn-ea"/>
                <a:cs typeface="+mn-cs"/>
              </a:rPr>
              <a:t>With </a:t>
            </a:r>
            <a:r>
              <a:rPr lang="en-US" sz="1200" kern="1200" dirty="0" err="1">
                <a:solidFill>
                  <a:schemeClr val="tx1"/>
                </a:solidFill>
                <a:latin typeface="+mn-lt"/>
                <a:ea typeface="+mn-ea"/>
                <a:cs typeface="+mn-cs"/>
              </a:rPr>
              <a:t>wallsaver</a:t>
            </a:r>
            <a:r>
              <a:rPr lang="en-US" sz="1200" kern="1200" dirty="0">
                <a:solidFill>
                  <a:schemeClr val="tx1"/>
                </a:solidFill>
                <a:latin typeface="+mn-lt"/>
                <a:ea typeface="+mn-ea"/>
                <a:cs typeface="+mn-cs"/>
              </a:rPr>
              <a:t> glides</a:t>
            </a:r>
          </a:p>
          <a:p>
            <a:pPr algn="l" rtl="0" fontAlgn="base"/>
            <a:r>
              <a:rPr lang="en-US" sz="1200" kern="1200" dirty="0">
                <a:solidFill>
                  <a:schemeClr val="tx1"/>
                </a:solidFill>
                <a:latin typeface="+mn-lt"/>
                <a:ea typeface="+mn-ea"/>
                <a:cs typeface="+mn-cs"/>
              </a:rPr>
              <a:t>No high back</a:t>
            </a:r>
          </a:p>
          <a:p>
            <a:pPr algn="l" rtl="0" fontAlgn="base"/>
            <a:r>
              <a:rPr lang="en-US" sz="1200" kern="1200" dirty="0">
                <a:solidFill>
                  <a:schemeClr val="tx1"/>
                </a:solidFill>
                <a:latin typeface="+mn-lt"/>
                <a:ea typeface="+mn-ea"/>
                <a:cs typeface="+mn-cs"/>
              </a:rPr>
              <a:t>With moisture barrier</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Radia, 21”W single chair with arms</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Frame: 4750 Champagne Metallic</a:t>
            </a:r>
          </a:p>
          <a:p>
            <a:pPr algn="l" rtl="0" fontAlgn="base"/>
            <a:r>
              <a:rPr lang="en-US" sz="1200" kern="1200" dirty="0">
                <a:solidFill>
                  <a:schemeClr val="tx1"/>
                </a:solidFill>
                <a:latin typeface="+mn-lt"/>
                <a:ea typeface="+mn-ea"/>
                <a:cs typeface="+mn-cs"/>
              </a:rPr>
              <a:t>Arm Cap: Corian Antarctica</a:t>
            </a:r>
          </a:p>
          <a:p>
            <a:pPr defTabSz="966612" fontAlgn="base">
              <a:defRPr/>
            </a:pPr>
            <a:r>
              <a:rPr lang="en-US" sz="1200" kern="1200" dirty="0">
                <a:solidFill>
                  <a:schemeClr val="tx1"/>
                </a:solidFill>
                <a:latin typeface="+mn-lt"/>
                <a:ea typeface="+mn-ea"/>
                <a:cs typeface="+mn-cs"/>
              </a:rPr>
              <a:t>Seat: Designtex- Metallo 3889- Pebble 103</a:t>
            </a:r>
          </a:p>
          <a:p>
            <a:pPr defTabSz="966612" fontAlgn="base">
              <a:defRPr/>
            </a:pPr>
            <a:r>
              <a:rPr lang="en-US" sz="1200" kern="1200" dirty="0">
                <a:solidFill>
                  <a:schemeClr val="tx1"/>
                </a:solidFill>
                <a:latin typeface="+mn-lt"/>
                <a:ea typeface="+mn-ea"/>
                <a:cs typeface="+mn-cs"/>
              </a:rPr>
              <a:t>Back: Designtex- Grenoble 3113- Pewter 102</a:t>
            </a:r>
          </a:p>
          <a:p>
            <a:pPr algn="l" rtl="0" fontAlgn="base"/>
            <a:r>
              <a:rPr lang="en-US" sz="1200" kern="1200" dirty="0">
                <a:solidFill>
                  <a:schemeClr val="tx1"/>
                </a:solidFill>
                <a:latin typeface="+mn-lt"/>
                <a:ea typeface="+mn-ea"/>
                <a:cs typeface="+mn-cs"/>
              </a:rPr>
              <a:t>No moisture barrier</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West Elm Health- Slope Bariatric Chair</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Frame: 4750 Champagne Metallic</a:t>
            </a:r>
          </a:p>
          <a:p>
            <a:pPr algn="l" rtl="0" fontAlgn="base"/>
            <a:r>
              <a:rPr lang="en-US" sz="1200" kern="1200" dirty="0">
                <a:solidFill>
                  <a:schemeClr val="tx1"/>
                </a:solidFill>
                <a:latin typeface="+mn-lt"/>
                <a:ea typeface="+mn-ea"/>
                <a:cs typeface="+mn-cs"/>
              </a:rPr>
              <a:t>Arm Cap: 6527 Merle, overhang</a:t>
            </a:r>
          </a:p>
          <a:p>
            <a:pPr defTabSz="966612" fontAlgn="base">
              <a:defRPr/>
            </a:pPr>
            <a:r>
              <a:rPr lang="en-US" sz="1200" kern="1200" dirty="0">
                <a:solidFill>
                  <a:schemeClr val="tx1"/>
                </a:solidFill>
                <a:latin typeface="+mn-lt"/>
                <a:ea typeface="+mn-ea"/>
                <a:cs typeface="+mn-cs"/>
              </a:rPr>
              <a:t>Upholstery: Designtex- Grenoble 3113- Pewter 102</a:t>
            </a:r>
          </a:p>
          <a:p>
            <a:pPr algn="l" rtl="0" fontAlgn="base"/>
            <a:r>
              <a:rPr lang="en-US" sz="1200" kern="1200" dirty="0">
                <a:solidFill>
                  <a:schemeClr val="tx1"/>
                </a:solidFill>
                <a:latin typeface="+mn-lt"/>
                <a:ea typeface="+mn-ea"/>
                <a:cs typeface="+mn-cs"/>
              </a:rPr>
              <a:t>Without seam</a:t>
            </a:r>
          </a:p>
          <a:p>
            <a:pPr algn="l" rtl="0" fontAlgn="base"/>
            <a:r>
              <a:rPr lang="en-US" sz="1200" kern="1200" dirty="0">
                <a:solidFill>
                  <a:schemeClr val="tx1"/>
                </a:solidFill>
                <a:latin typeface="+mn-lt"/>
                <a:ea typeface="+mn-ea"/>
                <a:cs typeface="+mn-cs"/>
              </a:rPr>
              <a:t>With arm</a:t>
            </a:r>
          </a:p>
          <a:p>
            <a:pPr algn="l" rtl="0" fontAlgn="base"/>
            <a:r>
              <a:rPr lang="en-US" sz="1200" kern="1200" dirty="0">
                <a:solidFill>
                  <a:schemeClr val="tx1"/>
                </a:solidFill>
                <a:latin typeface="+mn-lt"/>
                <a:ea typeface="+mn-ea"/>
                <a:cs typeface="+mn-cs"/>
              </a:rPr>
              <a:t>Glides: Natural</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Sorrel Chair- 22”W stacking with arms</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Frame: 4750 Champagne Metallic</a:t>
            </a:r>
          </a:p>
          <a:p>
            <a:pPr algn="l" rtl="0" fontAlgn="base"/>
            <a:r>
              <a:rPr lang="en-US" sz="1200" kern="1200" dirty="0">
                <a:solidFill>
                  <a:schemeClr val="tx1"/>
                </a:solidFill>
                <a:latin typeface="+mn-lt"/>
                <a:ea typeface="+mn-ea"/>
                <a:cs typeface="+mn-cs"/>
              </a:rPr>
              <a:t>Arm Cap: 6160 Grey</a:t>
            </a:r>
          </a:p>
          <a:p>
            <a:pPr defTabSz="966612" fontAlgn="base">
              <a:defRPr/>
            </a:pPr>
            <a:r>
              <a:rPr lang="en-US" sz="1200" kern="1200" dirty="0">
                <a:solidFill>
                  <a:schemeClr val="tx1"/>
                </a:solidFill>
                <a:latin typeface="+mn-lt"/>
                <a:ea typeface="+mn-ea"/>
                <a:cs typeface="+mn-cs"/>
              </a:rPr>
              <a:t>Back: Designtex- Grenoble 3113- Pewter 102</a:t>
            </a:r>
          </a:p>
          <a:p>
            <a:pPr defTabSz="966612" fontAlgn="base">
              <a:defRPr/>
            </a:pPr>
            <a:r>
              <a:rPr lang="en-US" sz="1200" kern="1200" dirty="0">
                <a:solidFill>
                  <a:schemeClr val="tx1"/>
                </a:solidFill>
                <a:latin typeface="+mn-lt"/>
                <a:ea typeface="+mn-ea"/>
                <a:cs typeface="+mn-cs"/>
              </a:rPr>
              <a:t>Seat: Designtex- Metallo 3889- 103 Pebble </a:t>
            </a:r>
          </a:p>
          <a:p>
            <a:pPr defTabSz="966612" fontAlgn="base">
              <a:defRPr/>
            </a:pPr>
            <a:r>
              <a:rPr lang="en-US" sz="1200" kern="1200" dirty="0">
                <a:solidFill>
                  <a:schemeClr val="tx1"/>
                </a:solidFill>
                <a:latin typeface="+mn-lt"/>
                <a:ea typeface="+mn-ea"/>
                <a:cs typeface="+mn-cs"/>
              </a:rPr>
              <a:t>Wall saver leg</a:t>
            </a:r>
          </a:p>
          <a:p>
            <a:pPr defTabSz="966612" fontAlgn="base">
              <a:defRPr/>
            </a:pPr>
            <a:r>
              <a:rPr lang="en-US" sz="1200" kern="1200" dirty="0">
                <a:solidFill>
                  <a:schemeClr val="tx1"/>
                </a:solidFill>
                <a:latin typeface="+mn-lt"/>
                <a:ea typeface="+mn-ea"/>
                <a:cs typeface="+mn-cs"/>
              </a:rPr>
              <a:t>No leg guards</a:t>
            </a:r>
          </a:p>
          <a:p>
            <a:pPr defTabSz="966612" fontAlgn="base">
              <a:defRPr/>
            </a:pPr>
            <a:r>
              <a:rPr lang="en-US" sz="1200" kern="1200" dirty="0">
                <a:solidFill>
                  <a:schemeClr val="tx1"/>
                </a:solidFill>
                <a:latin typeface="+mn-lt"/>
                <a:ea typeface="+mn-ea"/>
                <a:cs typeface="+mn-cs"/>
              </a:rPr>
              <a:t>Thick seat</a:t>
            </a:r>
          </a:p>
          <a:p>
            <a:pPr defTabSz="966612" fontAlgn="base">
              <a:defRPr/>
            </a:pPr>
            <a:r>
              <a:rPr lang="en-US" sz="1200" kern="1200" dirty="0">
                <a:solidFill>
                  <a:schemeClr val="tx1"/>
                </a:solidFill>
                <a:latin typeface="+mn-lt"/>
                <a:ea typeface="+mn-ea"/>
                <a:cs typeface="+mn-cs"/>
              </a:rPr>
              <a:t>Hard glides</a:t>
            </a: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rgbClr val="000000"/>
              </a:solidFill>
              <a:latin typeface="+mn-lt"/>
              <a:ea typeface="+mn-ea"/>
              <a:cs typeface="+mn-cs"/>
            </a:endParaRPr>
          </a:p>
          <a:p>
            <a:pPr algn="l" rtl="0" fontAlgn="base"/>
            <a:endParaRPr lang="en-US" sz="1200" b="1" kern="1200" dirty="0">
              <a:solidFill>
                <a:schemeClr val="tx1"/>
              </a:solidFill>
              <a:latin typeface="+mn-lt"/>
              <a:ea typeface="+mn-ea"/>
              <a:cs typeface="+mn-cs"/>
            </a:endParaRPr>
          </a:p>
          <a:p>
            <a:pPr algn="l" rtl="0" fontAlgn="base"/>
            <a:endParaRPr lang="en-US" sz="1200" b="1"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b="0" i="0" u="none" strike="noStrike" dirty="0">
              <a:solidFill>
                <a:schemeClr val="tx1"/>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A3A349B4-617F-13EC-B615-1B79D0DFDCD4}"/>
              </a:ext>
            </a:extLst>
          </p:cNvPr>
          <p:cNvSpPr>
            <a:spLocks noGrp="1"/>
          </p:cNvSpPr>
          <p:nvPr>
            <p:ph type="sldNum" sz="quarter" idx="5"/>
          </p:nvPr>
        </p:nvSpPr>
        <p:spPr/>
        <p:txBody>
          <a:bodyPr/>
          <a:lstStyle/>
          <a:p>
            <a:fld id="{62EDCD6E-C1D3-496D-97FD-4C2068E03C5C}" type="slidenum">
              <a:rPr lang="en-GB" smtClean="0"/>
              <a:t>18</a:t>
            </a:fld>
            <a:endParaRPr lang="en-GB"/>
          </a:p>
        </p:txBody>
      </p:sp>
    </p:spTree>
    <p:extLst>
      <p:ext uri="{BB962C8B-B14F-4D97-AF65-F5344CB8AC3E}">
        <p14:creationId xmlns:p14="http://schemas.microsoft.com/office/powerpoint/2010/main" val="2423122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A00FC-513B-DEBF-0A2E-978EA97F9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A76DE-4818-C574-C6F6-C8FB5DD05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6407D-68F0-AE53-9DC6-7B89AB93A51E}"/>
              </a:ext>
            </a:extLst>
          </p:cNvPr>
          <p:cNvSpPr>
            <a:spLocks noGrp="1"/>
          </p:cNvSpPr>
          <p:nvPr>
            <p:ph type="body" idx="1"/>
          </p:nvPr>
        </p:nvSpPr>
        <p:spPr/>
        <p:txBody>
          <a:bodyPr/>
          <a:lstStyle/>
          <a:p>
            <a:endParaRPr lang="en-US" sz="900" dirty="0">
              <a:solidFill>
                <a:schemeClr val="tx1"/>
              </a:solidFill>
              <a:cs typeface="+mn-lt"/>
            </a:endParaRPr>
          </a:p>
          <a:p>
            <a:endParaRPr lang="en-US" sz="900" dirty="0">
              <a:solidFill>
                <a:schemeClr val="tx1"/>
              </a:solidFill>
              <a:cs typeface="+mn-lt"/>
            </a:endParaRPr>
          </a:p>
          <a:p>
            <a:endParaRPr lang="en-US" sz="900"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E1EA48E8-B42C-8F8D-0B4A-28486D9AFA83}"/>
              </a:ext>
            </a:extLst>
          </p:cNvPr>
          <p:cNvSpPr>
            <a:spLocks noGrp="1"/>
          </p:cNvSpPr>
          <p:nvPr>
            <p:ph type="sldNum" sz="quarter" idx="5"/>
          </p:nvPr>
        </p:nvSpPr>
        <p:spPr/>
        <p:txBody>
          <a:bodyPr/>
          <a:lstStyle/>
          <a:p>
            <a:fld id="{62EDCD6E-C1D3-496D-97FD-4C2068E03C5C}" type="slidenum">
              <a:rPr lang="en-GB" smtClean="0"/>
              <a:t>19</a:t>
            </a:fld>
            <a:endParaRPr lang="en-GB"/>
          </a:p>
        </p:txBody>
      </p:sp>
    </p:spTree>
    <p:extLst>
      <p:ext uri="{BB962C8B-B14F-4D97-AF65-F5344CB8AC3E}">
        <p14:creationId xmlns:p14="http://schemas.microsoft.com/office/powerpoint/2010/main" val="2552760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solidFill>
                <a:schemeClr val="tx1"/>
              </a:solidFill>
            </a:endParaRPr>
          </a:p>
        </p:txBody>
      </p:sp>
      <p:sp>
        <p:nvSpPr>
          <p:cNvPr id="4" name="Slide Number Placeholder 3"/>
          <p:cNvSpPr>
            <a:spLocks noGrp="1"/>
          </p:cNvSpPr>
          <p:nvPr>
            <p:ph type="sldNum" sz="quarter" idx="5"/>
          </p:nvPr>
        </p:nvSpPr>
        <p:spPr/>
        <p:txBody>
          <a:bodyPr/>
          <a:lstStyle/>
          <a:p>
            <a:fld id="{62EDCD6E-C1D3-496D-97FD-4C2068E03C5C}" type="slidenum">
              <a:rPr lang="en-GB" smtClean="0"/>
              <a:t>20</a:t>
            </a:fld>
            <a:endParaRPr lang="en-GB"/>
          </a:p>
        </p:txBody>
      </p:sp>
    </p:spTree>
    <p:extLst>
      <p:ext uri="{BB962C8B-B14F-4D97-AF65-F5344CB8AC3E}">
        <p14:creationId xmlns:p14="http://schemas.microsoft.com/office/powerpoint/2010/main" val="1615872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DCD6E-C1D3-496D-97FD-4C2068E03C5C}" type="slidenum">
              <a:rPr lang="en-GB" smtClean="0"/>
              <a:t>22</a:t>
            </a:fld>
            <a:endParaRPr lang="en-GB"/>
          </a:p>
        </p:txBody>
      </p:sp>
    </p:spTree>
    <p:extLst>
      <p:ext uri="{BB962C8B-B14F-4D97-AF65-F5344CB8AC3E}">
        <p14:creationId xmlns:p14="http://schemas.microsoft.com/office/powerpoint/2010/main" val="3583666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272725"/>
              </a:solidFill>
              <a:ea typeface="Calibri"/>
              <a:cs typeface="Calibri"/>
            </a:endParaRPr>
          </a:p>
        </p:txBody>
      </p:sp>
      <p:sp>
        <p:nvSpPr>
          <p:cNvPr id="4" name="Slide Number Placeholder 3"/>
          <p:cNvSpPr>
            <a:spLocks noGrp="1"/>
          </p:cNvSpPr>
          <p:nvPr>
            <p:ph type="sldNum" sz="quarter" idx="5"/>
          </p:nvPr>
        </p:nvSpPr>
        <p:spPr/>
        <p:txBody>
          <a:bodyPr/>
          <a:lstStyle/>
          <a:p>
            <a:fld id="{62EDCD6E-C1D3-496D-97FD-4C2068E03C5C}" type="slidenum">
              <a:rPr lang="en-GB" smtClean="0"/>
              <a:t>5</a:t>
            </a:fld>
            <a:endParaRPr lang="en-GB"/>
          </a:p>
        </p:txBody>
      </p:sp>
    </p:spTree>
    <p:extLst>
      <p:ext uri="{BB962C8B-B14F-4D97-AF65-F5344CB8AC3E}">
        <p14:creationId xmlns:p14="http://schemas.microsoft.com/office/powerpoint/2010/main" val="4003697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D5243-251A-2598-5071-1A8A68B84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0529D-916D-0439-4446-15FF78714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9A69A-D6CC-BE8A-D558-D5AE34B91BDE}"/>
              </a:ext>
            </a:extLst>
          </p:cNvPr>
          <p:cNvSpPr>
            <a:spLocks noGrp="1"/>
          </p:cNvSpPr>
          <p:nvPr>
            <p:ph type="body" idx="1"/>
          </p:nvPr>
        </p:nvSpPr>
        <p:spPr/>
        <p:txBody>
          <a:bodyPr/>
          <a:lstStyle/>
          <a:p>
            <a:pPr fontAlgn="base">
              <a:spcBef>
                <a:spcPts val="634"/>
              </a:spcBef>
              <a:spcAft>
                <a:spcPct val="0"/>
              </a:spcAft>
              <a:buClr>
                <a:srgbClr val="404040"/>
              </a:buClr>
            </a:pPr>
            <a:r>
              <a:rPr lang="en-US" sz="1200" b="1" kern="1200" dirty="0">
                <a:solidFill>
                  <a:schemeClr val="tx1"/>
                </a:solidFill>
                <a:latin typeface="+mn-lt"/>
                <a:ea typeface="MS PGothic"/>
                <a:cs typeface="Arial"/>
              </a:rPr>
              <a:t>Specifications:</a:t>
            </a:r>
          </a:p>
          <a:p>
            <a:pPr algn="l" rtl="0" fontAlgn="base"/>
            <a:endParaRPr lang="en-US" sz="1200" b="1" u="sng"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Extremis Sticks, Straight</a:t>
            </a:r>
          </a:p>
          <a:p>
            <a:pPr algn="l" rtl="0" fontAlgn="base"/>
            <a:r>
              <a:rPr lang="en-US" sz="1200" kern="1200" dirty="0">
                <a:solidFill>
                  <a:schemeClr val="tx1"/>
                </a:solidFill>
                <a:latin typeface="+mn-lt"/>
                <a:ea typeface="+mn-ea"/>
                <a:cs typeface="+mn-cs"/>
              </a:rPr>
              <a:t>150CM, Natural Wood</a:t>
            </a:r>
          </a:p>
          <a:p>
            <a:pPr algn="l" rtl="0" fontAlgn="base"/>
            <a:r>
              <a:rPr lang="en-US" sz="1200" kern="1200" dirty="0">
                <a:solidFill>
                  <a:schemeClr val="tx1"/>
                </a:solidFill>
                <a:latin typeface="+mn-lt"/>
                <a:ea typeface="+mn-ea"/>
                <a:cs typeface="+mn-cs"/>
              </a:rPr>
              <a:t>No extra weight</a:t>
            </a:r>
          </a:p>
          <a:p>
            <a:pPr algn="l" rtl="0" fontAlgn="base"/>
            <a:r>
              <a:rPr lang="en-US" sz="1200" kern="1200" dirty="0">
                <a:solidFill>
                  <a:schemeClr val="tx1"/>
                </a:solidFill>
                <a:latin typeface="+mn-lt"/>
                <a:ea typeface="+mn-ea"/>
                <a:cs typeface="+mn-cs"/>
              </a:rPr>
              <a:t>Base: Rubber</a:t>
            </a:r>
          </a:p>
          <a:p>
            <a:pPr algn="l" rtl="0" fontAlgn="base"/>
            <a:endParaRPr lang="en-US" sz="1200" b="1"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West Elm Mesa Lounge, Left Hand Chaise</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Inner/Outer Upholstery: Designtex- 3809 Rise- 404 True Blue</a:t>
            </a:r>
          </a:p>
          <a:p>
            <a:pPr algn="l" rtl="0" fontAlgn="base"/>
            <a:r>
              <a:rPr lang="en-US" sz="1200" kern="1200" dirty="0">
                <a:solidFill>
                  <a:schemeClr val="tx1"/>
                </a:solidFill>
                <a:latin typeface="+mn-lt"/>
                <a:ea typeface="+mn-ea"/>
                <a:cs typeface="+mn-cs"/>
              </a:rPr>
              <a:t>Smooth Paint: Antique Bronze</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Regard Planters, 11”D X 33”W</a:t>
            </a:r>
          </a:p>
          <a:p>
            <a:pPr algn="l" rtl="0" fontAlgn="base"/>
            <a:r>
              <a:rPr lang="en-US" sz="1200" kern="1200" dirty="0">
                <a:solidFill>
                  <a:schemeClr val="tx1"/>
                </a:solidFill>
                <a:latin typeface="+mn-lt"/>
                <a:ea typeface="+mn-ea"/>
                <a:cs typeface="+mn-cs"/>
              </a:rPr>
              <a:t>Paint: 4242 Milk Smooth</a:t>
            </a:r>
          </a:p>
          <a:p>
            <a:pPr algn="l" rtl="0" fontAlgn="base"/>
            <a:r>
              <a:rPr lang="en-US" sz="1200" kern="1200" dirty="0">
                <a:solidFill>
                  <a:schemeClr val="tx1"/>
                </a:solidFill>
                <a:latin typeface="+mn-lt"/>
                <a:ea typeface="+mn-ea"/>
                <a:cs typeface="+mn-cs"/>
              </a:rPr>
              <a:t>No shelf bracket</a:t>
            </a:r>
          </a:p>
          <a:p>
            <a:pPr algn="l" rtl="0" fontAlgn="base"/>
            <a:endParaRPr lang="en-US" sz="1200"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Moooi</a:t>
            </a:r>
            <a:r>
              <a:rPr lang="en-US" sz="1200" b="1" kern="1200" dirty="0">
                <a:solidFill>
                  <a:schemeClr val="tx1"/>
                </a:solidFill>
                <a:latin typeface="+mn-lt"/>
                <a:ea typeface="+mn-ea"/>
                <a:cs typeface="+mn-cs"/>
              </a:rPr>
              <a:t> Rug, Crystal Brown</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Soft Yard</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West Elm Health Bariatric Slope Chair With Arms, Metal Legs</a:t>
            </a:r>
          </a:p>
          <a:p>
            <a:pPr defTabSz="966612" fontAlgn="base">
              <a:defRPr/>
            </a:pPr>
            <a:r>
              <a:rPr lang="en-US" sz="1200" kern="1200" dirty="0">
                <a:solidFill>
                  <a:schemeClr val="tx1"/>
                </a:solidFill>
                <a:latin typeface="+mn-lt"/>
                <a:ea typeface="+mn-ea"/>
                <a:cs typeface="+mn-cs"/>
              </a:rPr>
              <a:t>Back/ Seat: Designtex- 4147 Everywhere Texture- 511 Spruce</a:t>
            </a:r>
          </a:p>
          <a:p>
            <a:pPr defTabSz="966612" fontAlgn="base">
              <a:defRPr/>
            </a:pPr>
            <a:r>
              <a:rPr lang="en-US" sz="1200" kern="1200" dirty="0">
                <a:solidFill>
                  <a:schemeClr val="tx1"/>
                </a:solidFill>
                <a:latin typeface="+mn-lt"/>
                <a:ea typeface="+mn-ea"/>
                <a:cs typeface="+mn-cs"/>
              </a:rPr>
              <a:t>Base Finish: 4B29 Cast Iron</a:t>
            </a:r>
          </a:p>
          <a:p>
            <a:pPr algn="l" rtl="0" fontAlgn="base"/>
            <a:r>
              <a:rPr lang="en-US" sz="1200" kern="1200" dirty="0">
                <a:solidFill>
                  <a:schemeClr val="tx1"/>
                </a:solidFill>
                <a:latin typeface="+mn-lt"/>
                <a:ea typeface="+mn-ea"/>
                <a:cs typeface="+mn-cs"/>
              </a:rPr>
              <a:t>With Arms</a:t>
            </a:r>
          </a:p>
          <a:p>
            <a:pPr algn="l" rtl="0" fontAlgn="base"/>
            <a:r>
              <a:rPr lang="en-US" sz="1200" kern="1200" dirty="0">
                <a:solidFill>
                  <a:schemeClr val="tx1"/>
                </a:solidFill>
                <a:latin typeface="+mn-lt"/>
                <a:ea typeface="+mn-ea"/>
                <a:cs typeface="+mn-cs"/>
              </a:rPr>
              <a:t>Without Seam</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West Elm Nolan Side Table, 14”W X 14”D X 17”H</a:t>
            </a:r>
          </a:p>
          <a:p>
            <a:pPr algn="l" rtl="0" fontAlgn="base"/>
            <a:r>
              <a:rPr lang="en-US" sz="1200" kern="1200" dirty="0">
                <a:solidFill>
                  <a:schemeClr val="tx1"/>
                </a:solidFill>
                <a:latin typeface="+mn-lt"/>
                <a:ea typeface="+mn-ea"/>
                <a:cs typeface="+mn-cs"/>
              </a:rPr>
              <a:t>Finish: Burnished Brass</a:t>
            </a: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333135EE-CE11-E241-7854-CE57D7982E9C}"/>
              </a:ext>
            </a:extLst>
          </p:cNvPr>
          <p:cNvSpPr>
            <a:spLocks noGrp="1"/>
          </p:cNvSpPr>
          <p:nvPr>
            <p:ph type="sldNum" sz="quarter" idx="5"/>
          </p:nvPr>
        </p:nvSpPr>
        <p:spPr/>
        <p:txBody>
          <a:bodyPr/>
          <a:lstStyle/>
          <a:p>
            <a:fld id="{62EDCD6E-C1D3-496D-97FD-4C2068E03C5C}" type="slidenum">
              <a:rPr lang="en-GB" smtClean="0"/>
              <a:t>10</a:t>
            </a:fld>
            <a:endParaRPr lang="en-GB"/>
          </a:p>
        </p:txBody>
      </p:sp>
    </p:spTree>
    <p:extLst>
      <p:ext uri="{BB962C8B-B14F-4D97-AF65-F5344CB8AC3E}">
        <p14:creationId xmlns:p14="http://schemas.microsoft.com/office/powerpoint/2010/main" val="2526612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1E63A-D725-1738-C8CD-EB26A869C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6799D-BABA-2B65-FB6B-62CD1145A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9C820-2FC6-E413-8EF6-4BEEB683516F}"/>
              </a:ext>
            </a:extLst>
          </p:cNvPr>
          <p:cNvSpPr>
            <a:spLocks noGrp="1"/>
          </p:cNvSpPr>
          <p:nvPr>
            <p:ph type="body" idx="1"/>
          </p:nvPr>
        </p:nvSpPr>
        <p:spPr/>
        <p:txBody>
          <a:bodyPr/>
          <a:lstStyle/>
          <a:p>
            <a:pPr fontAlgn="base">
              <a:spcBef>
                <a:spcPts val="634"/>
              </a:spcBef>
              <a:spcAft>
                <a:spcPct val="0"/>
              </a:spcAft>
              <a:buClr>
                <a:srgbClr val="404040"/>
              </a:buClr>
            </a:pPr>
            <a:r>
              <a:rPr lang="en-US" sz="1200" b="1" kern="1200" dirty="0">
                <a:solidFill>
                  <a:schemeClr val="tx1"/>
                </a:solidFill>
                <a:latin typeface="+mn-lt"/>
                <a:ea typeface="MS PGothic"/>
                <a:cs typeface="Calibri Light"/>
              </a:rPr>
              <a:t>Specifications:</a:t>
            </a:r>
          </a:p>
          <a:p>
            <a:pPr algn="l" rtl="0" fontAlgn="base"/>
            <a:endParaRPr lang="en-US" sz="1200" b="1"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Moooi</a:t>
            </a:r>
            <a:r>
              <a:rPr lang="en-US" sz="1200" b="1" kern="1200" dirty="0">
                <a:solidFill>
                  <a:schemeClr val="tx1"/>
                </a:solidFill>
                <a:latin typeface="+mn-lt"/>
                <a:ea typeface="+mn-ea"/>
                <a:cs typeface="+mn-cs"/>
              </a:rPr>
              <a:t> Container Table</a:t>
            </a:r>
          </a:p>
          <a:p>
            <a:pPr algn="l" rtl="0" fontAlgn="base"/>
            <a:r>
              <a:rPr lang="en-US" sz="1200" kern="1200" dirty="0">
                <a:solidFill>
                  <a:schemeClr val="tx1"/>
                </a:solidFill>
                <a:latin typeface="+mn-lt"/>
                <a:ea typeface="+mn-ea"/>
                <a:cs typeface="+mn-cs"/>
              </a:rPr>
              <a:t>Size: 70D Container Round</a:t>
            </a:r>
          </a:p>
          <a:p>
            <a:pPr algn="l" rtl="0" fontAlgn="base"/>
            <a:r>
              <a:rPr lang="en-US" sz="1200" kern="1200" dirty="0">
                <a:solidFill>
                  <a:schemeClr val="tx1"/>
                </a:solidFill>
                <a:latin typeface="+mn-lt"/>
                <a:ea typeface="+mn-ea"/>
                <a:cs typeface="+mn-cs"/>
              </a:rPr>
              <a:t>Top Finish HPL Black</a:t>
            </a:r>
          </a:p>
          <a:p>
            <a:pPr algn="l" rtl="0" fontAlgn="base"/>
            <a:r>
              <a:rPr lang="en-US" sz="1200" kern="1200" dirty="0">
                <a:solidFill>
                  <a:schemeClr val="tx1"/>
                </a:solidFill>
                <a:latin typeface="+mn-lt"/>
                <a:ea typeface="+mn-ea"/>
                <a:cs typeface="+mn-cs"/>
              </a:rPr>
              <a:t>Bar Height</a:t>
            </a:r>
          </a:p>
          <a:p>
            <a:pPr algn="l" rtl="0" fontAlgn="base"/>
            <a:r>
              <a:rPr lang="en-US" sz="1200" kern="1200" dirty="0">
                <a:solidFill>
                  <a:schemeClr val="tx1"/>
                </a:solidFill>
                <a:latin typeface="+mn-lt"/>
                <a:ea typeface="+mn-ea"/>
                <a:cs typeface="+mn-cs"/>
              </a:rPr>
              <a:t>Classic Foot</a:t>
            </a:r>
          </a:p>
          <a:p>
            <a:pPr algn="l" rtl="0" fontAlgn="base"/>
            <a:r>
              <a:rPr lang="en-US" sz="1200" kern="1200" dirty="0">
                <a:solidFill>
                  <a:schemeClr val="tx1"/>
                </a:solidFill>
                <a:latin typeface="+mn-lt"/>
                <a:ea typeface="+mn-ea"/>
                <a:cs typeface="+mn-cs"/>
              </a:rPr>
              <a:t>No Bodhi</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Convey, Doors/Drawers</a:t>
            </a:r>
          </a:p>
          <a:p>
            <a:pPr algn="l" rtl="0" fontAlgn="base"/>
            <a:r>
              <a:rPr lang="en-US" sz="1200" kern="1200" dirty="0">
                <a:solidFill>
                  <a:schemeClr val="tx1"/>
                </a:solidFill>
                <a:latin typeface="+mn-lt"/>
                <a:ea typeface="+mn-ea"/>
                <a:cs typeface="+mn-cs"/>
              </a:rPr>
              <a:t>23”D X 32.5”H X 24”W</a:t>
            </a:r>
          </a:p>
          <a:p>
            <a:pPr algn="l" rtl="0" fontAlgn="base"/>
            <a:r>
              <a:rPr lang="en-US" sz="1200" kern="1200" dirty="0">
                <a:solidFill>
                  <a:schemeClr val="tx1"/>
                </a:solidFill>
                <a:latin typeface="+mn-lt"/>
                <a:ea typeface="+mn-ea"/>
                <a:cs typeface="+mn-cs"/>
              </a:rPr>
              <a:t>Case Finish: Walnut Heights 2TH7</a:t>
            </a:r>
          </a:p>
          <a:p>
            <a:pPr algn="l" rtl="0" fontAlgn="base"/>
            <a:r>
              <a:rPr lang="en-US" sz="1200" kern="1200" dirty="0">
                <a:solidFill>
                  <a:schemeClr val="tx1"/>
                </a:solidFill>
                <a:latin typeface="+mn-lt"/>
                <a:ea typeface="+mn-ea"/>
                <a:cs typeface="+mn-cs"/>
              </a:rPr>
              <a:t>Solid Surface: Corian Grade C, Deep Night Sky</a:t>
            </a:r>
          </a:p>
          <a:p>
            <a:pPr algn="l" rtl="0" fontAlgn="base"/>
            <a:r>
              <a:rPr lang="en-US" sz="1200" kern="1200" dirty="0">
                <a:solidFill>
                  <a:schemeClr val="tx1"/>
                </a:solidFill>
                <a:latin typeface="+mn-lt"/>
                <a:ea typeface="+mn-ea"/>
                <a:cs typeface="+mn-cs"/>
              </a:rPr>
              <a:t>No Back Splash</a:t>
            </a:r>
          </a:p>
          <a:p>
            <a:pPr algn="l" rtl="0" fontAlgn="base"/>
            <a:r>
              <a:rPr lang="en-US" sz="1200" kern="1200" dirty="0">
                <a:solidFill>
                  <a:schemeClr val="tx1"/>
                </a:solidFill>
                <a:latin typeface="+mn-lt"/>
                <a:ea typeface="+mn-ea"/>
                <a:cs typeface="+mn-cs"/>
              </a:rPr>
              <a:t>Customer Supplied Pull: Doug Mockett DP183 Series Rectangle Drawer Pull, Matte Black</a:t>
            </a:r>
          </a:p>
          <a:p>
            <a:pPr algn="l" rtl="0" fontAlgn="base"/>
            <a:endParaRPr lang="en-US" sz="1200"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WorkValet</a:t>
            </a:r>
            <a:r>
              <a:rPr lang="en-US" sz="1200" b="1" kern="1200" dirty="0">
                <a:solidFill>
                  <a:schemeClr val="tx1"/>
                </a:solidFill>
                <a:latin typeface="+mn-lt"/>
                <a:ea typeface="+mn-ea"/>
                <a:cs typeface="+mn-cs"/>
              </a:rPr>
              <a:t> Locker Double Wide 2 Door</a:t>
            </a:r>
          </a:p>
          <a:p>
            <a:pPr algn="l" rtl="0" fontAlgn="base"/>
            <a:r>
              <a:rPr lang="en-US" sz="1200" b="1" kern="1200" dirty="0">
                <a:solidFill>
                  <a:schemeClr val="tx1"/>
                </a:solidFill>
                <a:latin typeface="+mn-lt"/>
                <a:ea typeface="+mn-ea"/>
                <a:cs typeface="+mn-cs"/>
              </a:rPr>
              <a:t>Parametric</a:t>
            </a:r>
          </a:p>
          <a:p>
            <a:pPr algn="l" rtl="0" fontAlgn="base"/>
            <a:r>
              <a:rPr lang="en-US" sz="1200" kern="1200" dirty="0">
                <a:solidFill>
                  <a:schemeClr val="tx1"/>
                </a:solidFill>
                <a:latin typeface="+mn-lt"/>
                <a:ea typeface="+mn-ea"/>
                <a:cs typeface="+mn-cs"/>
              </a:rPr>
              <a:t>Depth: 18.875</a:t>
            </a:r>
          </a:p>
          <a:p>
            <a:pPr algn="l" rtl="0" fontAlgn="base"/>
            <a:r>
              <a:rPr lang="en-US" sz="1200" kern="1200" dirty="0">
                <a:solidFill>
                  <a:schemeClr val="tx1"/>
                </a:solidFill>
                <a:latin typeface="+mn-lt"/>
                <a:ea typeface="+mn-ea"/>
                <a:cs typeface="+mn-cs"/>
              </a:rPr>
              <a:t>Width 36”W</a:t>
            </a:r>
          </a:p>
          <a:p>
            <a:pPr algn="l" rtl="0" fontAlgn="base"/>
            <a:r>
              <a:rPr lang="en-US" sz="1200" kern="1200" dirty="0">
                <a:solidFill>
                  <a:schemeClr val="tx1"/>
                </a:solidFill>
                <a:latin typeface="+mn-lt"/>
                <a:ea typeface="+mn-ea"/>
                <a:cs typeface="+mn-cs"/>
              </a:rPr>
              <a:t>Height: 67.3125</a:t>
            </a:r>
          </a:p>
          <a:p>
            <a:pPr algn="l" rtl="0" fontAlgn="base"/>
            <a:r>
              <a:rPr lang="en-US" sz="1200" kern="1200" dirty="0">
                <a:solidFill>
                  <a:schemeClr val="tx1"/>
                </a:solidFill>
                <a:latin typeface="+mn-lt"/>
                <a:ea typeface="+mn-ea"/>
                <a:cs typeface="+mn-cs"/>
              </a:rPr>
              <a:t>Case Finish: Walnut Heights 2TH7</a:t>
            </a:r>
          </a:p>
          <a:p>
            <a:pPr algn="l" rtl="0" fontAlgn="base"/>
            <a:r>
              <a:rPr lang="en-US" sz="1200" kern="1200" dirty="0">
                <a:solidFill>
                  <a:schemeClr val="tx1"/>
                </a:solidFill>
                <a:latin typeface="+mn-lt"/>
                <a:ea typeface="+mn-ea"/>
                <a:cs typeface="+mn-cs"/>
              </a:rPr>
              <a:t>No Door, No Hinge, Full Front, No Lock, No Pull, With Coat Rod, No Back Panel</a:t>
            </a:r>
          </a:p>
          <a:p>
            <a:pPr algn="l" rtl="0" fontAlgn="base"/>
            <a:endParaRPr lang="en-US" sz="1200"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WorkValet</a:t>
            </a:r>
            <a:r>
              <a:rPr lang="en-US" sz="1200" b="1" kern="1200" dirty="0">
                <a:solidFill>
                  <a:schemeClr val="tx1"/>
                </a:solidFill>
                <a:latin typeface="+mn-lt"/>
                <a:ea typeface="+mn-ea"/>
                <a:cs typeface="+mn-cs"/>
              </a:rPr>
              <a:t> Locker Double Wide 4 Door</a:t>
            </a:r>
          </a:p>
          <a:p>
            <a:pPr algn="l" rtl="0" fontAlgn="base"/>
            <a:r>
              <a:rPr lang="en-US" sz="1200" b="1" kern="1200" dirty="0">
                <a:solidFill>
                  <a:schemeClr val="tx1"/>
                </a:solidFill>
                <a:latin typeface="+mn-lt"/>
                <a:ea typeface="+mn-ea"/>
                <a:cs typeface="+mn-cs"/>
              </a:rPr>
              <a:t>Parametric</a:t>
            </a:r>
          </a:p>
          <a:p>
            <a:pPr algn="l" rtl="0" fontAlgn="base"/>
            <a:r>
              <a:rPr lang="en-US" sz="1200" kern="1200" dirty="0">
                <a:solidFill>
                  <a:schemeClr val="tx1"/>
                </a:solidFill>
                <a:latin typeface="+mn-lt"/>
                <a:ea typeface="+mn-ea"/>
                <a:cs typeface="+mn-cs"/>
              </a:rPr>
              <a:t>Depth: 18.875</a:t>
            </a:r>
          </a:p>
          <a:p>
            <a:pPr algn="l" rtl="0" fontAlgn="base"/>
            <a:r>
              <a:rPr lang="en-US" sz="1200" kern="1200" dirty="0">
                <a:solidFill>
                  <a:schemeClr val="tx1"/>
                </a:solidFill>
                <a:latin typeface="+mn-lt"/>
                <a:ea typeface="+mn-ea"/>
                <a:cs typeface="+mn-cs"/>
              </a:rPr>
              <a:t>Width 36”W</a:t>
            </a:r>
          </a:p>
          <a:p>
            <a:pPr algn="l" rtl="0" fontAlgn="base"/>
            <a:r>
              <a:rPr lang="en-US" sz="1200" kern="1200" dirty="0">
                <a:solidFill>
                  <a:schemeClr val="tx1"/>
                </a:solidFill>
                <a:latin typeface="+mn-lt"/>
                <a:ea typeface="+mn-ea"/>
                <a:cs typeface="+mn-cs"/>
              </a:rPr>
              <a:t>Height: 54.81250</a:t>
            </a:r>
          </a:p>
          <a:p>
            <a:pPr algn="l" rtl="0" fontAlgn="base"/>
            <a:r>
              <a:rPr lang="en-US" sz="1200" kern="1200" dirty="0">
                <a:solidFill>
                  <a:schemeClr val="tx1"/>
                </a:solidFill>
                <a:latin typeface="+mn-lt"/>
                <a:ea typeface="+mn-ea"/>
                <a:cs typeface="+mn-cs"/>
              </a:rPr>
              <a:t>Case Finish: Walnut Heights 2TH7</a:t>
            </a:r>
          </a:p>
          <a:p>
            <a:pPr algn="l" rtl="0" fontAlgn="base"/>
            <a:r>
              <a:rPr lang="en-US" sz="1200" kern="1200" dirty="0">
                <a:solidFill>
                  <a:schemeClr val="tx1"/>
                </a:solidFill>
                <a:latin typeface="+mn-lt"/>
                <a:ea typeface="+mn-ea"/>
                <a:cs typeface="+mn-cs"/>
              </a:rPr>
              <a:t>No Door, No Hinge, Full Front, No Lock, No Pull, One Adjustable Shelf, No Hook, No Back Panel</a:t>
            </a: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Designtex Digital Studio, Wallcovering</a:t>
            </a:r>
          </a:p>
          <a:p>
            <a:pPr algn="l" rtl="0" fontAlgn="base"/>
            <a:r>
              <a:rPr lang="en-US" sz="1200" kern="1200" dirty="0">
                <a:solidFill>
                  <a:schemeClr val="tx1"/>
                </a:solidFill>
                <a:latin typeface="+mn-lt"/>
                <a:ea typeface="+mn-ea"/>
                <a:cs typeface="+mn-cs"/>
              </a:rPr>
              <a:t>Pattern: Liliana</a:t>
            </a:r>
          </a:p>
          <a:p>
            <a:pPr algn="l" rtl="0" fontAlgn="base"/>
            <a:endParaRPr lang="en-US" sz="1200"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fontAlgn="base">
              <a:spcBef>
                <a:spcPts val="634"/>
              </a:spcBef>
              <a:spcAft>
                <a:spcPct val="0"/>
              </a:spcAft>
              <a:buClr>
                <a:srgbClr val="404040"/>
              </a:buClr>
            </a:pPr>
            <a:endParaRPr lang="en-US" sz="1200" b="1" kern="1200" dirty="0">
              <a:solidFill>
                <a:schemeClr val="tx1"/>
              </a:solidFill>
              <a:latin typeface="+mn-lt"/>
              <a:ea typeface="MS PGothic"/>
              <a:cs typeface="Calibri Light"/>
            </a:endParaRPr>
          </a:p>
          <a:p>
            <a:pPr algn="l" rtl="0" fontAlgn="base"/>
            <a:endParaRPr lang="en-US" sz="1200" b="1" kern="1200" dirty="0">
              <a:solidFill>
                <a:schemeClr val="tx1"/>
              </a:solidFill>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A063EAA9-12B4-4B58-99CF-E12191F0DCEA}"/>
              </a:ext>
            </a:extLst>
          </p:cNvPr>
          <p:cNvSpPr>
            <a:spLocks noGrp="1"/>
          </p:cNvSpPr>
          <p:nvPr>
            <p:ph type="sldNum" sz="quarter" idx="5"/>
          </p:nvPr>
        </p:nvSpPr>
        <p:spPr/>
        <p:txBody>
          <a:bodyPr/>
          <a:lstStyle/>
          <a:p>
            <a:fld id="{62EDCD6E-C1D3-496D-97FD-4C2068E03C5C}" type="slidenum">
              <a:rPr lang="en-GB" smtClean="0"/>
              <a:t>11</a:t>
            </a:fld>
            <a:endParaRPr lang="en-GB"/>
          </a:p>
        </p:txBody>
      </p:sp>
    </p:spTree>
    <p:extLst>
      <p:ext uri="{BB962C8B-B14F-4D97-AF65-F5344CB8AC3E}">
        <p14:creationId xmlns:p14="http://schemas.microsoft.com/office/powerpoint/2010/main" val="1483580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8753C-2BE3-8410-27DA-6A78E7E8B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3ED50-9012-D6E1-D2E8-CABC8DCB1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3B6FD-6E77-E917-640A-D2FE29AABF72}"/>
              </a:ext>
            </a:extLst>
          </p:cNvPr>
          <p:cNvSpPr>
            <a:spLocks noGrp="1"/>
          </p:cNvSpPr>
          <p:nvPr>
            <p:ph type="body" idx="1"/>
          </p:nvPr>
        </p:nvSpPr>
        <p:spPr/>
        <p:txBody>
          <a:bodyPr/>
          <a:lstStyle/>
          <a:p>
            <a:pPr fontAlgn="base">
              <a:spcBef>
                <a:spcPts val="634"/>
              </a:spcBef>
              <a:spcAft>
                <a:spcPct val="0"/>
              </a:spcAft>
              <a:buClr>
                <a:srgbClr val="404040"/>
              </a:buClr>
            </a:pPr>
            <a:r>
              <a:rPr lang="en-US" sz="1200" b="1" kern="1200" dirty="0">
                <a:solidFill>
                  <a:schemeClr val="tx1"/>
                </a:solidFill>
                <a:latin typeface="+mn-lt"/>
                <a:ea typeface="MS PGothic"/>
                <a:cs typeface="Arial"/>
              </a:rPr>
              <a:t>Specifications:</a:t>
            </a:r>
          </a:p>
          <a:p>
            <a:pPr algn="l" rtl="0" fontAlgn="base"/>
            <a:endParaRPr lang="en-US" sz="1200" b="1"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KwickScreen</a:t>
            </a:r>
            <a:r>
              <a:rPr lang="en-US" sz="1200" b="1" kern="1200" dirty="0">
                <a:solidFill>
                  <a:schemeClr val="tx1"/>
                </a:solidFill>
                <a:latin typeface="+mn-lt"/>
                <a:ea typeface="+mn-ea"/>
                <a:cs typeface="+mn-cs"/>
              </a:rPr>
              <a:t> Pro</a:t>
            </a:r>
          </a:p>
          <a:p>
            <a:pPr algn="l" rtl="0" fontAlgn="base"/>
            <a:r>
              <a:rPr lang="en-US" sz="1200" kern="1200" dirty="0">
                <a:solidFill>
                  <a:schemeClr val="tx1"/>
                </a:solidFill>
                <a:latin typeface="+mn-lt"/>
                <a:ea typeface="+mn-ea"/>
                <a:cs typeface="+mn-cs"/>
              </a:rPr>
              <a:t>Height- 190CM</a:t>
            </a:r>
          </a:p>
          <a:p>
            <a:pPr algn="l" rtl="0" fontAlgn="base"/>
            <a:r>
              <a:rPr lang="en-US" sz="1200" kern="1200" dirty="0">
                <a:solidFill>
                  <a:schemeClr val="tx1"/>
                </a:solidFill>
                <a:latin typeface="+mn-lt"/>
                <a:ea typeface="+mn-ea"/>
                <a:cs typeface="+mn-cs"/>
              </a:rPr>
              <a:t>Print: White Opaque</a:t>
            </a:r>
          </a:p>
          <a:p>
            <a:pPr algn="l" rtl="0" fontAlgn="base"/>
            <a:r>
              <a:rPr lang="en-US" sz="1200" kern="1200" dirty="0">
                <a:solidFill>
                  <a:schemeClr val="tx1"/>
                </a:solidFill>
                <a:latin typeface="+mn-lt"/>
                <a:ea typeface="+mn-ea"/>
                <a:cs typeface="+mn-cs"/>
              </a:rPr>
              <a:t>Stock Artwork: Botanical Print BOT05 Lavender</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Surround Lounge, 66” W</a:t>
            </a:r>
          </a:p>
          <a:p>
            <a:pPr algn="l" rtl="0" fontAlgn="base"/>
            <a:r>
              <a:rPr lang="en-US" sz="1200" kern="1200" dirty="0">
                <a:solidFill>
                  <a:schemeClr val="tx1"/>
                </a:solidFill>
                <a:latin typeface="+mn-lt"/>
                <a:ea typeface="+mn-ea"/>
                <a:cs typeface="+mn-cs"/>
              </a:rPr>
              <a:t>Back width: 55”</a:t>
            </a:r>
          </a:p>
          <a:p>
            <a:pPr algn="l" rtl="0" fontAlgn="base"/>
            <a:r>
              <a:rPr lang="en-US" sz="1200" kern="1200" dirty="0">
                <a:solidFill>
                  <a:schemeClr val="tx1"/>
                </a:solidFill>
                <a:latin typeface="+mn-lt"/>
                <a:ea typeface="+mn-ea"/>
                <a:cs typeface="+mn-cs"/>
              </a:rPr>
              <a:t>Softer seat</a:t>
            </a:r>
          </a:p>
          <a:p>
            <a:pPr algn="l" rtl="0" fontAlgn="base"/>
            <a:r>
              <a:rPr lang="en-US" sz="1200" kern="1200" dirty="0">
                <a:solidFill>
                  <a:schemeClr val="tx1"/>
                </a:solidFill>
                <a:latin typeface="+mn-lt"/>
                <a:ea typeface="+mn-ea"/>
                <a:cs typeface="+mn-cs"/>
              </a:rPr>
              <a:t>With sleep surface</a:t>
            </a:r>
          </a:p>
          <a:p>
            <a:pPr algn="l" rtl="0" fontAlgn="base"/>
            <a:r>
              <a:rPr lang="en-US" sz="1200" kern="1200" dirty="0">
                <a:solidFill>
                  <a:schemeClr val="tx1"/>
                </a:solidFill>
                <a:latin typeface="+mn-lt"/>
                <a:ea typeface="+mn-ea"/>
                <a:cs typeface="+mn-cs"/>
              </a:rPr>
              <a:t>Frame: 4238 Mocha</a:t>
            </a:r>
          </a:p>
          <a:p>
            <a:pPr algn="l" rtl="0" fontAlgn="base"/>
            <a:r>
              <a:rPr lang="en-US" sz="1200" kern="1200" dirty="0">
                <a:solidFill>
                  <a:schemeClr val="tx1"/>
                </a:solidFill>
                <a:latin typeface="+mn-lt"/>
                <a:ea typeface="+mn-ea"/>
                <a:cs typeface="+mn-cs"/>
              </a:rPr>
              <a:t>Back/ Arms: Designtex- Wayside 3062- Mulberry 601</a:t>
            </a:r>
          </a:p>
          <a:p>
            <a:pPr algn="l" rtl="0" fontAlgn="base"/>
            <a:r>
              <a:rPr lang="en-US" sz="1200" kern="1200" dirty="0">
                <a:solidFill>
                  <a:schemeClr val="tx1"/>
                </a:solidFill>
                <a:latin typeface="+mn-lt"/>
                <a:ea typeface="+mn-ea"/>
                <a:cs typeface="+mn-cs"/>
              </a:rPr>
              <a:t>Seat: Designtex- Glimmer 3006, Enoki 101</a:t>
            </a:r>
          </a:p>
          <a:p>
            <a:pPr algn="l" rtl="0" fontAlgn="base"/>
            <a:r>
              <a:rPr lang="en-US" sz="1200" kern="1200" dirty="0">
                <a:solidFill>
                  <a:schemeClr val="tx1"/>
                </a:solidFill>
                <a:latin typeface="+mn-lt"/>
                <a:ea typeface="+mn-ea"/>
                <a:cs typeface="+mn-cs"/>
              </a:rPr>
              <a:t>Short Left + Right Arm</a:t>
            </a:r>
          </a:p>
          <a:p>
            <a:pPr algn="l" rtl="0" fontAlgn="base"/>
            <a:r>
              <a:rPr lang="en-US" sz="1200" kern="1200" dirty="0">
                <a:solidFill>
                  <a:schemeClr val="tx1"/>
                </a:solidFill>
                <a:latin typeface="+mn-lt"/>
                <a:ea typeface="+mn-ea"/>
                <a:cs typeface="+mn-cs"/>
              </a:rPr>
              <a:t>Right Arm, 2 Power</a:t>
            </a:r>
          </a:p>
          <a:p>
            <a:pPr algn="l" rtl="0" fontAlgn="base"/>
            <a:r>
              <a:rPr lang="en-US" sz="1200" kern="1200" dirty="0">
                <a:solidFill>
                  <a:schemeClr val="tx1"/>
                </a:solidFill>
                <a:latin typeface="+mn-lt"/>
                <a:ea typeface="+mn-ea"/>
                <a:cs typeface="+mn-cs"/>
              </a:rPr>
              <a:t>2 front locking casters + 2 no lock rear casters</a:t>
            </a:r>
          </a:p>
          <a:p>
            <a:pPr algn="l" rtl="0" fontAlgn="base"/>
            <a:r>
              <a:rPr lang="en-US" sz="1200" kern="1200" dirty="0">
                <a:solidFill>
                  <a:schemeClr val="tx1"/>
                </a:solidFill>
                <a:latin typeface="+mn-lt"/>
                <a:ea typeface="+mn-ea"/>
                <a:cs typeface="+mn-cs"/>
              </a:rPr>
              <a:t>With tablet rail</a:t>
            </a:r>
          </a:p>
          <a:p>
            <a:pPr algn="l" rtl="0" fontAlgn="base"/>
            <a:endParaRPr lang="en-US" sz="1200" u="sng"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Surround Tablet</a:t>
            </a:r>
          </a:p>
          <a:p>
            <a:pPr algn="l" rtl="0" fontAlgn="base"/>
            <a:r>
              <a:rPr lang="en-US" sz="1200" kern="1200" dirty="0">
                <a:solidFill>
                  <a:schemeClr val="tx1"/>
                </a:solidFill>
                <a:latin typeface="+mn-lt"/>
                <a:ea typeface="+mn-ea"/>
                <a:cs typeface="+mn-cs"/>
              </a:rPr>
              <a:t>Tablet Finish: 6527 Merle</a:t>
            </a:r>
          </a:p>
          <a:p>
            <a:pPr algn="l" rtl="0" fontAlgn="base"/>
            <a:r>
              <a:rPr lang="en-US" sz="1200" kern="1200" dirty="0">
                <a:solidFill>
                  <a:schemeClr val="tx1"/>
                </a:solidFill>
                <a:latin typeface="+mn-lt"/>
                <a:ea typeface="+mn-ea"/>
                <a:cs typeface="+mn-cs"/>
              </a:rPr>
              <a:t>Tablet Arm Finish: 7360 Merle</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Empath Recliner, 23”W</a:t>
            </a:r>
          </a:p>
          <a:p>
            <a:pPr algn="l" rtl="0" fontAlgn="base"/>
            <a:r>
              <a:rPr lang="en-US" sz="1200" kern="1200" dirty="0">
                <a:solidFill>
                  <a:schemeClr val="tx1"/>
                </a:solidFill>
                <a:latin typeface="+mn-lt"/>
                <a:ea typeface="+mn-ea"/>
                <a:cs typeface="+mn-cs"/>
              </a:rPr>
              <a:t>Trendelenburg</a:t>
            </a:r>
          </a:p>
          <a:p>
            <a:pPr algn="l" rtl="0" fontAlgn="base"/>
            <a:r>
              <a:rPr lang="en-US" sz="1200" kern="1200" dirty="0">
                <a:solidFill>
                  <a:schemeClr val="tx1"/>
                </a:solidFill>
                <a:latin typeface="+mn-lt"/>
                <a:ea typeface="+mn-ea"/>
                <a:cs typeface="+mn-cs"/>
              </a:rPr>
              <a:t>Fully Upholstered, LSF folding arm</a:t>
            </a:r>
          </a:p>
          <a:p>
            <a:pPr algn="l" rtl="0" fontAlgn="base"/>
            <a:r>
              <a:rPr lang="en-US" sz="1200" kern="1200" dirty="0">
                <a:solidFill>
                  <a:schemeClr val="tx1"/>
                </a:solidFill>
                <a:latin typeface="+mn-lt"/>
                <a:ea typeface="+mn-ea"/>
                <a:cs typeface="+mn-cs"/>
              </a:rPr>
              <a:t>Back/Seat/Arms/Pillow Finish: Designtex- Glimmer 3006, Enoki 101</a:t>
            </a:r>
          </a:p>
          <a:p>
            <a:pPr defTabSz="966612" fontAlgn="base">
              <a:defRPr/>
            </a:pPr>
            <a:r>
              <a:rPr lang="en-US" sz="1200" kern="1200" dirty="0">
                <a:solidFill>
                  <a:schemeClr val="tx1"/>
                </a:solidFill>
                <a:latin typeface="+mn-lt"/>
                <a:ea typeface="+mn-ea"/>
                <a:cs typeface="+mn-cs"/>
              </a:rPr>
              <a:t>Arm Cap: *Special, Corian- Glacier White</a:t>
            </a:r>
          </a:p>
          <a:p>
            <a:pPr algn="l" rtl="0" fontAlgn="base"/>
            <a:r>
              <a:rPr lang="en-US" sz="1200" kern="1200" dirty="0">
                <a:solidFill>
                  <a:schemeClr val="tx1"/>
                </a:solidFill>
                <a:latin typeface="+mn-lt"/>
                <a:ea typeface="+mn-ea"/>
                <a:cs typeface="+mn-cs"/>
              </a:rPr>
              <a:t>Rounded corner</a:t>
            </a:r>
          </a:p>
          <a:p>
            <a:pPr algn="l" rtl="0" fontAlgn="base"/>
            <a:r>
              <a:rPr lang="en-US" sz="1200" kern="1200" dirty="0">
                <a:solidFill>
                  <a:schemeClr val="tx1"/>
                </a:solidFill>
                <a:latin typeface="+mn-lt"/>
                <a:ea typeface="+mn-ea"/>
                <a:cs typeface="+mn-cs"/>
              </a:rPr>
              <a:t>Softer seat</a:t>
            </a:r>
          </a:p>
          <a:p>
            <a:pPr algn="l" rtl="0" fontAlgn="base"/>
            <a:r>
              <a:rPr lang="en-US" sz="1200" kern="1200" dirty="0">
                <a:solidFill>
                  <a:schemeClr val="tx1"/>
                </a:solidFill>
                <a:latin typeface="+mn-lt"/>
                <a:ea typeface="+mn-ea"/>
                <a:cs typeface="+mn-cs"/>
              </a:rPr>
              <a:t>Right facing table</a:t>
            </a:r>
          </a:p>
          <a:p>
            <a:pPr algn="l" rtl="0" fontAlgn="base"/>
            <a:r>
              <a:rPr lang="en-US" sz="1200" kern="1200" dirty="0">
                <a:solidFill>
                  <a:schemeClr val="tx1"/>
                </a:solidFill>
                <a:latin typeface="+mn-lt"/>
                <a:ea typeface="+mn-ea"/>
                <a:cs typeface="+mn-cs"/>
              </a:rPr>
              <a:t>Dual recline</a:t>
            </a:r>
          </a:p>
          <a:p>
            <a:pPr algn="l" rtl="0" fontAlgn="base"/>
            <a:r>
              <a:rPr lang="en-US" sz="1200" kern="1200" dirty="0">
                <a:solidFill>
                  <a:schemeClr val="tx1"/>
                </a:solidFill>
                <a:latin typeface="+mn-lt"/>
                <a:ea typeface="+mn-ea"/>
                <a:cs typeface="+mn-cs"/>
              </a:rPr>
              <a:t>With directional steering</a:t>
            </a:r>
          </a:p>
          <a:p>
            <a:pPr algn="l" rtl="0" fontAlgn="base"/>
            <a:r>
              <a:rPr lang="en-US" sz="1200" kern="1200" dirty="0">
                <a:solidFill>
                  <a:schemeClr val="tx1"/>
                </a:solidFill>
                <a:latin typeface="+mn-lt"/>
                <a:ea typeface="+mn-ea"/>
                <a:cs typeface="+mn-cs"/>
              </a:rPr>
              <a:t>With push bar</a:t>
            </a:r>
          </a:p>
          <a:p>
            <a:pPr algn="l" rtl="0" fontAlgn="base"/>
            <a:r>
              <a:rPr lang="en-US" sz="1200" kern="1200" dirty="0">
                <a:solidFill>
                  <a:schemeClr val="tx1"/>
                </a:solidFill>
                <a:latin typeface="+mn-lt"/>
                <a:ea typeface="+mn-ea"/>
                <a:cs typeface="+mn-cs"/>
              </a:rPr>
              <a:t>With IV pole holder</a:t>
            </a:r>
          </a:p>
          <a:p>
            <a:pPr algn="l" rtl="0" fontAlgn="base"/>
            <a:r>
              <a:rPr lang="en-US" sz="1200" kern="1200" dirty="0">
                <a:solidFill>
                  <a:schemeClr val="tx1"/>
                </a:solidFill>
                <a:latin typeface="+mn-lt"/>
                <a:ea typeface="+mn-ea"/>
                <a:cs typeface="+mn-cs"/>
              </a:rPr>
              <a:t>No drainage bag</a:t>
            </a:r>
          </a:p>
          <a:p>
            <a:pPr algn="l" rtl="0" fontAlgn="base"/>
            <a:r>
              <a:rPr lang="en-US" sz="1200" kern="1200" dirty="0">
                <a:solidFill>
                  <a:schemeClr val="tx1"/>
                </a:solidFill>
                <a:latin typeface="+mn-lt"/>
                <a:ea typeface="+mn-ea"/>
                <a:cs typeface="+mn-cs"/>
              </a:rPr>
              <a:t>With heat and massage</a:t>
            </a:r>
          </a:p>
          <a:p>
            <a:pPr algn="l" rtl="0" fontAlgn="base"/>
            <a:r>
              <a:rPr lang="en-US" sz="1200" kern="1200" dirty="0">
                <a:solidFill>
                  <a:schemeClr val="tx1"/>
                </a:solidFill>
                <a:latin typeface="+mn-lt"/>
                <a:ea typeface="+mn-ea"/>
                <a:cs typeface="+mn-cs"/>
              </a:rPr>
              <a:t>With pull-out footrest</a:t>
            </a:r>
          </a:p>
          <a:p>
            <a:pPr algn="l" rtl="0" fontAlgn="base"/>
            <a:endParaRPr lang="en-US" sz="1200" b="1"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Convey Modular Casework, Wall Suspended</a:t>
            </a:r>
          </a:p>
          <a:p>
            <a:pPr defTabSz="966612" fontAlgn="base">
              <a:defRPr/>
            </a:pPr>
            <a:r>
              <a:rPr lang="en-US" sz="1200" kern="1200" dirty="0">
                <a:solidFill>
                  <a:schemeClr val="tx1"/>
                </a:solidFill>
                <a:latin typeface="+mn-lt"/>
                <a:ea typeface="+mn-ea"/>
                <a:cs typeface="+mn-cs"/>
              </a:rPr>
              <a:t>Upper Cabinets, 15”D, 24”W X 30”H, 24”H X 35”W</a:t>
            </a:r>
          </a:p>
          <a:p>
            <a:pPr marL="0" marR="0" lvl="0" indent="0" algn="l" defTabSz="966612"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 Pull: 9211 Nickel</a:t>
            </a:r>
          </a:p>
          <a:p>
            <a:pPr defTabSz="966612" fontAlgn="base">
              <a:defRPr/>
            </a:pP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Base Cabinets- 24”D, 32.5”H X 24”W (drawer), 32.5”H X 30”H (printer), 32.5”H X 36”W (sink)</a:t>
            </a:r>
          </a:p>
          <a:p>
            <a:pPr defTabSz="966612" fontAlgn="base">
              <a:defRPr/>
            </a:pPr>
            <a:r>
              <a:rPr lang="en-US" sz="1200" kern="1200" dirty="0">
                <a:solidFill>
                  <a:schemeClr val="tx1"/>
                </a:solidFill>
                <a:latin typeface="+mn-lt"/>
                <a:ea typeface="+mn-ea"/>
                <a:cs typeface="+mn-cs"/>
              </a:rPr>
              <a:t>D Pull: 9211 Nickel</a:t>
            </a:r>
          </a:p>
          <a:p>
            <a:pPr defTabSz="966612" fontAlgn="base">
              <a:defRPr/>
            </a:pP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Base/ Upper Cabinets/ End Conditions:</a:t>
            </a:r>
          </a:p>
          <a:p>
            <a:pPr algn="l" rtl="0" fontAlgn="base"/>
            <a:r>
              <a:rPr lang="en-US" sz="1200" kern="1200" dirty="0">
                <a:solidFill>
                  <a:schemeClr val="tx1"/>
                </a:solidFill>
                <a:latin typeface="+mn-lt"/>
                <a:ea typeface="+mn-ea"/>
                <a:cs typeface="+mn-cs"/>
              </a:rPr>
              <a:t>2HSN: Storm Noce</a:t>
            </a:r>
          </a:p>
          <a:p>
            <a:pPr algn="l" rtl="0" fontAlgn="base"/>
            <a:r>
              <a:rPr lang="en-US" sz="1200" kern="1200" dirty="0">
                <a:solidFill>
                  <a:schemeClr val="tx1"/>
                </a:solidFill>
                <a:latin typeface="+mn-lt"/>
                <a:ea typeface="+mn-ea"/>
                <a:cs typeface="+mn-cs"/>
              </a:rPr>
              <a:t>With back splash</a:t>
            </a:r>
          </a:p>
          <a:p>
            <a:pPr algn="l" rtl="0" fontAlgn="base"/>
            <a:r>
              <a:rPr lang="en-US" sz="1200" kern="1200" dirty="0">
                <a:solidFill>
                  <a:schemeClr val="tx1"/>
                </a:solidFill>
                <a:latin typeface="+mn-lt"/>
                <a:ea typeface="+mn-ea"/>
                <a:cs typeface="+mn-cs"/>
              </a:rPr>
              <a:t>Sink 8252, Solid Surface 2973 Linen</a:t>
            </a:r>
          </a:p>
          <a:p>
            <a:pPr algn="l" rtl="0" fontAlgn="base"/>
            <a:endParaRPr lang="en-US" sz="1200" u="sng" kern="1200" dirty="0">
              <a:solidFill>
                <a:schemeClr val="tx1"/>
              </a:solidFill>
              <a:latin typeface="+mn-lt"/>
              <a:ea typeface="+mn-ea"/>
              <a:cs typeface="+mn-cs"/>
            </a:endParaRPr>
          </a:p>
          <a:p>
            <a:pPr defTabSz="966612" fontAlgn="base">
              <a:defRPr/>
            </a:pPr>
            <a:r>
              <a:rPr lang="en-US" sz="1200" b="1" kern="1200" dirty="0" err="1">
                <a:solidFill>
                  <a:schemeClr val="tx1"/>
                </a:solidFill>
                <a:latin typeface="+mn-lt"/>
                <a:ea typeface="+mn-ea"/>
                <a:cs typeface="+mn-cs"/>
              </a:rPr>
              <a:t>Polyvision</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Everwall</a:t>
            </a:r>
            <a:r>
              <a:rPr lang="en-US" sz="1200" b="1" kern="1200" dirty="0">
                <a:solidFill>
                  <a:schemeClr val="tx1"/>
                </a:solidFill>
                <a:latin typeface="+mn-lt"/>
                <a:ea typeface="+mn-ea"/>
                <a:cs typeface="+mn-cs"/>
              </a:rPr>
              <a:t> Skin</a:t>
            </a:r>
          </a:p>
          <a:p>
            <a:pPr defTabSz="966612" fontAlgn="base">
              <a:defRPr/>
            </a:pPr>
            <a:r>
              <a:rPr lang="en-US" sz="1200" kern="1200" dirty="0">
                <a:solidFill>
                  <a:schemeClr val="tx1"/>
                </a:solidFill>
                <a:latin typeface="+mn-lt"/>
                <a:ea typeface="+mn-ea"/>
                <a:cs typeface="+mn-cs"/>
              </a:rPr>
              <a:t>37”W X 76”H</a:t>
            </a:r>
          </a:p>
          <a:p>
            <a:pPr defTabSz="966612" fontAlgn="base">
              <a:defRPr/>
            </a:pPr>
            <a:r>
              <a:rPr lang="en-US" sz="1200" kern="1200" dirty="0">
                <a:solidFill>
                  <a:schemeClr val="tx1"/>
                </a:solidFill>
                <a:latin typeface="+mn-lt"/>
                <a:ea typeface="+mn-ea"/>
                <a:cs typeface="+mn-cs"/>
              </a:rPr>
              <a:t>Substrate: Ceramic Steel</a:t>
            </a:r>
          </a:p>
          <a:p>
            <a:pPr lvl="0"/>
            <a:r>
              <a:rPr lang="en-US" sz="1200" kern="1200" dirty="0">
                <a:solidFill>
                  <a:schemeClr val="tx1"/>
                </a:solidFill>
                <a:latin typeface="+mn-lt"/>
                <a:ea typeface="+mn-ea"/>
                <a:cs typeface="+mn-cs"/>
              </a:rPr>
              <a:t>Graphic: Brush Stroke + Patient Board</a:t>
            </a:r>
          </a:p>
          <a:p>
            <a:pPr lvl="0"/>
            <a:r>
              <a:rPr lang="en-US" sz="1200" kern="1200" dirty="0">
                <a:solidFill>
                  <a:schemeClr val="tx1"/>
                </a:solidFill>
                <a:latin typeface="+mn-lt"/>
                <a:ea typeface="+mn-ea"/>
                <a:cs typeface="+mn-cs"/>
              </a:rPr>
              <a:t>Color: Sea Salt</a:t>
            </a:r>
          </a:p>
          <a:p>
            <a:pPr algn="l" rtl="0" fontAlgn="base"/>
            <a:endParaRPr lang="en-US" sz="1200" u="sng" kern="1200" dirty="0">
              <a:solidFill>
                <a:schemeClr val="tx1"/>
              </a:solidFill>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7CB74BC3-D42F-79C9-5D9E-7A95E016CB6F}"/>
              </a:ext>
            </a:extLst>
          </p:cNvPr>
          <p:cNvSpPr>
            <a:spLocks noGrp="1"/>
          </p:cNvSpPr>
          <p:nvPr>
            <p:ph type="sldNum" sz="quarter" idx="5"/>
          </p:nvPr>
        </p:nvSpPr>
        <p:spPr/>
        <p:txBody>
          <a:bodyPr/>
          <a:lstStyle/>
          <a:p>
            <a:fld id="{62EDCD6E-C1D3-496D-97FD-4C2068E03C5C}" type="slidenum">
              <a:rPr lang="en-GB" smtClean="0"/>
              <a:t>12</a:t>
            </a:fld>
            <a:endParaRPr lang="en-GB"/>
          </a:p>
        </p:txBody>
      </p:sp>
    </p:spTree>
    <p:extLst>
      <p:ext uri="{BB962C8B-B14F-4D97-AF65-F5344CB8AC3E}">
        <p14:creationId xmlns:p14="http://schemas.microsoft.com/office/powerpoint/2010/main" val="263912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98E1B-8020-9041-0A7E-201D76C44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2A971-1EF5-A480-F0EA-89509A7DB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B520B-794F-8705-4745-3485DA24062B}"/>
              </a:ext>
            </a:extLst>
          </p:cNvPr>
          <p:cNvSpPr>
            <a:spLocks noGrp="1"/>
          </p:cNvSpPr>
          <p:nvPr>
            <p:ph type="body" idx="1"/>
          </p:nvPr>
        </p:nvSpPr>
        <p:spPr/>
        <p:txBody>
          <a:bodyPr/>
          <a:lstStyle/>
          <a:p>
            <a:pPr fontAlgn="base">
              <a:spcBef>
                <a:spcPts val="634"/>
              </a:spcBef>
              <a:spcAft>
                <a:spcPct val="0"/>
              </a:spcAft>
              <a:buClr>
                <a:srgbClr val="404040"/>
              </a:buClr>
            </a:pPr>
            <a:r>
              <a:rPr lang="en-US" sz="1200" b="1" kern="1200" dirty="0">
                <a:solidFill>
                  <a:schemeClr val="tx1"/>
                </a:solidFill>
                <a:latin typeface="+mn-lt"/>
                <a:ea typeface="MS PGothic"/>
                <a:cs typeface="Calibri Light"/>
              </a:rPr>
              <a:t>Specifications:</a:t>
            </a:r>
          </a:p>
          <a:p>
            <a:pPr algn="l" rtl="0" fontAlgn="base"/>
            <a:endParaRPr lang="en-US" sz="1200" b="1"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Radia Chair, Armless, 21” W</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Seat/Back: Designtex, Blossom 9416- Charcoal 151</a:t>
            </a:r>
            <a:endParaRPr lang="en-US" sz="1200" kern="1200" dirty="0">
              <a:solidFill>
                <a:schemeClr val="tx1"/>
              </a:solidFill>
              <a:latin typeface="+mn-lt"/>
              <a:ea typeface="Calibri Light"/>
              <a:cs typeface="Calibri Light"/>
            </a:endParaRPr>
          </a:p>
          <a:p>
            <a:pPr algn="l" rtl="0" fontAlgn="base"/>
            <a:r>
              <a:rPr lang="en-US" sz="1200" kern="1200" dirty="0">
                <a:solidFill>
                  <a:schemeClr val="tx1"/>
                </a:solidFill>
                <a:latin typeface="+mn-lt"/>
                <a:ea typeface="+mn-ea"/>
                <a:cs typeface="+mn-cs"/>
              </a:rPr>
              <a:t>Frame: 4B26 Smoked Mica</a:t>
            </a:r>
            <a:endParaRPr lang="en-US" sz="1200" kern="1200" dirty="0">
              <a:solidFill>
                <a:schemeClr val="tx1"/>
              </a:solidFill>
              <a:latin typeface="+mn-lt"/>
              <a:ea typeface="Calibri Light"/>
              <a:cs typeface="Calibri Light"/>
            </a:endParaRP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Radia Chair, With Arms,  21” W</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Seat/Back: Designtex, Blossom 9416- Charcoal 151</a:t>
            </a:r>
            <a:endParaRPr lang="en-US" sz="1200" kern="1200" dirty="0">
              <a:solidFill>
                <a:schemeClr val="tx1"/>
              </a:solidFill>
              <a:latin typeface="+mn-lt"/>
              <a:ea typeface="Calibri Light"/>
              <a:cs typeface="Calibri Light"/>
            </a:endParaRPr>
          </a:p>
          <a:p>
            <a:pPr algn="l" rtl="0" fontAlgn="base"/>
            <a:r>
              <a:rPr lang="en-US" sz="1200" kern="1200" dirty="0">
                <a:solidFill>
                  <a:schemeClr val="tx1"/>
                </a:solidFill>
                <a:latin typeface="+mn-lt"/>
                <a:ea typeface="+mn-ea"/>
                <a:cs typeface="+mn-cs"/>
              </a:rPr>
              <a:t>Arm Cap: 6527 Merle, Contour</a:t>
            </a:r>
            <a:endParaRPr lang="en-US" sz="1200" kern="1200" dirty="0">
              <a:solidFill>
                <a:schemeClr val="tx1"/>
              </a:solidFill>
              <a:latin typeface="+mn-lt"/>
              <a:ea typeface="Calibri Light"/>
              <a:cs typeface="Calibri Light"/>
            </a:endParaRPr>
          </a:p>
          <a:p>
            <a:pPr algn="l" rtl="0" fontAlgn="base"/>
            <a:r>
              <a:rPr lang="en-US" sz="1200" kern="1200" dirty="0">
                <a:solidFill>
                  <a:schemeClr val="tx1"/>
                </a:solidFill>
                <a:latin typeface="+mn-lt"/>
                <a:ea typeface="+mn-ea"/>
                <a:cs typeface="+mn-cs"/>
              </a:rPr>
              <a:t>Frame: 4B26 Smoked Mica</a:t>
            </a:r>
            <a:endParaRPr lang="en-US" sz="1200" kern="1200" dirty="0">
              <a:solidFill>
                <a:schemeClr val="tx1"/>
              </a:solidFill>
              <a:latin typeface="+mn-lt"/>
              <a:ea typeface="Calibri Light"/>
              <a:cs typeface="Calibri Light"/>
            </a:endParaRPr>
          </a:p>
          <a:p>
            <a:pPr algn="l" rtl="0" fontAlgn="base"/>
            <a:endParaRPr lang="en-US" sz="1200"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Viccarbe</a:t>
            </a:r>
            <a:r>
              <a:rPr lang="en-US" sz="1200" b="1" kern="1200" dirty="0">
                <a:solidFill>
                  <a:schemeClr val="tx1"/>
                </a:solidFill>
                <a:latin typeface="+mn-lt"/>
                <a:ea typeface="+mn-ea"/>
                <a:cs typeface="+mn-cs"/>
              </a:rPr>
              <a:t> Burin Table,  14”D  X 14”W  X 22”H</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Color: Bronze</a:t>
            </a:r>
            <a:endParaRPr lang="en-US" sz="1200" kern="1200" dirty="0">
              <a:solidFill>
                <a:schemeClr val="tx1"/>
              </a:solidFill>
              <a:latin typeface="+mn-lt"/>
              <a:ea typeface="Calibri Light"/>
              <a:cs typeface="Calibri Light"/>
            </a:endParaRPr>
          </a:p>
          <a:p>
            <a:pPr algn="l" rtl="0" fontAlgn="base"/>
            <a:endParaRPr lang="en-US" sz="1200"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Everwall</a:t>
            </a:r>
            <a:r>
              <a:rPr lang="en-US" sz="1200" b="1" kern="1200" dirty="0">
                <a:solidFill>
                  <a:schemeClr val="tx1"/>
                </a:solidFill>
                <a:latin typeface="+mn-lt"/>
                <a:ea typeface="+mn-ea"/>
                <a:cs typeface="+mn-cs"/>
              </a:rPr>
              <a:t> </a:t>
            </a:r>
            <a:endParaRPr lang="en-US" sz="1200" b="1" kern="1200" dirty="0">
              <a:solidFill>
                <a:schemeClr val="tx1"/>
              </a:solidFill>
              <a:latin typeface="+mn-lt"/>
              <a:ea typeface="Calibri Light"/>
              <a:cs typeface="Calibri Light"/>
            </a:endParaRPr>
          </a:p>
          <a:p>
            <a:pPr algn="l" rtl="0" fontAlgn="base"/>
            <a:r>
              <a:rPr lang="en-US" sz="1200" kern="1200" dirty="0">
                <a:solidFill>
                  <a:schemeClr val="tx1"/>
                </a:solidFill>
                <a:latin typeface="+mn-lt"/>
                <a:ea typeface="+mn-ea"/>
                <a:cs typeface="+mn-cs"/>
              </a:rPr>
              <a:t>Trim, Cornice, Junctions, Paint: 4B24 Night Bronze</a:t>
            </a:r>
            <a:endParaRPr lang="en-US" sz="1200" kern="1200" dirty="0">
              <a:solidFill>
                <a:schemeClr val="tx1"/>
              </a:solidFill>
              <a:latin typeface="+mn-lt"/>
              <a:ea typeface="Calibri Light"/>
              <a:cs typeface="Calibri Light"/>
            </a:endParaRPr>
          </a:p>
          <a:p>
            <a:pPr algn="l" rtl="0" fontAlgn="base"/>
            <a:r>
              <a:rPr lang="en-US" sz="1200" kern="1200" dirty="0">
                <a:solidFill>
                  <a:schemeClr val="tx1"/>
                </a:solidFill>
                <a:latin typeface="+mn-lt"/>
                <a:ea typeface="+mn-ea"/>
                <a:cs typeface="+mn-cs"/>
              </a:rPr>
              <a:t>Skins: Designtex- J278 Hush- 810 Onyx, 1ATT Cast Shadow, 2TH2 Fawn Cypress</a:t>
            </a:r>
            <a:endParaRPr lang="en-US" sz="1200" kern="1200" dirty="0">
              <a:solidFill>
                <a:schemeClr val="tx1"/>
              </a:solidFill>
              <a:latin typeface="+mn-lt"/>
              <a:ea typeface="Calibri Light"/>
              <a:cs typeface="Calibri Light"/>
            </a:endParaRPr>
          </a:p>
          <a:p>
            <a:pPr algn="l" rtl="0" fontAlgn="base"/>
            <a:r>
              <a:rPr lang="en-US" sz="1200" kern="1200" dirty="0">
                <a:solidFill>
                  <a:schemeClr val="tx1"/>
                </a:solidFill>
                <a:latin typeface="+mn-lt"/>
                <a:ea typeface="+mn-ea"/>
                <a:cs typeface="+mn-cs"/>
              </a:rPr>
              <a:t>Door Frame, Slider, Single- 40” W X 108” H, Right hand</a:t>
            </a:r>
            <a:endParaRPr lang="en-US" sz="1200" kern="1200" dirty="0">
              <a:solidFill>
                <a:schemeClr val="tx1"/>
              </a:solidFill>
              <a:latin typeface="+mn-lt"/>
              <a:ea typeface="Calibri Light"/>
              <a:cs typeface="Calibri Light"/>
            </a:endParaRPr>
          </a:p>
          <a:p>
            <a:pPr algn="l" rtl="0" fontAlgn="base"/>
            <a:r>
              <a:rPr lang="en-US" sz="1200" kern="1200" dirty="0">
                <a:solidFill>
                  <a:schemeClr val="tx1"/>
                </a:solidFill>
                <a:latin typeface="+mn-lt"/>
                <a:ea typeface="+mn-ea"/>
                <a:cs typeface="+mn-cs"/>
              </a:rPr>
              <a:t>Door Hardware: 4710 Low Gloss Black, push/pull handle</a:t>
            </a:r>
            <a:endParaRPr lang="en-US" sz="1200" kern="1200" dirty="0">
              <a:solidFill>
                <a:schemeClr val="tx1"/>
              </a:solidFill>
              <a:latin typeface="+mn-lt"/>
              <a:ea typeface="Calibri Light"/>
              <a:cs typeface="Calibri Light"/>
            </a:endParaRP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Ocular View Digital Counterpart 53”</a:t>
            </a:r>
            <a:endParaRPr lang="en-US" sz="1200" b="1" kern="1200" dirty="0">
              <a:solidFill>
                <a:schemeClr val="tx1"/>
              </a:solidFill>
              <a:latin typeface="+mn-lt"/>
              <a:ea typeface="Calibri Light"/>
              <a:cs typeface="Calibri Light"/>
            </a:endParaRPr>
          </a:p>
          <a:p>
            <a:pPr algn="l" rtl="0" fontAlgn="base"/>
            <a:r>
              <a:rPr lang="en-US" sz="1200" kern="1200" dirty="0">
                <a:solidFill>
                  <a:schemeClr val="tx1"/>
                </a:solidFill>
                <a:latin typeface="+mn-lt"/>
                <a:ea typeface="+mn-ea"/>
                <a:cs typeface="+mn-cs"/>
              </a:rPr>
              <a:t>Laminate: 2TH2 Fawn Cypress</a:t>
            </a:r>
            <a:endParaRPr lang="en-US" sz="1200" kern="1200" dirty="0">
              <a:solidFill>
                <a:schemeClr val="tx1"/>
              </a:solidFill>
              <a:latin typeface="+mn-lt"/>
              <a:ea typeface="Calibri Light"/>
              <a:cs typeface="Calibri Light"/>
            </a:endParaRPr>
          </a:p>
          <a:p>
            <a:pPr algn="l" rtl="0" fontAlgn="base"/>
            <a:r>
              <a:rPr lang="en-US" sz="1200" kern="1200" dirty="0">
                <a:solidFill>
                  <a:schemeClr val="tx1"/>
                </a:solidFill>
                <a:latin typeface="+mn-lt"/>
                <a:ea typeface="+mn-ea"/>
                <a:cs typeface="+mn-cs"/>
              </a:rPr>
              <a:t>Expressed Toe Kick</a:t>
            </a:r>
            <a:endParaRPr lang="en-US" sz="1200" kern="1200" dirty="0">
              <a:solidFill>
                <a:schemeClr val="tx1"/>
              </a:solidFill>
              <a:latin typeface="+mn-lt"/>
              <a:ea typeface="Calibri Light"/>
              <a:cs typeface="Calibri Light"/>
            </a:endParaRPr>
          </a:p>
          <a:p>
            <a:pPr algn="l" rtl="0" fontAlgn="base"/>
            <a:endParaRPr lang="en-US" sz="1200" kern="1200" dirty="0">
              <a:solidFill>
                <a:schemeClr val="tx1"/>
              </a:solidFill>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A52F5186-CBA4-9157-A5DD-1C975CA11608}"/>
              </a:ext>
            </a:extLst>
          </p:cNvPr>
          <p:cNvSpPr>
            <a:spLocks noGrp="1"/>
          </p:cNvSpPr>
          <p:nvPr>
            <p:ph type="sldNum" sz="quarter" idx="5"/>
          </p:nvPr>
        </p:nvSpPr>
        <p:spPr/>
        <p:txBody>
          <a:bodyPr/>
          <a:lstStyle/>
          <a:p>
            <a:fld id="{62EDCD6E-C1D3-496D-97FD-4C2068E03C5C}" type="slidenum">
              <a:rPr lang="en-GB" smtClean="0"/>
              <a:t>13</a:t>
            </a:fld>
            <a:endParaRPr lang="en-GB"/>
          </a:p>
        </p:txBody>
      </p:sp>
    </p:spTree>
    <p:extLst>
      <p:ext uri="{BB962C8B-B14F-4D97-AF65-F5344CB8AC3E}">
        <p14:creationId xmlns:p14="http://schemas.microsoft.com/office/powerpoint/2010/main" val="239544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3D45A-46C7-4ACD-FD72-A8634070B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9ABED-D9C7-9079-4D3A-D994B1D92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049FB-A26B-F23F-588F-CFB7F9C85E32}"/>
              </a:ext>
            </a:extLst>
          </p:cNvPr>
          <p:cNvSpPr>
            <a:spLocks noGrp="1"/>
          </p:cNvSpPr>
          <p:nvPr>
            <p:ph type="body" idx="1"/>
          </p:nvPr>
        </p:nvSpPr>
        <p:spPr/>
        <p:txBody>
          <a:bodyPr/>
          <a:lstStyle/>
          <a:p>
            <a:pPr fontAlgn="base">
              <a:spcBef>
                <a:spcPts val="634"/>
              </a:spcBef>
              <a:spcAft>
                <a:spcPct val="0"/>
              </a:spcAft>
              <a:buClr>
                <a:srgbClr val="404040"/>
              </a:buClr>
            </a:pPr>
            <a:r>
              <a:rPr lang="en-US" sz="1200" b="1" kern="1200" dirty="0">
                <a:solidFill>
                  <a:schemeClr val="tx1"/>
                </a:solidFill>
                <a:latin typeface="+mn-lt"/>
                <a:ea typeface="MS PGothic"/>
                <a:cs typeface="Arial"/>
              </a:rPr>
              <a:t>Specifications:</a:t>
            </a:r>
          </a:p>
          <a:p>
            <a:pPr algn="l" rtl="0" fontAlgn="base"/>
            <a:endParaRPr lang="en-US" sz="1200" b="1"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Verge Stool, 4 Leg Base, 31”H</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Frame: 4B20 Obsidian</a:t>
            </a:r>
          </a:p>
          <a:p>
            <a:pPr algn="l" rtl="0" fontAlgn="base"/>
            <a:endParaRPr lang="en-US" sz="1200" u="sng"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Sync, Double Sided Base 72”W, 42”H Upper, 28”H Lower</a:t>
            </a:r>
          </a:p>
          <a:p>
            <a:pPr algn="l" rtl="0" fontAlgn="base"/>
            <a:r>
              <a:rPr lang="en-US" sz="1200" kern="1200" dirty="0">
                <a:solidFill>
                  <a:schemeClr val="tx1"/>
                </a:solidFill>
                <a:latin typeface="+mn-lt"/>
                <a:ea typeface="+mn-ea"/>
                <a:cs typeface="+mn-cs"/>
              </a:rPr>
              <a:t>Tile/ Laminate Edge: 2HAE Dark Olivine</a:t>
            </a:r>
          </a:p>
          <a:p>
            <a:pPr algn="l" rtl="0" fontAlgn="base"/>
            <a:r>
              <a:rPr lang="en-US" sz="1200" kern="1200" dirty="0">
                <a:solidFill>
                  <a:schemeClr val="tx1"/>
                </a:solidFill>
                <a:latin typeface="+mn-lt"/>
                <a:ea typeface="+mn-ea"/>
                <a:cs typeface="+mn-cs"/>
              </a:rPr>
              <a:t>Frame: Platinum Metallic</a:t>
            </a:r>
          </a:p>
          <a:p>
            <a:pPr algn="l" rtl="0" fontAlgn="base"/>
            <a:r>
              <a:rPr lang="en-US" sz="1200" kern="1200" dirty="0">
                <a:solidFill>
                  <a:schemeClr val="tx1"/>
                </a:solidFill>
                <a:latin typeface="+mn-lt"/>
                <a:ea typeface="+mn-ea"/>
                <a:cs typeface="+mn-cs"/>
              </a:rPr>
              <a:t>Surface: Corian Price Group C- </a:t>
            </a:r>
            <a:r>
              <a:rPr lang="en-US" sz="1200" kern="1200" dirty="0" err="1">
                <a:solidFill>
                  <a:schemeClr val="tx1"/>
                </a:solidFill>
                <a:latin typeface="+mn-lt"/>
                <a:ea typeface="+mn-ea"/>
                <a:cs typeface="+mn-cs"/>
              </a:rPr>
              <a:t>Venaro</a:t>
            </a:r>
            <a:r>
              <a:rPr lang="en-US" sz="1200" kern="1200" dirty="0">
                <a:solidFill>
                  <a:schemeClr val="tx1"/>
                </a:solidFill>
                <a:latin typeface="+mn-lt"/>
                <a:ea typeface="+mn-ea"/>
                <a:cs typeface="+mn-cs"/>
              </a:rPr>
              <a:t> White</a:t>
            </a:r>
          </a:p>
          <a:p>
            <a:pPr algn="l" rtl="0" fontAlgn="base"/>
            <a:endParaRPr lang="en-US" sz="1200" u="sng"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Amia Task Seating, Sewn </a:t>
            </a:r>
          </a:p>
          <a:p>
            <a:pPr algn="l" rtl="0" fontAlgn="base"/>
            <a:r>
              <a:rPr lang="en-US" sz="1200" kern="1200" dirty="0">
                <a:solidFill>
                  <a:schemeClr val="tx1"/>
                </a:solidFill>
                <a:latin typeface="+mn-lt"/>
                <a:ea typeface="+mn-ea"/>
                <a:cs typeface="+mn-cs"/>
              </a:rPr>
              <a:t>Upholstery: Designtex- Press 8000- Grove 652</a:t>
            </a:r>
          </a:p>
          <a:p>
            <a:pPr algn="l" rtl="0" fontAlgn="base"/>
            <a:r>
              <a:rPr lang="en-US" sz="1200" kern="1200" dirty="0">
                <a:solidFill>
                  <a:schemeClr val="tx1"/>
                </a:solidFill>
                <a:latin typeface="+mn-lt"/>
                <a:ea typeface="+mn-ea"/>
                <a:cs typeface="+mn-cs"/>
              </a:rPr>
              <a:t>Height width pivot depth arms</a:t>
            </a:r>
          </a:p>
          <a:p>
            <a:pPr algn="l" rtl="0" fontAlgn="base"/>
            <a:r>
              <a:rPr lang="en-US" sz="1200" kern="1200" dirty="0">
                <a:solidFill>
                  <a:schemeClr val="tx1"/>
                </a:solidFill>
                <a:latin typeface="+mn-lt"/>
                <a:ea typeface="+mn-ea"/>
                <a:cs typeface="+mn-cs"/>
              </a:rPr>
              <a:t>Plastic: 6527 Merle</a:t>
            </a:r>
          </a:p>
          <a:p>
            <a:pPr algn="l" rtl="0" fontAlgn="base"/>
            <a:r>
              <a:rPr lang="en-US" sz="1200" kern="1200" dirty="0">
                <a:solidFill>
                  <a:schemeClr val="tx1"/>
                </a:solidFill>
                <a:latin typeface="+mn-lt"/>
                <a:ea typeface="+mn-ea"/>
                <a:cs typeface="+mn-cs"/>
              </a:rPr>
              <a:t>Soft casters</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Amia Task Seating, Sewn, Upholstered Back </a:t>
            </a:r>
          </a:p>
          <a:p>
            <a:pPr algn="l" rtl="0" fontAlgn="base"/>
            <a:r>
              <a:rPr lang="en-US" sz="1200" kern="1200" dirty="0">
                <a:solidFill>
                  <a:schemeClr val="tx1"/>
                </a:solidFill>
                <a:latin typeface="+mn-lt"/>
                <a:ea typeface="+mn-ea"/>
                <a:cs typeface="+mn-cs"/>
              </a:rPr>
              <a:t>Upholstery: Designtex- Press 8000- Lichen 651</a:t>
            </a:r>
          </a:p>
          <a:p>
            <a:pPr algn="l" rtl="0" fontAlgn="base"/>
            <a:r>
              <a:rPr lang="en-US" sz="1200" kern="1200" dirty="0">
                <a:solidFill>
                  <a:schemeClr val="tx1"/>
                </a:solidFill>
                <a:latin typeface="+mn-lt"/>
                <a:ea typeface="+mn-ea"/>
                <a:cs typeface="+mn-cs"/>
              </a:rPr>
              <a:t>Height width pivot depth arms</a:t>
            </a:r>
          </a:p>
          <a:p>
            <a:pPr algn="l" rtl="0" fontAlgn="base"/>
            <a:r>
              <a:rPr lang="en-US" sz="1200" kern="1200" dirty="0">
                <a:solidFill>
                  <a:schemeClr val="tx1"/>
                </a:solidFill>
                <a:latin typeface="+mn-lt"/>
                <a:ea typeface="+mn-ea"/>
                <a:cs typeface="+mn-cs"/>
              </a:rPr>
              <a:t>Plastic: 6527 Merle</a:t>
            </a:r>
          </a:p>
          <a:p>
            <a:pPr algn="l" rtl="0" fontAlgn="base"/>
            <a:r>
              <a:rPr lang="en-US" sz="1200" kern="1200" dirty="0">
                <a:solidFill>
                  <a:schemeClr val="tx1"/>
                </a:solidFill>
                <a:latin typeface="+mn-lt"/>
                <a:ea typeface="+mn-ea"/>
                <a:cs typeface="+mn-cs"/>
              </a:rPr>
              <a:t>Soft casters</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Montage Panels</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Painted Skins: 4242 Milk Smooth</a:t>
            </a:r>
          </a:p>
          <a:p>
            <a:pPr defTabSz="966612" fontAlgn="base">
              <a:defRPr/>
            </a:pPr>
            <a:r>
              <a:rPr lang="en-US" sz="1200" kern="1200" dirty="0">
                <a:solidFill>
                  <a:schemeClr val="tx1"/>
                </a:solidFill>
                <a:latin typeface="+mn-lt"/>
                <a:ea typeface="+mn-ea"/>
                <a:cs typeface="+mn-cs"/>
              </a:rPr>
              <a:t>Junctions/ Trim/ Base: 4242 Milk Smooth</a:t>
            </a:r>
          </a:p>
          <a:p>
            <a:pPr defTabSz="966612" fontAlgn="base">
              <a:defRPr/>
            </a:pPr>
            <a:r>
              <a:rPr lang="en-US" sz="1200" kern="1200" dirty="0">
                <a:solidFill>
                  <a:schemeClr val="tx1"/>
                </a:solidFill>
                <a:latin typeface="+mn-lt"/>
                <a:ea typeface="+mn-ea"/>
                <a:cs typeface="+mn-cs"/>
              </a:rPr>
              <a:t>Receptacles: 6009 Arctic White</a:t>
            </a:r>
          </a:p>
          <a:p>
            <a:pPr defTabSz="966612" fontAlgn="base">
              <a:defRPr/>
            </a:pPr>
            <a:endParaRPr lang="en-US" sz="1200" kern="1200" dirty="0">
              <a:solidFill>
                <a:schemeClr val="tx1"/>
              </a:solidFill>
              <a:latin typeface="+mn-lt"/>
              <a:ea typeface="+mn-ea"/>
              <a:cs typeface="+mn-cs"/>
            </a:endParaRPr>
          </a:p>
          <a:p>
            <a:pPr defTabSz="966612" fontAlgn="base">
              <a:defRPr/>
            </a:pPr>
            <a:r>
              <a:rPr lang="en-US" sz="1200" kern="1200" dirty="0">
                <a:solidFill>
                  <a:schemeClr val="tx1"/>
                </a:solidFill>
                <a:latin typeface="+mn-lt"/>
                <a:ea typeface="+mn-ea"/>
                <a:cs typeface="+mn-cs"/>
              </a:rPr>
              <a:t>*Panels to accommodate E-Power specials (special frame, tile, + power components)</a:t>
            </a:r>
          </a:p>
          <a:p>
            <a:pPr defTabSz="966612" fontAlgn="base">
              <a:defRPr/>
            </a:pPr>
            <a:endParaRPr lang="en-US" sz="1200" kern="1200" dirty="0">
              <a:solidFill>
                <a:schemeClr val="tx1"/>
              </a:solidFill>
              <a:latin typeface="+mn-lt"/>
              <a:ea typeface="+mn-ea"/>
              <a:cs typeface="+mn-cs"/>
            </a:endParaRPr>
          </a:p>
          <a:p>
            <a:pPr defTabSz="966612" fontAlgn="base">
              <a:defRPr/>
            </a:pPr>
            <a:r>
              <a:rPr lang="en-US" sz="1200" b="1" kern="1200" dirty="0" err="1">
                <a:solidFill>
                  <a:schemeClr val="tx1"/>
                </a:solidFill>
                <a:latin typeface="+mn-lt"/>
                <a:ea typeface="+mn-ea"/>
                <a:cs typeface="+mn-cs"/>
              </a:rPr>
              <a:t>StudioCraft</a:t>
            </a:r>
            <a:r>
              <a:rPr lang="en-US" sz="1200" b="1" kern="1200" dirty="0">
                <a:solidFill>
                  <a:schemeClr val="tx1"/>
                </a:solidFill>
                <a:latin typeface="+mn-lt"/>
                <a:ea typeface="+mn-ea"/>
                <a:cs typeface="+mn-cs"/>
              </a:rPr>
              <a:t> Façade, Millwork to Modular Solution</a:t>
            </a:r>
          </a:p>
          <a:p>
            <a:pPr defTabSz="966612" fontAlgn="base">
              <a:defRPr/>
            </a:pPr>
            <a:r>
              <a:rPr lang="en-US" sz="1200" kern="1200" dirty="0">
                <a:solidFill>
                  <a:schemeClr val="tx1"/>
                </a:solidFill>
                <a:latin typeface="+mn-lt"/>
                <a:ea typeface="+mn-ea"/>
                <a:cs typeface="+mn-cs"/>
              </a:rPr>
              <a:t>Solid Surface Group C- </a:t>
            </a:r>
            <a:r>
              <a:rPr lang="en-US" sz="1200" kern="1200" dirty="0" err="1">
                <a:solidFill>
                  <a:schemeClr val="tx1"/>
                </a:solidFill>
                <a:latin typeface="+mn-lt"/>
                <a:ea typeface="+mn-ea"/>
                <a:cs typeface="+mn-cs"/>
              </a:rPr>
              <a:t>Venaro</a:t>
            </a:r>
            <a:r>
              <a:rPr lang="en-US" sz="1200" kern="1200" dirty="0">
                <a:solidFill>
                  <a:schemeClr val="tx1"/>
                </a:solidFill>
                <a:latin typeface="+mn-lt"/>
                <a:ea typeface="+mn-ea"/>
                <a:cs typeface="+mn-cs"/>
              </a:rPr>
              <a:t> White</a:t>
            </a:r>
          </a:p>
          <a:p>
            <a:pPr defTabSz="966612" fontAlgn="base">
              <a:defRPr/>
            </a:pPr>
            <a:r>
              <a:rPr lang="en-US" sz="1200" kern="1200" dirty="0">
                <a:solidFill>
                  <a:schemeClr val="tx1"/>
                </a:solidFill>
                <a:latin typeface="+mn-lt"/>
                <a:ea typeface="+mn-ea"/>
                <a:cs typeface="+mn-cs"/>
              </a:rPr>
              <a:t>Wilsonart Walnut Heights Laminate</a:t>
            </a:r>
          </a:p>
          <a:p>
            <a:pPr defTabSz="966612" fontAlgn="base">
              <a:defRPr/>
            </a:pPr>
            <a:endParaRPr lang="en-US" sz="1200" kern="1200" dirty="0">
              <a:solidFill>
                <a:schemeClr val="tx1"/>
              </a:solidFill>
              <a:latin typeface="+mn-lt"/>
              <a:ea typeface="+mn-ea"/>
              <a:cs typeface="+mn-cs"/>
            </a:endParaRPr>
          </a:p>
          <a:p>
            <a:pPr defTabSz="966612" fontAlgn="base">
              <a:defRPr/>
            </a:pPr>
            <a:endParaRPr lang="en-US" sz="1200" kern="1200" dirty="0">
              <a:solidFill>
                <a:schemeClr val="tx1"/>
              </a:solidFill>
              <a:latin typeface="+mn-lt"/>
              <a:ea typeface="+mn-ea"/>
              <a:cs typeface="+mn-cs"/>
            </a:endParaRPr>
          </a:p>
          <a:p>
            <a:pPr defTabSz="966612" fontAlgn="base">
              <a:defRPr/>
            </a:pPr>
            <a:r>
              <a:rPr lang="en-US" sz="1200" b="1" kern="1200" dirty="0">
                <a:solidFill>
                  <a:schemeClr val="tx1"/>
                </a:solidFill>
                <a:latin typeface="+mn-lt"/>
                <a:ea typeface="+mn-ea"/>
                <a:cs typeface="+mn-cs"/>
              </a:rPr>
              <a:t>Migration Height Adjustable Desk, 2 Stage, 23”D X 40”W</a:t>
            </a:r>
          </a:p>
          <a:p>
            <a:pPr defTabSz="966612" fontAlgn="base">
              <a:defRPr/>
            </a:pPr>
            <a:r>
              <a:rPr lang="en-US" sz="1200" kern="1200" dirty="0">
                <a:solidFill>
                  <a:schemeClr val="tx1"/>
                </a:solidFill>
                <a:latin typeface="+mn-lt"/>
                <a:ea typeface="+mn-ea"/>
                <a:cs typeface="+mn-cs"/>
              </a:rPr>
              <a:t>T-Leg</a:t>
            </a:r>
          </a:p>
          <a:p>
            <a:pPr defTabSz="966612" fontAlgn="base">
              <a:defRPr/>
            </a:pPr>
            <a:r>
              <a:rPr lang="en-US" sz="1200" kern="1200" dirty="0">
                <a:solidFill>
                  <a:schemeClr val="tx1"/>
                </a:solidFill>
                <a:latin typeface="+mn-lt"/>
                <a:ea typeface="+mn-ea"/>
                <a:cs typeface="+mn-cs"/>
              </a:rPr>
              <a:t>Top Surface: 24h1- Satin White</a:t>
            </a:r>
          </a:p>
          <a:p>
            <a:pPr defTabSz="966612" fontAlgn="base">
              <a:defRPr/>
            </a:pPr>
            <a:r>
              <a:rPr lang="en-US" sz="1200" kern="1200" dirty="0">
                <a:solidFill>
                  <a:schemeClr val="tx1"/>
                </a:solidFill>
                <a:latin typeface="+mn-lt"/>
                <a:ea typeface="+mn-ea"/>
                <a:cs typeface="+mn-cs"/>
              </a:rPr>
              <a:t>Edge Finish: 6009 Arctic White</a:t>
            </a:r>
          </a:p>
          <a:p>
            <a:pPr defTabSz="966612" fontAlgn="base">
              <a:defRPr/>
            </a:pPr>
            <a:r>
              <a:rPr lang="en-US" sz="1200" kern="1200" dirty="0">
                <a:solidFill>
                  <a:schemeClr val="tx1"/>
                </a:solidFill>
                <a:latin typeface="+mn-lt"/>
                <a:ea typeface="+mn-ea"/>
                <a:cs typeface="+mn-cs"/>
              </a:rPr>
              <a:t>Base Finish: 4799 Platinum Metallic</a:t>
            </a:r>
          </a:p>
          <a:p>
            <a:pPr defTabSz="966612" fontAlgn="base">
              <a:defRPr/>
            </a:pPr>
            <a:r>
              <a:rPr lang="en-US" sz="1200" kern="1200" dirty="0">
                <a:solidFill>
                  <a:schemeClr val="tx1"/>
                </a:solidFill>
                <a:latin typeface="+mn-lt"/>
                <a:ea typeface="+mn-ea"/>
                <a:cs typeface="+mn-cs"/>
              </a:rPr>
              <a:t>Square corner, rectangle column, no overhang, no cable tray</a:t>
            </a:r>
          </a:p>
          <a:p>
            <a:pPr defTabSz="966612" fontAlgn="base">
              <a:defRPr/>
            </a:pPr>
            <a:r>
              <a:rPr lang="en-US" sz="1200" kern="1200" dirty="0">
                <a:solidFill>
                  <a:schemeClr val="tx1"/>
                </a:solidFill>
                <a:latin typeface="+mn-lt"/>
                <a:ea typeface="+mn-ea"/>
                <a:cs typeface="+mn-cs"/>
              </a:rPr>
              <a:t>Cable Riser: 4799 Platinum Metallic</a:t>
            </a:r>
          </a:p>
          <a:p>
            <a:pPr defTabSz="966612" fontAlgn="base">
              <a:defRPr/>
            </a:pPr>
            <a:r>
              <a:rPr lang="en-US" sz="1200" kern="1200" dirty="0">
                <a:solidFill>
                  <a:schemeClr val="tx1"/>
                </a:solidFill>
                <a:latin typeface="+mn-lt"/>
                <a:ea typeface="+mn-ea"/>
                <a:cs typeface="+mn-cs"/>
              </a:rPr>
              <a:t>Chain Finish: 6053 Seagull</a:t>
            </a:r>
          </a:p>
          <a:p>
            <a:pPr defTabSz="966612" fontAlgn="base">
              <a:defRPr/>
            </a:pPr>
            <a:endParaRPr lang="en-US" sz="1200" kern="1200" dirty="0">
              <a:solidFill>
                <a:schemeClr val="tx1"/>
              </a:solidFill>
              <a:latin typeface="+mn-lt"/>
              <a:ea typeface="+mn-ea"/>
              <a:cs typeface="+mn-cs"/>
            </a:endParaRPr>
          </a:p>
          <a:p>
            <a:pPr defTabSz="966612" fontAlgn="base">
              <a:defRPr/>
            </a:pPr>
            <a:r>
              <a:rPr lang="en-US" sz="1200" b="1" kern="1200" dirty="0">
                <a:solidFill>
                  <a:schemeClr val="tx1"/>
                </a:solidFill>
                <a:latin typeface="+mn-lt"/>
                <a:ea typeface="+mn-ea"/>
                <a:cs typeface="+mn-cs"/>
              </a:rPr>
              <a:t>Universal Worksurface, 24”D X 42”W</a:t>
            </a:r>
          </a:p>
          <a:p>
            <a:pPr defTabSz="966612" fontAlgn="base">
              <a:defRPr/>
            </a:pPr>
            <a:r>
              <a:rPr lang="en-US" sz="1200" kern="1200" dirty="0">
                <a:solidFill>
                  <a:schemeClr val="tx1"/>
                </a:solidFill>
                <a:latin typeface="+mn-lt"/>
                <a:ea typeface="+mn-ea"/>
                <a:cs typeface="+mn-cs"/>
              </a:rPr>
              <a:t>Top Surface: 24H1 Satin White</a:t>
            </a:r>
          </a:p>
          <a:p>
            <a:pPr defTabSz="966612" fontAlgn="base">
              <a:defRPr/>
            </a:pPr>
            <a:r>
              <a:rPr lang="en-US" sz="1200" kern="1200" dirty="0">
                <a:solidFill>
                  <a:schemeClr val="tx1"/>
                </a:solidFill>
                <a:latin typeface="+mn-lt"/>
                <a:ea typeface="+mn-ea"/>
                <a:cs typeface="+mn-cs"/>
              </a:rPr>
              <a:t>Edge Finish- 6009 Arctic White</a:t>
            </a:r>
          </a:p>
          <a:p>
            <a:pPr defTabSz="966612" fontAlgn="base">
              <a:defRPr/>
            </a:pPr>
            <a:r>
              <a:rPr lang="en-US" sz="1200" kern="1200" dirty="0">
                <a:solidFill>
                  <a:schemeClr val="tx1"/>
                </a:solidFill>
                <a:latin typeface="+mn-lt"/>
                <a:ea typeface="+mn-ea"/>
                <a:cs typeface="+mn-cs"/>
              </a:rPr>
              <a:t>No power access</a:t>
            </a:r>
          </a:p>
          <a:p>
            <a:pPr defTabSz="966612" fontAlgn="base">
              <a:defRPr/>
            </a:pPr>
            <a:r>
              <a:rPr lang="en-US" sz="1200" kern="1200" dirty="0">
                <a:solidFill>
                  <a:schemeClr val="tx1"/>
                </a:solidFill>
                <a:latin typeface="+mn-lt"/>
                <a:ea typeface="+mn-ea"/>
                <a:cs typeface="+mn-cs"/>
              </a:rPr>
              <a:t>No scallop</a:t>
            </a:r>
          </a:p>
          <a:p>
            <a:pPr defTabSz="966612" fontAlgn="base">
              <a:defRPr/>
            </a:pPr>
            <a:r>
              <a:rPr lang="en-US" sz="1200" kern="1200" dirty="0">
                <a:solidFill>
                  <a:schemeClr val="tx1"/>
                </a:solidFill>
                <a:latin typeface="+mn-lt"/>
                <a:ea typeface="+mn-ea"/>
                <a:cs typeface="+mn-cs"/>
              </a:rPr>
              <a:t>No grommet</a:t>
            </a:r>
          </a:p>
          <a:p>
            <a:pPr defTabSz="966612" fontAlgn="base">
              <a:defRPr/>
            </a:pPr>
            <a:r>
              <a:rPr lang="en-US" sz="1200" kern="1200" dirty="0">
                <a:solidFill>
                  <a:schemeClr val="tx1"/>
                </a:solidFill>
                <a:latin typeface="+mn-lt"/>
                <a:ea typeface="+mn-ea"/>
                <a:cs typeface="+mn-cs"/>
              </a:rPr>
              <a:t>½” cord drop</a:t>
            </a:r>
          </a:p>
          <a:p>
            <a:pPr defTabSz="966612" fontAlgn="base">
              <a:defRPr/>
            </a:pPr>
            <a:endParaRPr lang="en-US" sz="1200" kern="1200" dirty="0">
              <a:solidFill>
                <a:schemeClr val="tx1"/>
              </a:solidFill>
              <a:latin typeface="+mn-lt"/>
              <a:ea typeface="+mn-ea"/>
              <a:cs typeface="+mn-cs"/>
            </a:endParaRPr>
          </a:p>
          <a:p>
            <a:pPr defTabSz="966612" fontAlgn="base">
              <a:defRPr/>
            </a:pPr>
            <a:r>
              <a:rPr lang="en-US" sz="1200" b="1" kern="1200" dirty="0">
                <a:solidFill>
                  <a:schemeClr val="tx1"/>
                </a:solidFill>
                <a:latin typeface="+mn-lt"/>
                <a:ea typeface="+mn-ea"/>
                <a:cs typeface="+mn-cs"/>
              </a:rPr>
              <a:t>Dash Mini Task Light</a:t>
            </a:r>
          </a:p>
          <a:p>
            <a:pPr defTabSz="966612" fontAlgn="base">
              <a:defRPr/>
            </a:pPr>
            <a:r>
              <a:rPr lang="en-US" sz="1200" kern="1200" dirty="0">
                <a:solidFill>
                  <a:schemeClr val="tx1"/>
                </a:solidFill>
                <a:latin typeface="+mn-lt"/>
                <a:ea typeface="+mn-ea"/>
                <a:cs typeface="+mn-cs"/>
              </a:rPr>
              <a:t>C-clamp</a:t>
            </a:r>
          </a:p>
          <a:p>
            <a:pPr defTabSz="966612" fontAlgn="base">
              <a:defRPr/>
            </a:pPr>
            <a:r>
              <a:rPr lang="en-US" sz="1200" kern="1200" dirty="0">
                <a:solidFill>
                  <a:schemeClr val="tx1"/>
                </a:solidFill>
                <a:latin typeface="+mn-lt"/>
                <a:ea typeface="+mn-ea"/>
                <a:cs typeface="+mn-cs"/>
              </a:rPr>
              <a:t>4CL1 Dark Olivine</a:t>
            </a:r>
          </a:p>
          <a:p>
            <a:pPr defTabSz="966612" fontAlgn="base">
              <a:defRPr/>
            </a:pPr>
            <a:endParaRPr lang="en-US" sz="1200" kern="1200" dirty="0">
              <a:solidFill>
                <a:schemeClr val="tx1"/>
              </a:solidFill>
              <a:latin typeface="+mn-lt"/>
              <a:ea typeface="+mn-ea"/>
              <a:cs typeface="+mn-cs"/>
            </a:endParaRPr>
          </a:p>
          <a:p>
            <a:pPr defTabSz="966612" fontAlgn="base">
              <a:defRPr/>
            </a:pPr>
            <a:r>
              <a:rPr lang="en-US" sz="1200" b="1" kern="1200" dirty="0">
                <a:solidFill>
                  <a:schemeClr val="tx1"/>
                </a:solidFill>
                <a:latin typeface="+mn-lt"/>
                <a:ea typeface="+mn-ea"/>
                <a:cs typeface="+mn-cs"/>
              </a:rPr>
              <a:t>LED Intro Single Arm Task Light</a:t>
            </a:r>
          </a:p>
          <a:p>
            <a:pPr defTabSz="966612" fontAlgn="base">
              <a:defRPr/>
            </a:pPr>
            <a:r>
              <a:rPr lang="en-US" sz="1200" kern="1200" dirty="0">
                <a:solidFill>
                  <a:schemeClr val="tx1"/>
                </a:solidFill>
                <a:latin typeface="+mn-lt"/>
                <a:ea typeface="+mn-ea"/>
                <a:cs typeface="+mn-cs"/>
              </a:rPr>
              <a:t>Finish: 4142 Platinum Gloss</a:t>
            </a:r>
          </a:p>
          <a:p>
            <a:pPr defTabSz="966612" fontAlgn="base">
              <a:defRPr/>
            </a:pPr>
            <a:endParaRPr lang="en-US" sz="1200" kern="1200" dirty="0">
              <a:solidFill>
                <a:schemeClr val="tx1"/>
              </a:solidFill>
              <a:latin typeface="+mn-lt"/>
              <a:ea typeface="+mn-ea"/>
              <a:cs typeface="+mn-cs"/>
            </a:endParaRPr>
          </a:p>
          <a:p>
            <a:pPr defTabSz="966612" fontAlgn="base">
              <a:defRPr/>
            </a:pPr>
            <a:r>
              <a:rPr lang="en-US" sz="1200" b="1" kern="1200" dirty="0">
                <a:solidFill>
                  <a:schemeClr val="tx1"/>
                </a:solidFill>
                <a:latin typeface="+mn-lt"/>
                <a:ea typeface="+mn-ea"/>
                <a:cs typeface="+mn-cs"/>
              </a:rPr>
              <a:t>Universal File Surround, 18”D X 108”W X 40”H</a:t>
            </a:r>
          </a:p>
          <a:p>
            <a:pPr defTabSz="966612" fontAlgn="base">
              <a:defRPr/>
            </a:pPr>
            <a:r>
              <a:rPr lang="en-US" sz="1200" kern="1200" dirty="0">
                <a:solidFill>
                  <a:schemeClr val="tx1"/>
                </a:solidFill>
                <a:latin typeface="+mn-lt"/>
                <a:ea typeface="+mn-ea"/>
                <a:cs typeface="+mn-cs"/>
              </a:rPr>
              <a:t>Top/ End Panel Finish: 2TH7 Walnut Heights</a:t>
            </a:r>
          </a:p>
          <a:p>
            <a:pPr defTabSz="966612" fontAlgn="base">
              <a:defRPr/>
            </a:pPr>
            <a:r>
              <a:rPr lang="en-US" sz="1200" kern="1200" dirty="0">
                <a:solidFill>
                  <a:schemeClr val="tx1"/>
                </a:solidFill>
                <a:latin typeface="+mn-lt"/>
                <a:ea typeface="+mn-ea"/>
                <a:cs typeface="+mn-cs"/>
              </a:rPr>
              <a:t>Edge Finish: 6T07 Walnut Heights</a:t>
            </a:r>
          </a:p>
          <a:p>
            <a:pPr defTabSz="966612" fontAlgn="base">
              <a:defRPr/>
            </a:pPr>
            <a:r>
              <a:rPr lang="en-US" sz="1200" kern="1200" dirty="0">
                <a:solidFill>
                  <a:schemeClr val="tx1"/>
                </a:solidFill>
                <a:latin typeface="+mn-lt"/>
                <a:ea typeface="+mn-ea"/>
                <a:cs typeface="+mn-cs"/>
              </a:rPr>
              <a:t>Long Grain</a:t>
            </a:r>
          </a:p>
          <a:p>
            <a:pPr defTabSz="966612" fontAlgn="base">
              <a:defRPr/>
            </a:pPr>
            <a:r>
              <a:rPr lang="en-US" sz="1200" kern="1200" dirty="0">
                <a:solidFill>
                  <a:schemeClr val="tx1"/>
                </a:solidFill>
                <a:latin typeface="+mn-lt"/>
                <a:ea typeface="+mn-ea"/>
                <a:cs typeface="+mn-cs"/>
              </a:rPr>
              <a:t>No back panel</a:t>
            </a:r>
          </a:p>
          <a:p>
            <a:pPr defTabSz="966612" fontAlgn="base">
              <a:defRPr/>
            </a:pPr>
            <a:endParaRPr lang="en-US" sz="1200" b="1" kern="1200" dirty="0">
              <a:solidFill>
                <a:schemeClr val="tx1"/>
              </a:solidFill>
              <a:latin typeface="+mn-lt"/>
              <a:ea typeface="+mn-ea"/>
              <a:cs typeface="+mn-cs"/>
            </a:endParaRPr>
          </a:p>
          <a:p>
            <a:pPr defTabSz="966612" fontAlgn="base">
              <a:defRPr/>
            </a:pPr>
            <a:r>
              <a:rPr lang="en-US" sz="1200" b="1" kern="1200" dirty="0">
                <a:solidFill>
                  <a:schemeClr val="tx1"/>
                </a:solidFill>
                <a:latin typeface="+mn-lt"/>
                <a:ea typeface="+mn-ea"/>
                <a:cs typeface="+mn-cs"/>
              </a:rPr>
              <a:t>Universal Storage, 18”D X 36”W X 40”H</a:t>
            </a:r>
          </a:p>
          <a:p>
            <a:pPr defTabSz="966612" fontAlgn="base">
              <a:defRPr/>
            </a:pPr>
            <a:r>
              <a:rPr lang="en-US" sz="1200" kern="1200" dirty="0">
                <a:solidFill>
                  <a:schemeClr val="tx1"/>
                </a:solidFill>
                <a:latin typeface="+mn-lt"/>
                <a:ea typeface="+mn-ea"/>
                <a:cs typeface="+mn-cs"/>
              </a:rPr>
              <a:t>Proud Steel Front</a:t>
            </a:r>
          </a:p>
          <a:p>
            <a:pPr defTabSz="966612" fontAlgn="base">
              <a:defRPr/>
            </a:pPr>
            <a:r>
              <a:rPr lang="en-US" sz="1200" kern="1200" dirty="0">
                <a:solidFill>
                  <a:schemeClr val="tx1"/>
                </a:solidFill>
                <a:latin typeface="+mn-lt"/>
                <a:ea typeface="+mn-ea"/>
                <a:cs typeface="+mn-cs"/>
              </a:rPr>
              <a:t>Paint: 4CL1 Dark Olivine</a:t>
            </a:r>
          </a:p>
          <a:p>
            <a:pPr defTabSz="966612" fontAlgn="base">
              <a:defRPr/>
            </a:pPr>
            <a:r>
              <a:rPr lang="en-US" sz="1200" kern="1200" dirty="0">
                <a:solidFill>
                  <a:schemeClr val="tx1"/>
                </a:solidFill>
                <a:latin typeface="+mn-lt"/>
                <a:ea typeface="+mn-ea"/>
                <a:cs typeface="+mn-cs"/>
              </a:rPr>
              <a:t>Key Random</a:t>
            </a:r>
          </a:p>
          <a:p>
            <a:pPr defTabSz="966612" fontAlgn="base">
              <a:defRPr/>
            </a:pPr>
            <a:r>
              <a:rPr lang="en-US" sz="1200" kern="1200" dirty="0">
                <a:solidFill>
                  <a:schemeClr val="tx1"/>
                </a:solidFill>
                <a:latin typeface="+mn-lt"/>
                <a:ea typeface="+mn-ea"/>
                <a:cs typeface="+mn-cs"/>
              </a:rPr>
              <a:t>No Top</a:t>
            </a:r>
          </a:p>
          <a:p>
            <a:pPr defTabSz="966612" fontAlgn="base">
              <a:defRPr/>
            </a:pPr>
            <a:r>
              <a:rPr lang="en-US" sz="1200" kern="1200" dirty="0">
                <a:solidFill>
                  <a:schemeClr val="tx1"/>
                </a:solidFill>
                <a:latin typeface="+mn-lt"/>
                <a:ea typeface="+mn-ea"/>
                <a:cs typeface="+mn-cs"/>
              </a:rPr>
              <a:t>Bar Pull: Silver</a:t>
            </a:r>
          </a:p>
          <a:p>
            <a:pPr defTabSz="966612" fontAlgn="base">
              <a:defRPr/>
            </a:pPr>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CF Series Intro Monitor Arm</a:t>
            </a:r>
          </a:p>
          <a:p>
            <a:pPr algn="l" rtl="0" fontAlgn="base"/>
            <a:r>
              <a:rPr lang="en-US" sz="1200" kern="1200" dirty="0">
                <a:solidFill>
                  <a:schemeClr val="tx1"/>
                </a:solidFill>
                <a:latin typeface="+mn-lt"/>
                <a:ea typeface="+mn-ea"/>
                <a:cs typeface="+mn-cs"/>
              </a:rPr>
              <a:t>Paint: 7018 Pewter</a:t>
            </a:r>
          </a:p>
          <a:p>
            <a:pPr algn="l" rtl="0" fontAlgn="base"/>
            <a:r>
              <a:rPr lang="en-US" sz="1200" kern="1200" dirty="0">
                <a:solidFill>
                  <a:schemeClr val="tx1"/>
                </a:solidFill>
                <a:latin typeface="+mn-lt"/>
                <a:ea typeface="+mn-ea"/>
                <a:cs typeface="+mn-cs"/>
              </a:rPr>
              <a:t>C-clamp</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CF Plus Monitor Arm</a:t>
            </a:r>
          </a:p>
          <a:p>
            <a:pPr algn="l" rtl="0" fontAlgn="base"/>
            <a:r>
              <a:rPr lang="en-US" sz="1200" kern="1200" dirty="0">
                <a:solidFill>
                  <a:schemeClr val="tx1"/>
                </a:solidFill>
                <a:latin typeface="+mn-lt"/>
                <a:ea typeface="+mn-ea"/>
                <a:cs typeface="+mn-cs"/>
              </a:rPr>
              <a:t>Paint: 7018 Pewter</a:t>
            </a:r>
          </a:p>
          <a:p>
            <a:pPr algn="l" rtl="0" fontAlgn="base"/>
            <a:r>
              <a:rPr lang="en-US" sz="1200" kern="1200" dirty="0">
                <a:solidFill>
                  <a:schemeClr val="tx1"/>
                </a:solidFill>
                <a:latin typeface="+mn-lt"/>
                <a:ea typeface="+mn-ea"/>
                <a:cs typeface="+mn-cs"/>
              </a:rPr>
              <a:t>Slatwall Bracket</a:t>
            </a:r>
            <a:endParaRPr lang="en-US" sz="1200" b="1" kern="1200" dirty="0">
              <a:solidFill>
                <a:schemeClr val="tx1"/>
              </a:solidFill>
              <a:latin typeface="+mn-lt"/>
              <a:ea typeface="+mn-ea"/>
              <a:cs typeface="+mn-cs"/>
            </a:endParaRPr>
          </a:p>
          <a:p>
            <a:pPr defTabSz="966612" fontAlgn="base">
              <a:defRPr/>
            </a:pPr>
            <a:endParaRPr lang="en-US" sz="1200" u="sng"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Pocket Cart, 22”W X 22 ½” D, Adjustable Height, 2 Bin Unit</a:t>
            </a:r>
            <a:endParaRPr lang="en-US" sz="1200" kern="1200" dirty="0">
              <a:solidFill>
                <a:schemeClr val="tx1"/>
              </a:solidFill>
              <a:latin typeface="+mn-lt"/>
              <a:ea typeface="+mn-ea"/>
              <a:cs typeface="+mn-cs"/>
            </a:endParaRPr>
          </a:p>
          <a:p>
            <a:pPr algn="l" rtl="0" fontAlgn="base"/>
            <a:r>
              <a:rPr lang="en-US" sz="1200" kern="1200" dirty="0">
                <a:solidFill>
                  <a:schemeClr val="tx1"/>
                </a:solidFill>
                <a:latin typeface="+mn-lt"/>
                <a:ea typeface="+mn-ea"/>
                <a:cs typeface="+mn-cs"/>
              </a:rPr>
              <a:t>Finish: 7243 Seagull</a:t>
            </a:r>
          </a:p>
          <a:p>
            <a:pPr defTabSz="966612" fontAlgn="base">
              <a:defRPr/>
            </a:pPr>
            <a:endParaRPr lang="en-US" sz="1200" kern="1200" dirty="0">
              <a:solidFill>
                <a:schemeClr val="tx1"/>
              </a:solidFill>
              <a:latin typeface="+mn-lt"/>
              <a:ea typeface="+mn-ea"/>
              <a:cs typeface="+mn-cs"/>
            </a:endParaRPr>
          </a:p>
          <a:p>
            <a:pPr algn="l" rtl="0" fontAlgn="base"/>
            <a:endParaRPr lang="en-US" b="1" i="0" u="none" strike="noStrike" dirty="0">
              <a:solidFill>
                <a:schemeClr val="tx1"/>
              </a:solidFill>
              <a:effectLst/>
              <a:latin typeface="Calibri" panose="020F0502020204030204" pitchFamily="34" charset="0"/>
            </a:endParaRPr>
          </a:p>
          <a:p>
            <a:pPr algn="l" rtl="0" fontAlgn="base"/>
            <a:endParaRPr lang="en-US" b="0" i="0" u="none" strike="noStrike" dirty="0">
              <a:solidFill>
                <a:schemeClr val="tx1"/>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A7D57151-78F3-8003-B110-D886FCCB5BC8}"/>
              </a:ext>
            </a:extLst>
          </p:cNvPr>
          <p:cNvSpPr>
            <a:spLocks noGrp="1"/>
          </p:cNvSpPr>
          <p:nvPr>
            <p:ph type="sldNum" sz="quarter" idx="5"/>
          </p:nvPr>
        </p:nvSpPr>
        <p:spPr/>
        <p:txBody>
          <a:bodyPr/>
          <a:lstStyle/>
          <a:p>
            <a:fld id="{62EDCD6E-C1D3-496D-97FD-4C2068E03C5C}" type="slidenum">
              <a:rPr lang="en-GB" smtClean="0"/>
              <a:t>14</a:t>
            </a:fld>
            <a:endParaRPr lang="en-GB"/>
          </a:p>
        </p:txBody>
      </p:sp>
    </p:spTree>
    <p:extLst>
      <p:ext uri="{BB962C8B-B14F-4D97-AF65-F5344CB8AC3E}">
        <p14:creationId xmlns:p14="http://schemas.microsoft.com/office/powerpoint/2010/main" val="3502777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Specifications: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Leap Chair, Upholstered, Sewn</a:t>
            </a:r>
          </a:p>
          <a:p>
            <a:r>
              <a:rPr lang="en-US" sz="1200" kern="1200" dirty="0">
                <a:solidFill>
                  <a:schemeClr val="tx1"/>
                </a:solidFill>
                <a:latin typeface="+mn-lt"/>
                <a:ea typeface="+mn-ea"/>
                <a:cs typeface="+mn-cs"/>
              </a:rPr>
              <a:t>Plastic Finish: 6249 Platinum Solid</a:t>
            </a:r>
          </a:p>
          <a:p>
            <a:r>
              <a:rPr lang="en-US" sz="1200" kern="1200" dirty="0">
                <a:solidFill>
                  <a:schemeClr val="tx1"/>
                </a:solidFill>
                <a:latin typeface="+mn-lt"/>
                <a:ea typeface="+mn-ea"/>
                <a:cs typeface="+mn-cs"/>
              </a:rPr>
              <a:t>Upholstery: Designtex- Rise 3809- Rutabaga 602</a:t>
            </a:r>
          </a:p>
          <a:p>
            <a:r>
              <a:rPr lang="en-US" sz="1200" kern="1200" dirty="0">
                <a:solidFill>
                  <a:schemeClr val="tx1"/>
                </a:solidFill>
                <a:latin typeface="+mn-lt"/>
                <a:ea typeface="+mn-ea"/>
                <a:cs typeface="+mn-cs"/>
              </a:rPr>
              <a:t>Hard Casters</a:t>
            </a:r>
          </a:p>
          <a:p>
            <a:r>
              <a:rPr lang="en-US" sz="1200" kern="1200" dirty="0">
                <a:solidFill>
                  <a:schemeClr val="tx1"/>
                </a:solidFill>
                <a:latin typeface="+mn-lt"/>
                <a:ea typeface="+mn-ea"/>
                <a:cs typeface="+mn-cs"/>
              </a:rPr>
              <a:t>With Lumbar</a:t>
            </a:r>
          </a:p>
          <a:p>
            <a:r>
              <a:rPr lang="en-US" sz="1200" kern="1200" dirty="0">
                <a:solidFill>
                  <a:schemeClr val="tx1"/>
                </a:solidFill>
                <a:latin typeface="+mn-lt"/>
                <a:ea typeface="+mn-ea"/>
                <a:cs typeface="+mn-cs"/>
              </a:rPr>
              <a:t>No Headrest</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CF Series Intro Single Monitor Arm</a:t>
            </a:r>
          </a:p>
          <a:p>
            <a:r>
              <a:rPr lang="en-US" sz="1200" kern="1200" dirty="0">
                <a:solidFill>
                  <a:schemeClr val="tx1"/>
                </a:solidFill>
                <a:latin typeface="+mn-lt"/>
                <a:ea typeface="+mn-ea"/>
                <a:cs typeface="+mn-cs"/>
              </a:rPr>
              <a:t>Arm Finish: 0835 Black</a:t>
            </a:r>
          </a:p>
          <a:p>
            <a:r>
              <a:rPr lang="en-US" sz="1200" kern="1200" dirty="0">
                <a:solidFill>
                  <a:schemeClr val="tx1"/>
                </a:solidFill>
                <a:latin typeface="+mn-lt"/>
                <a:ea typeface="+mn-ea"/>
                <a:cs typeface="+mn-cs"/>
              </a:rPr>
              <a:t>C-Clamp Bracket</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Jean Nouvel Ottoman</a:t>
            </a:r>
          </a:p>
          <a:p>
            <a:r>
              <a:rPr lang="en-US" sz="1200" kern="1200" dirty="0">
                <a:solidFill>
                  <a:schemeClr val="tx1"/>
                </a:solidFill>
                <a:latin typeface="+mn-lt"/>
                <a:ea typeface="+mn-ea"/>
                <a:cs typeface="+mn-cs"/>
              </a:rPr>
              <a:t>Upholstery: Designtex- Mexico City Crypton 3107- Pewter 801</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Desktop </a:t>
            </a:r>
            <a:r>
              <a:rPr lang="en-US" sz="1200" b="1" kern="1200" dirty="0" err="1">
                <a:solidFill>
                  <a:schemeClr val="tx1"/>
                </a:solidFill>
                <a:latin typeface="+mn-lt"/>
                <a:ea typeface="+mn-ea"/>
                <a:cs typeface="+mn-cs"/>
              </a:rPr>
              <a:t>Powerstrip</a:t>
            </a:r>
            <a:endParaRPr lang="en-US"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Power Configuration: 2 Power, 2 USB C 45W</a:t>
            </a:r>
          </a:p>
          <a:p>
            <a:r>
              <a:rPr lang="en-US" sz="1200" kern="1200" dirty="0">
                <a:solidFill>
                  <a:schemeClr val="tx1"/>
                </a:solidFill>
                <a:latin typeface="+mn-lt"/>
                <a:ea typeface="+mn-ea"/>
                <a:cs typeface="+mn-cs"/>
              </a:rPr>
              <a:t>Power Finish: 6000 Black</a:t>
            </a:r>
          </a:p>
          <a:p>
            <a:r>
              <a:rPr lang="en-US" sz="1200" kern="1200" dirty="0">
                <a:solidFill>
                  <a:schemeClr val="tx1"/>
                </a:solidFill>
                <a:latin typeface="+mn-lt"/>
                <a:ea typeface="+mn-ea"/>
                <a:cs typeface="+mn-cs"/>
              </a:rPr>
              <a:t>Power Mount: C-Clamp</a:t>
            </a:r>
          </a:p>
          <a:p>
            <a:r>
              <a:rPr lang="en-US" sz="1200" kern="1200" dirty="0">
                <a:solidFill>
                  <a:schemeClr val="tx1"/>
                </a:solidFill>
                <a:latin typeface="+mn-lt"/>
                <a:ea typeface="+mn-ea"/>
                <a:cs typeface="+mn-cs"/>
              </a:rPr>
              <a:t>Utility Power: 1 Utility, 1 Female Plug, Tray</a:t>
            </a:r>
          </a:p>
          <a:p>
            <a:r>
              <a:rPr lang="en-US" sz="1200" kern="1200" dirty="0">
                <a:solidFill>
                  <a:schemeClr val="tx1"/>
                </a:solidFill>
                <a:latin typeface="+mn-lt"/>
                <a:ea typeface="+mn-ea"/>
                <a:cs typeface="+mn-cs"/>
              </a:rPr>
              <a:t>Standard Nema 5-15 3 Prong</a:t>
            </a:r>
          </a:p>
          <a:p>
            <a:r>
              <a:rPr lang="en-US" sz="1200" kern="1200" dirty="0">
                <a:solidFill>
                  <a:schemeClr val="tx1"/>
                </a:solidFill>
                <a:latin typeface="+mn-lt"/>
                <a:ea typeface="+mn-ea"/>
                <a:cs typeface="+mn-cs"/>
              </a:rPr>
              <a:t>6’ Standard Cord, Black</a:t>
            </a:r>
          </a:p>
          <a:p>
            <a:endParaRPr lang="en-US" sz="1200" kern="1200" dirty="0">
              <a:solidFill>
                <a:schemeClr val="tx1"/>
              </a:solidFill>
              <a:latin typeface="+mn-lt"/>
              <a:ea typeface="+mn-ea"/>
              <a:cs typeface="+mn-cs"/>
            </a:endParaRPr>
          </a:p>
          <a:p>
            <a:r>
              <a:rPr lang="en-US" sz="1200" b="1" kern="1200" dirty="0" err="1">
                <a:solidFill>
                  <a:schemeClr val="tx1"/>
                </a:solidFill>
                <a:latin typeface="+mn-lt"/>
                <a:ea typeface="+mn-ea"/>
                <a:cs typeface="+mn-cs"/>
              </a:rPr>
              <a:t>Embold</a:t>
            </a:r>
            <a:r>
              <a:rPr lang="en-US" sz="1200" b="1" kern="1200" dirty="0">
                <a:solidFill>
                  <a:schemeClr val="tx1"/>
                </a:solidFill>
                <a:latin typeface="+mn-lt"/>
                <a:ea typeface="+mn-ea"/>
                <a:cs typeface="+mn-cs"/>
              </a:rPr>
              <a:t> Chair, Single Seat, Bariatric, 32”W</a:t>
            </a:r>
          </a:p>
          <a:p>
            <a:r>
              <a:rPr lang="en-US" sz="1200" kern="1200" dirty="0">
                <a:solidFill>
                  <a:schemeClr val="tx1"/>
                </a:solidFill>
                <a:latin typeface="+mn-lt"/>
                <a:ea typeface="+mn-ea"/>
                <a:cs typeface="+mn-cs"/>
              </a:rPr>
              <a:t>Seat Finish/ Inner Back: Designtex- Mexico City Crypton 3107- Pewter 801</a:t>
            </a:r>
          </a:p>
          <a:p>
            <a:pPr defTabSz="966612">
              <a:defRPr/>
            </a:pPr>
            <a:r>
              <a:rPr lang="en-US" sz="1200" kern="1200" dirty="0">
                <a:solidFill>
                  <a:schemeClr val="tx1"/>
                </a:solidFill>
                <a:latin typeface="+mn-lt"/>
                <a:ea typeface="+mn-ea"/>
                <a:cs typeface="+mn-cs"/>
              </a:rPr>
              <a:t>Outer Back: Upholstery: Designtex- Rise 3809- Rutabaga 602</a:t>
            </a:r>
          </a:p>
          <a:p>
            <a:pPr defTabSz="966612">
              <a:defRPr/>
            </a:pPr>
            <a:r>
              <a:rPr lang="en-US" sz="1200" kern="1200" dirty="0">
                <a:solidFill>
                  <a:schemeClr val="tx1"/>
                </a:solidFill>
                <a:latin typeface="+mn-lt"/>
                <a:ea typeface="+mn-ea"/>
                <a:cs typeface="+mn-cs"/>
              </a:rPr>
              <a:t>Frame Finish: 4238 Mocha</a:t>
            </a:r>
          </a:p>
          <a:p>
            <a:pPr defTabSz="966612">
              <a:defRPr/>
            </a:pPr>
            <a:r>
              <a:rPr lang="en-US" sz="1200" kern="1200" dirty="0">
                <a:solidFill>
                  <a:schemeClr val="tx1"/>
                </a:solidFill>
                <a:latin typeface="+mn-lt"/>
                <a:ea typeface="+mn-ea"/>
                <a:cs typeface="+mn-cs"/>
              </a:rPr>
              <a:t>Arm Cap: Overhang</a:t>
            </a:r>
          </a:p>
          <a:p>
            <a:pPr defTabSz="966612">
              <a:defRPr/>
            </a:pPr>
            <a:r>
              <a:rPr lang="en-US" sz="1200" kern="1200" dirty="0">
                <a:solidFill>
                  <a:schemeClr val="tx1"/>
                </a:solidFill>
                <a:latin typeface="+mn-lt"/>
                <a:ea typeface="+mn-ea"/>
                <a:cs typeface="+mn-cs"/>
              </a:rPr>
              <a:t>Arm Cap Finish: Grade A Glacier White Corian</a:t>
            </a:r>
          </a:p>
          <a:p>
            <a:pPr defTabSz="966612">
              <a:defRPr/>
            </a:pPr>
            <a:r>
              <a:rPr lang="en-US" sz="1200" kern="1200" dirty="0">
                <a:solidFill>
                  <a:schemeClr val="tx1"/>
                </a:solidFill>
                <a:latin typeface="+mn-lt"/>
                <a:ea typeface="+mn-ea"/>
                <a:cs typeface="+mn-cs"/>
              </a:rPr>
              <a:t>With high back</a:t>
            </a:r>
          </a:p>
          <a:p>
            <a:pPr defTabSz="966612">
              <a:defRPr/>
            </a:pPr>
            <a:r>
              <a:rPr lang="en-US" sz="1200" kern="1200" dirty="0">
                <a:solidFill>
                  <a:schemeClr val="tx1"/>
                </a:solidFill>
                <a:latin typeface="+mn-lt"/>
                <a:ea typeface="+mn-ea"/>
                <a:cs typeface="+mn-cs"/>
              </a:rPr>
              <a:t>Bracket Finish: 7360 Merle</a:t>
            </a:r>
          </a:p>
          <a:p>
            <a:pPr defTabSz="966612">
              <a:defRPr/>
            </a:pPr>
            <a:endParaRPr lang="en-US" sz="1200" kern="1200" dirty="0">
              <a:solidFill>
                <a:schemeClr val="tx1"/>
              </a:solidFill>
              <a:latin typeface="+mn-lt"/>
              <a:ea typeface="+mn-ea"/>
              <a:cs typeface="+mn-cs"/>
            </a:endParaRPr>
          </a:p>
          <a:p>
            <a:pPr defTabSz="966612">
              <a:defRPr/>
            </a:pPr>
            <a:r>
              <a:rPr lang="en-US" sz="1200" b="1" kern="1200" dirty="0">
                <a:solidFill>
                  <a:schemeClr val="tx1"/>
                </a:solidFill>
                <a:latin typeface="+mn-lt"/>
                <a:ea typeface="+mn-ea"/>
                <a:cs typeface="+mn-cs"/>
              </a:rPr>
              <a:t>Work Valet, Leg Base</a:t>
            </a:r>
          </a:p>
          <a:p>
            <a:pPr defTabSz="966612">
              <a:defRPr/>
            </a:pPr>
            <a:r>
              <a:rPr lang="en-US" sz="1200" kern="1200" dirty="0">
                <a:solidFill>
                  <a:schemeClr val="tx1"/>
                </a:solidFill>
                <a:latin typeface="+mn-lt"/>
                <a:ea typeface="+mn-ea"/>
                <a:cs typeface="+mn-cs"/>
              </a:rPr>
              <a:t>Width: 20.12500</a:t>
            </a:r>
          </a:p>
          <a:p>
            <a:pPr defTabSz="966612">
              <a:defRPr/>
            </a:pPr>
            <a:r>
              <a:rPr lang="en-US" sz="1200" kern="1200" dirty="0">
                <a:solidFill>
                  <a:schemeClr val="tx1"/>
                </a:solidFill>
                <a:latin typeface="+mn-lt"/>
                <a:ea typeface="+mn-ea"/>
                <a:cs typeface="+mn-cs"/>
              </a:rPr>
              <a:t>Depth: 24”</a:t>
            </a:r>
          </a:p>
          <a:p>
            <a:pPr defTabSz="966612">
              <a:defRPr/>
            </a:pPr>
            <a:r>
              <a:rPr lang="en-US" sz="1200" kern="1200" dirty="0">
                <a:solidFill>
                  <a:schemeClr val="tx1"/>
                </a:solidFill>
                <a:latin typeface="+mn-lt"/>
                <a:ea typeface="+mn-ea"/>
                <a:cs typeface="+mn-cs"/>
              </a:rPr>
              <a:t>Base Finish: Black </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Work Valet, Single Locker, 1 Wide Door, Leg Base</a:t>
            </a:r>
          </a:p>
          <a:p>
            <a:r>
              <a:rPr lang="en-US" sz="1200" kern="1200" dirty="0">
                <a:solidFill>
                  <a:schemeClr val="tx1"/>
                </a:solidFill>
                <a:latin typeface="+mn-lt"/>
                <a:ea typeface="+mn-ea"/>
                <a:cs typeface="+mn-cs"/>
              </a:rPr>
              <a:t>Parametric</a:t>
            </a:r>
          </a:p>
          <a:p>
            <a:r>
              <a:rPr lang="en-US" sz="1200" kern="1200" dirty="0">
                <a:solidFill>
                  <a:schemeClr val="tx1"/>
                </a:solidFill>
                <a:latin typeface="+mn-lt"/>
                <a:ea typeface="+mn-ea"/>
                <a:cs typeface="+mn-cs"/>
              </a:rPr>
              <a:t>Depth: 24”</a:t>
            </a:r>
          </a:p>
          <a:p>
            <a:r>
              <a:rPr lang="en-US" sz="1200" kern="1200" dirty="0">
                <a:solidFill>
                  <a:schemeClr val="tx1"/>
                </a:solidFill>
                <a:latin typeface="+mn-lt"/>
                <a:ea typeface="+mn-ea"/>
                <a:cs typeface="+mn-cs"/>
              </a:rPr>
              <a:t>Width: 20.12500</a:t>
            </a:r>
          </a:p>
          <a:p>
            <a:r>
              <a:rPr lang="en-US" sz="1200" kern="1200" dirty="0">
                <a:solidFill>
                  <a:schemeClr val="tx1"/>
                </a:solidFill>
                <a:latin typeface="+mn-lt"/>
                <a:ea typeface="+mn-ea"/>
                <a:cs typeface="+mn-cs"/>
              </a:rPr>
              <a:t>Height: 66.50</a:t>
            </a:r>
          </a:p>
          <a:p>
            <a:r>
              <a:rPr lang="en-US" sz="1200" kern="1200" dirty="0">
                <a:solidFill>
                  <a:schemeClr val="tx1"/>
                </a:solidFill>
                <a:latin typeface="+mn-lt"/>
                <a:ea typeface="+mn-ea"/>
                <a:cs typeface="+mn-cs"/>
              </a:rPr>
              <a:t>Case Finish: 2TH2 Fawn Cypress</a:t>
            </a:r>
          </a:p>
          <a:p>
            <a:r>
              <a:rPr lang="en-US" sz="1200" kern="1200" dirty="0">
                <a:solidFill>
                  <a:schemeClr val="tx1"/>
                </a:solidFill>
                <a:latin typeface="+mn-lt"/>
                <a:ea typeface="+mn-ea"/>
                <a:cs typeface="+mn-cs"/>
              </a:rPr>
              <a:t>No door, no hinge, no lock, no pull, no adjustable shelf</a:t>
            </a:r>
          </a:p>
          <a:p>
            <a:r>
              <a:rPr lang="en-US" sz="1200" kern="1200" dirty="0">
                <a:solidFill>
                  <a:schemeClr val="tx1"/>
                </a:solidFill>
                <a:latin typeface="+mn-lt"/>
                <a:ea typeface="+mn-ea"/>
                <a:cs typeface="+mn-cs"/>
              </a:rPr>
              <a:t>Interior Configuration: with coat hooks</a:t>
            </a:r>
          </a:p>
          <a:p>
            <a:r>
              <a:rPr lang="en-US" sz="1200" kern="1200" dirty="0">
                <a:solidFill>
                  <a:schemeClr val="tx1"/>
                </a:solidFill>
                <a:latin typeface="+mn-lt"/>
                <a:ea typeface="+mn-ea"/>
                <a:cs typeface="+mn-cs"/>
              </a:rPr>
              <a:t>No back panel</a:t>
            </a:r>
          </a:p>
          <a:p>
            <a:endParaRPr lang="en-US" sz="1200" kern="1200" dirty="0">
              <a:solidFill>
                <a:schemeClr val="tx1"/>
              </a:solidFill>
              <a:latin typeface="+mn-lt"/>
              <a:ea typeface="+mn-ea"/>
              <a:cs typeface="+mn-cs"/>
            </a:endParaRPr>
          </a:p>
          <a:p>
            <a:r>
              <a:rPr lang="en-US" sz="1200" u="sng" kern="1200" dirty="0">
                <a:solidFill>
                  <a:schemeClr val="tx1"/>
                </a:solidFill>
                <a:latin typeface="+mn-lt"/>
                <a:ea typeface="+mn-ea"/>
                <a:cs typeface="+mn-cs"/>
              </a:rPr>
              <a:t>*Exploring sloped top special</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Bell Rechargeable Desk Lamp</a:t>
            </a:r>
          </a:p>
          <a:p>
            <a:r>
              <a:rPr lang="en-US" sz="1200" kern="1200" dirty="0">
                <a:solidFill>
                  <a:schemeClr val="tx1"/>
                </a:solidFill>
                <a:latin typeface="+mn-lt"/>
                <a:ea typeface="+mn-ea"/>
                <a:cs typeface="+mn-cs"/>
              </a:rPr>
              <a:t>Color: Silver</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West Elm Sutton, Height Adjustable Desk, Extended, 58”W X 23”D</a:t>
            </a:r>
          </a:p>
          <a:p>
            <a:r>
              <a:rPr lang="en-US" sz="1200" kern="1200" dirty="0">
                <a:solidFill>
                  <a:schemeClr val="tx1"/>
                </a:solidFill>
                <a:latin typeface="+mn-lt"/>
                <a:ea typeface="+mn-ea"/>
                <a:cs typeface="+mn-cs"/>
              </a:rPr>
              <a:t>Top Surface/ Edge Finish: 2TH2 Fawn Cypress</a:t>
            </a:r>
          </a:p>
          <a:p>
            <a:r>
              <a:rPr lang="en-US" sz="1200" kern="1200" dirty="0">
                <a:solidFill>
                  <a:schemeClr val="tx1"/>
                </a:solidFill>
                <a:latin typeface="+mn-lt"/>
                <a:ea typeface="+mn-ea"/>
                <a:cs typeface="+mn-cs"/>
              </a:rPr>
              <a:t>Square corner</a:t>
            </a:r>
          </a:p>
          <a:p>
            <a:r>
              <a:rPr lang="en-US" sz="1200" kern="1200" dirty="0">
                <a:solidFill>
                  <a:schemeClr val="tx1"/>
                </a:solidFill>
                <a:latin typeface="+mn-lt"/>
                <a:ea typeface="+mn-ea"/>
                <a:cs typeface="+mn-cs"/>
              </a:rPr>
              <a:t>Foot/ Leg Ring Finish: 4710 Low Gloss Black</a:t>
            </a:r>
          </a:p>
          <a:p>
            <a:r>
              <a:rPr lang="en-US" sz="1200" kern="1200" dirty="0">
                <a:solidFill>
                  <a:schemeClr val="tx1"/>
                </a:solidFill>
                <a:latin typeface="+mn-lt"/>
                <a:ea typeface="+mn-ea"/>
                <a:cs typeface="+mn-cs"/>
              </a:rPr>
              <a:t>With cable tray</a:t>
            </a:r>
          </a:p>
          <a:p>
            <a:r>
              <a:rPr lang="en-US" sz="1200" kern="1200" dirty="0">
                <a:solidFill>
                  <a:schemeClr val="tx1"/>
                </a:solidFill>
                <a:latin typeface="+mn-lt"/>
                <a:ea typeface="+mn-ea"/>
                <a:cs typeface="+mn-cs"/>
              </a:rPr>
              <a:t>With active touch controller</a:t>
            </a:r>
          </a:p>
          <a:p>
            <a:r>
              <a:rPr lang="en-US" sz="1200" kern="1200" dirty="0">
                <a:solidFill>
                  <a:schemeClr val="tx1"/>
                </a:solidFill>
                <a:latin typeface="+mn-lt"/>
                <a:ea typeface="+mn-ea"/>
                <a:cs typeface="+mn-cs"/>
              </a:rPr>
              <a:t>No under worksurface power</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Campers + Dens</a:t>
            </a:r>
          </a:p>
          <a:p>
            <a:r>
              <a:rPr lang="en-US" sz="1200" kern="1200" dirty="0">
                <a:solidFill>
                  <a:schemeClr val="tx1"/>
                </a:solidFill>
                <a:latin typeface="+mn-lt"/>
                <a:ea typeface="+mn-ea"/>
                <a:cs typeface="+mn-cs"/>
              </a:rPr>
              <a:t>Interior Skin Upholstery: Stencil- Orchid P464</a:t>
            </a:r>
          </a:p>
          <a:p>
            <a:r>
              <a:rPr lang="en-US" sz="1200" kern="1200" dirty="0">
                <a:solidFill>
                  <a:schemeClr val="tx1"/>
                </a:solidFill>
                <a:latin typeface="+mn-lt"/>
                <a:ea typeface="+mn-ea"/>
                <a:cs typeface="+mn-cs"/>
              </a:rPr>
              <a:t>Cabin Skin Upholstery: Stencil- Cracked Pepper P457</a:t>
            </a:r>
          </a:p>
          <a:p>
            <a:r>
              <a:rPr lang="en-US" sz="1200" kern="1200" dirty="0">
                <a:solidFill>
                  <a:schemeClr val="tx1"/>
                </a:solidFill>
                <a:latin typeface="+mn-lt"/>
                <a:ea typeface="+mn-ea"/>
                <a:cs typeface="+mn-cs"/>
              </a:rPr>
              <a:t>Exterior Skin Laminate: Cement 2UH4, Satin White 2UH1</a:t>
            </a:r>
          </a:p>
          <a:p>
            <a:r>
              <a:rPr lang="en-US" sz="1200" kern="1200" dirty="0">
                <a:solidFill>
                  <a:schemeClr val="tx1"/>
                </a:solidFill>
                <a:latin typeface="+mn-lt"/>
                <a:ea typeface="+mn-ea"/>
                <a:cs typeface="+mn-cs"/>
              </a:rPr>
              <a:t>Cabin Laminate: Walnut Heights 2TH7 </a:t>
            </a:r>
          </a:p>
          <a:p>
            <a:r>
              <a:rPr lang="en-US" sz="1200" kern="1200" dirty="0">
                <a:solidFill>
                  <a:schemeClr val="tx1"/>
                </a:solidFill>
                <a:latin typeface="+mn-lt"/>
                <a:ea typeface="+mn-ea"/>
                <a:cs typeface="+mn-cs"/>
              </a:rPr>
              <a:t>Kink Laminate: Walnut Heights 2TH7</a:t>
            </a:r>
          </a:p>
          <a:p>
            <a:endParaRPr lang="en-US" sz="1200" b="1" kern="1200" dirty="0">
              <a:solidFill>
                <a:schemeClr val="tx1"/>
              </a:solidFill>
              <a:latin typeface="+mn-lt"/>
              <a:ea typeface="+mn-ea"/>
              <a:cs typeface="+mn-cs"/>
            </a:endParaRPr>
          </a:p>
          <a:p>
            <a:pPr algn="l" rtl="0" fontAlgn="base"/>
            <a:r>
              <a:rPr lang="en-US" sz="1200" b="1" kern="1200" dirty="0">
                <a:solidFill>
                  <a:srgbClr val="000000"/>
                </a:solidFill>
                <a:latin typeface="+mn-lt"/>
                <a:ea typeface="+mn-ea"/>
                <a:cs typeface="+mn-cs"/>
              </a:rPr>
              <a:t>Pillow Upholstery:</a:t>
            </a:r>
          </a:p>
          <a:p>
            <a:pPr algn="l" rtl="0" fontAlgn="base"/>
            <a:r>
              <a:rPr lang="en-US" sz="1200" kern="1200" dirty="0">
                <a:solidFill>
                  <a:srgbClr val="000000"/>
                </a:solidFill>
                <a:latin typeface="+mn-lt"/>
                <a:ea typeface="+mn-ea"/>
                <a:cs typeface="+mn-cs"/>
              </a:rPr>
              <a:t>Designtex- Rise 3809- Rutabaga 602</a:t>
            </a:r>
          </a:p>
          <a:p>
            <a:endParaRPr lang="en-US" dirty="0"/>
          </a:p>
        </p:txBody>
      </p:sp>
      <p:sp>
        <p:nvSpPr>
          <p:cNvPr id="4" name="Slide Number Placeholder 3"/>
          <p:cNvSpPr>
            <a:spLocks noGrp="1"/>
          </p:cNvSpPr>
          <p:nvPr>
            <p:ph type="sldNum" sz="quarter" idx="5"/>
          </p:nvPr>
        </p:nvSpPr>
        <p:spPr/>
        <p:txBody>
          <a:bodyPr/>
          <a:lstStyle/>
          <a:p>
            <a:fld id="{62EDCD6E-C1D3-496D-97FD-4C2068E03C5C}" type="slidenum">
              <a:rPr lang="en-GB" smtClean="0"/>
              <a:t>15</a:t>
            </a:fld>
            <a:endParaRPr lang="en-GB"/>
          </a:p>
        </p:txBody>
      </p:sp>
    </p:spTree>
    <p:extLst>
      <p:ext uri="{BB962C8B-B14F-4D97-AF65-F5344CB8AC3E}">
        <p14:creationId xmlns:p14="http://schemas.microsoft.com/office/powerpoint/2010/main" val="3049613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3285D-4962-8C21-EF34-DB6011CDE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3E128-00C0-6137-5C05-035994114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D9D21-A762-A1C5-D1E5-87F2BBE6A590}"/>
              </a:ext>
            </a:extLst>
          </p:cNvPr>
          <p:cNvSpPr>
            <a:spLocks noGrp="1"/>
          </p:cNvSpPr>
          <p:nvPr>
            <p:ph type="body" idx="1"/>
          </p:nvPr>
        </p:nvSpPr>
        <p:spPr/>
        <p:txBody>
          <a:bodyPr/>
          <a:lstStyle/>
          <a:p>
            <a:pPr algn="l" rtl="0" fontAlgn="base"/>
            <a:r>
              <a:rPr lang="en-US" sz="1200" b="1" kern="1200" dirty="0">
                <a:solidFill>
                  <a:schemeClr val="tx1"/>
                </a:solidFill>
                <a:latin typeface="+mn-lt"/>
                <a:ea typeface="+mn-ea"/>
                <a:cs typeface="+mn-cs"/>
              </a:rPr>
              <a:t>Specifications:</a:t>
            </a:r>
          </a:p>
          <a:p>
            <a:pPr algn="l" rtl="0" fontAlgn="base"/>
            <a:endParaRPr lang="en-US" sz="1200" b="1"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Coalesse</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Montara</a:t>
            </a:r>
            <a:r>
              <a:rPr lang="en-US" sz="1200" b="1" kern="1200" dirty="0">
                <a:solidFill>
                  <a:schemeClr val="tx1"/>
                </a:solidFill>
                <a:latin typeface="+mn-lt"/>
                <a:ea typeface="+mn-ea"/>
                <a:cs typeface="+mn-cs"/>
              </a:rPr>
              <a:t> Work-Height Table, Round, 30”W X 28 ½”H</a:t>
            </a:r>
          </a:p>
          <a:p>
            <a:pPr algn="l" rtl="0" fontAlgn="base"/>
            <a:r>
              <a:rPr lang="en-US" sz="1200" kern="1200" dirty="0">
                <a:solidFill>
                  <a:schemeClr val="tx1"/>
                </a:solidFill>
                <a:latin typeface="+mn-lt"/>
                <a:ea typeface="+mn-ea"/>
                <a:cs typeface="+mn-cs"/>
              </a:rPr>
              <a:t>Base Finish: 4238 Mocha</a:t>
            </a:r>
          </a:p>
          <a:p>
            <a:pPr algn="l" rtl="0" fontAlgn="base"/>
            <a:r>
              <a:rPr lang="en-US" sz="1200" kern="1200" dirty="0">
                <a:solidFill>
                  <a:schemeClr val="tx1"/>
                </a:solidFill>
                <a:latin typeface="+mn-lt"/>
                <a:ea typeface="+mn-ea"/>
                <a:cs typeface="+mn-cs"/>
              </a:rPr>
              <a:t>Top Finish 24H1 Satin White</a:t>
            </a:r>
          </a:p>
          <a:p>
            <a:pPr algn="l" rtl="0" fontAlgn="base"/>
            <a:r>
              <a:rPr lang="en-US" sz="1200" kern="1200" dirty="0">
                <a:solidFill>
                  <a:schemeClr val="tx1"/>
                </a:solidFill>
                <a:latin typeface="+mn-lt"/>
                <a:ea typeface="+mn-ea"/>
                <a:cs typeface="+mn-cs"/>
              </a:rPr>
              <a:t>Edge Finish: 6009 Arctic White</a:t>
            </a:r>
          </a:p>
          <a:p>
            <a:pPr algn="l" rtl="0" fontAlgn="base"/>
            <a:endParaRPr lang="en-US" sz="1200" b="1"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Regard Single Sided Unit, 27 ½”D X 55”W</a:t>
            </a:r>
          </a:p>
          <a:p>
            <a:pPr algn="l" rtl="0" fontAlgn="base"/>
            <a:r>
              <a:rPr lang="en-US" sz="1200" kern="1200" dirty="0">
                <a:solidFill>
                  <a:schemeClr val="tx1"/>
                </a:solidFill>
                <a:latin typeface="+mn-lt"/>
                <a:ea typeface="+mn-ea"/>
                <a:cs typeface="+mn-cs"/>
              </a:rPr>
              <a:t>Frame: 7207 Black</a:t>
            </a:r>
          </a:p>
          <a:p>
            <a:pPr algn="l" rtl="0" fontAlgn="base"/>
            <a:r>
              <a:rPr lang="en-US" sz="1200" kern="1200" dirty="0">
                <a:solidFill>
                  <a:schemeClr val="tx1"/>
                </a:solidFill>
                <a:latin typeface="+mn-lt"/>
                <a:ea typeface="+mn-ea"/>
                <a:cs typeface="+mn-cs"/>
              </a:rPr>
              <a:t>Back/ Seat Upholstery: Designtex- Jumper 3878- Finch 803</a:t>
            </a:r>
          </a:p>
          <a:p>
            <a:r>
              <a:rPr lang="en-US" sz="1200" kern="1200" dirty="0">
                <a:solidFill>
                  <a:schemeClr val="tx1"/>
                </a:solidFill>
                <a:latin typeface="+mn-lt"/>
                <a:ea typeface="+mn-ea"/>
                <a:cs typeface="+mn-cs"/>
              </a:rPr>
              <a:t>No screen attachment</a:t>
            </a:r>
          </a:p>
          <a:p>
            <a:endParaRPr lang="en-US" sz="1200" b="1"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Regard Single Sided Unit, 27 ½”D X 44”W</a:t>
            </a:r>
          </a:p>
          <a:p>
            <a:pPr algn="l" rtl="0" fontAlgn="base"/>
            <a:r>
              <a:rPr lang="en-US" sz="1200" kern="1200" dirty="0">
                <a:solidFill>
                  <a:schemeClr val="tx1"/>
                </a:solidFill>
                <a:latin typeface="+mn-lt"/>
                <a:ea typeface="+mn-ea"/>
                <a:cs typeface="+mn-cs"/>
              </a:rPr>
              <a:t>Frame: 7207 Black</a:t>
            </a:r>
          </a:p>
          <a:p>
            <a:pPr defTabSz="966612" fontAlgn="base">
              <a:defRPr/>
            </a:pPr>
            <a:r>
              <a:rPr lang="en-US" sz="1200" kern="1200" dirty="0">
                <a:solidFill>
                  <a:schemeClr val="tx1"/>
                </a:solidFill>
                <a:latin typeface="+mn-lt"/>
                <a:ea typeface="+mn-ea"/>
                <a:cs typeface="+mn-cs"/>
              </a:rPr>
              <a:t>Back/ Seat Upholstery: Designtex- Jumper 3878- Finch 803</a:t>
            </a:r>
          </a:p>
          <a:p>
            <a:pPr defTabSz="966612" fontAlgn="base">
              <a:defRPr/>
            </a:pPr>
            <a:r>
              <a:rPr lang="en-US" sz="1200" kern="1200" dirty="0">
                <a:solidFill>
                  <a:schemeClr val="tx1"/>
                </a:solidFill>
                <a:latin typeface="+mn-lt"/>
                <a:ea typeface="+mn-ea"/>
                <a:cs typeface="+mn-cs"/>
              </a:rPr>
              <a:t>No screen attachment</a:t>
            </a:r>
          </a:p>
          <a:p>
            <a:pPr algn="l" rtl="0" fontAlgn="base"/>
            <a:endParaRPr lang="en-US" sz="1200" b="1"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West Elm Health Collection, Sterling Chair, Metal Leg W/ Arms</a:t>
            </a:r>
          </a:p>
          <a:p>
            <a:pPr algn="l" rtl="0" fontAlgn="base"/>
            <a:r>
              <a:rPr lang="en-US" sz="1200" kern="1200" dirty="0">
                <a:solidFill>
                  <a:schemeClr val="tx1"/>
                </a:solidFill>
                <a:latin typeface="+mn-lt"/>
                <a:ea typeface="+mn-ea"/>
                <a:cs typeface="+mn-cs"/>
              </a:rPr>
              <a:t>Non-contrasting color scheme</a:t>
            </a:r>
          </a:p>
          <a:p>
            <a:pPr algn="l" rtl="0" fontAlgn="base"/>
            <a:r>
              <a:rPr lang="en-US" sz="1200" kern="1200" dirty="0">
                <a:solidFill>
                  <a:schemeClr val="tx1"/>
                </a:solidFill>
                <a:latin typeface="+mn-lt"/>
                <a:ea typeface="+mn-ea"/>
                <a:cs typeface="+mn-cs"/>
              </a:rPr>
              <a:t>Back/Seat Finish: Designtex- Ethos 8060- Umber 301</a:t>
            </a:r>
          </a:p>
          <a:p>
            <a:pPr algn="l" rtl="0" fontAlgn="base"/>
            <a:r>
              <a:rPr lang="en-US" sz="1200" kern="1200" dirty="0">
                <a:solidFill>
                  <a:schemeClr val="tx1"/>
                </a:solidFill>
                <a:latin typeface="+mn-lt"/>
                <a:ea typeface="+mn-ea"/>
                <a:cs typeface="+mn-cs"/>
              </a:rPr>
              <a:t>Base Finish: 7207 Black</a:t>
            </a:r>
          </a:p>
          <a:p>
            <a:pPr algn="l" rtl="0" fontAlgn="base"/>
            <a:endParaRPr lang="en-US" sz="1200"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West Elm Work Sterling Chair, Guest 4 Legs, Armless</a:t>
            </a:r>
          </a:p>
          <a:p>
            <a:pPr algn="l" rtl="0" fontAlgn="base"/>
            <a:r>
              <a:rPr lang="en-US" sz="1200" kern="1200" dirty="0">
                <a:solidFill>
                  <a:schemeClr val="tx1"/>
                </a:solidFill>
                <a:latin typeface="+mn-lt"/>
                <a:ea typeface="+mn-ea"/>
                <a:cs typeface="+mn-cs"/>
              </a:rPr>
              <a:t>Non-contrasting</a:t>
            </a:r>
          </a:p>
          <a:p>
            <a:pPr defTabSz="966612" fontAlgn="base">
              <a:defRPr/>
            </a:pPr>
            <a:r>
              <a:rPr lang="en-US" sz="1200" kern="1200" dirty="0">
                <a:solidFill>
                  <a:schemeClr val="tx1"/>
                </a:solidFill>
                <a:latin typeface="+mn-lt"/>
                <a:ea typeface="+mn-ea"/>
                <a:cs typeface="+mn-cs"/>
              </a:rPr>
              <a:t>Back/Seat Finish: Designtex- Ethos 8060- Umber 301</a:t>
            </a:r>
          </a:p>
          <a:p>
            <a:pPr algn="l" rtl="0" fontAlgn="base"/>
            <a:r>
              <a:rPr lang="en-US" sz="1200" kern="1200" dirty="0">
                <a:solidFill>
                  <a:schemeClr val="tx1"/>
                </a:solidFill>
                <a:latin typeface="+mn-lt"/>
                <a:ea typeface="+mn-ea"/>
                <a:cs typeface="+mn-cs"/>
              </a:rPr>
              <a:t>Wood leg: Rift Cut Low Sheen VP03 Black Oak</a:t>
            </a:r>
          </a:p>
          <a:p>
            <a:pPr algn="l" rtl="0" fontAlgn="base"/>
            <a:r>
              <a:rPr lang="en-US" sz="1200" i="1" kern="1200" dirty="0">
                <a:solidFill>
                  <a:schemeClr val="tx1"/>
                </a:solidFill>
                <a:latin typeface="+mn-lt"/>
                <a:ea typeface="+mn-ea"/>
                <a:cs typeface="+mn-cs"/>
              </a:rPr>
              <a:t>*Non-health version for a side-by-side customer comparison</a:t>
            </a:r>
          </a:p>
          <a:p>
            <a:pPr algn="l" rtl="0" fontAlgn="base"/>
            <a:endParaRPr lang="en-US" sz="1200" i="1" kern="1200" dirty="0">
              <a:solidFill>
                <a:schemeClr val="tx1"/>
              </a:solidFill>
              <a:latin typeface="+mn-lt"/>
              <a:ea typeface="+mn-ea"/>
              <a:cs typeface="+mn-cs"/>
            </a:endParaRPr>
          </a:p>
          <a:p>
            <a:pPr algn="l" rtl="0" fontAlgn="base"/>
            <a:r>
              <a:rPr lang="en-US" sz="1200" b="1" kern="1200" dirty="0">
                <a:solidFill>
                  <a:schemeClr val="tx1"/>
                </a:solidFill>
                <a:latin typeface="+mn-lt"/>
                <a:ea typeface="+mn-ea"/>
                <a:cs typeface="+mn-cs"/>
              </a:rPr>
              <a:t>Pillow Upholstery:</a:t>
            </a:r>
          </a:p>
          <a:p>
            <a:pPr algn="l" rtl="0" fontAlgn="base"/>
            <a:r>
              <a:rPr lang="en-US" sz="1200" kern="1200" dirty="0">
                <a:solidFill>
                  <a:schemeClr val="tx1"/>
                </a:solidFill>
                <a:latin typeface="+mn-lt"/>
                <a:ea typeface="+mn-ea"/>
                <a:cs typeface="+mn-cs"/>
              </a:rPr>
              <a:t>Designtex- Habitat 3069- Snow 101</a:t>
            </a:r>
          </a:p>
          <a:p>
            <a:pPr algn="l" rtl="0" fontAlgn="base"/>
            <a:r>
              <a:rPr lang="en-US" sz="1200" kern="1200" dirty="0">
                <a:solidFill>
                  <a:schemeClr val="tx1"/>
                </a:solidFill>
                <a:latin typeface="+mn-lt"/>
                <a:ea typeface="+mn-ea"/>
                <a:cs typeface="+mn-cs"/>
              </a:rPr>
              <a:t>Designtex- Tour 3072- Bronze 114</a:t>
            </a:r>
          </a:p>
          <a:p>
            <a:pPr algn="l" rtl="0" fontAlgn="base"/>
            <a:endParaRPr lang="en-US" sz="1200" kern="1200" dirty="0">
              <a:solidFill>
                <a:schemeClr val="tx1"/>
              </a:solidFill>
              <a:latin typeface="+mn-lt"/>
              <a:ea typeface="+mn-ea"/>
              <a:cs typeface="+mn-cs"/>
            </a:endParaRPr>
          </a:p>
          <a:p>
            <a:pPr algn="l" rtl="0" fontAlgn="base"/>
            <a:r>
              <a:rPr lang="en-US" sz="1200" b="1" kern="1200" dirty="0" err="1">
                <a:solidFill>
                  <a:schemeClr val="tx1"/>
                </a:solidFill>
                <a:latin typeface="+mn-lt"/>
                <a:ea typeface="+mn-ea"/>
                <a:cs typeface="+mn-cs"/>
              </a:rPr>
              <a:t>SnowSound</a:t>
            </a:r>
            <a:r>
              <a:rPr lang="en-US" sz="1200" b="1" kern="1200" dirty="0">
                <a:solidFill>
                  <a:schemeClr val="tx1"/>
                </a:solidFill>
                <a:latin typeface="+mn-lt"/>
                <a:ea typeface="+mn-ea"/>
                <a:cs typeface="+mn-cs"/>
              </a:rPr>
              <a:t>, Perline Wall Panels</a:t>
            </a:r>
          </a:p>
          <a:p>
            <a:pPr algn="l" rtl="0" fontAlgn="base"/>
            <a:r>
              <a:rPr lang="en-US" sz="1200" kern="1200" dirty="0">
                <a:solidFill>
                  <a:schemeClr val="tx1"/>
                </a:solidFill>
                <a:latin typeface="+mn-lt"/>
                <a:ea typeface="+mn-ea"/>
                <a:cs typeface="+mn-cs"/>
              </a:rPr>
              <a:t>Oval, Cool White</a:t>
            </a:r>
            <a:endParaRPr lang="en-US" sz="1200" b="1" u="sng" kern="1200" dirty="0">
              <a:solidFill>
                <a:schemeClr val="tx1"/>
              </a:solidFill>
              <a:latin typeface="+mn-lt"/>
              <a:ea typeface="+mn-ea"/>
              <a:cs typeface="+mn-cs"/>
            </a:endParaRPr>
          </a:p>
          <a:p>
            <a:pPr algn="l" rtl="0" fontAlgn="base"/>
            <a:endParaRPr lang="en-US" sz="1200" kern="1200" dirty="0">
              <a:solidFill>
                <a:schemeClr val="tx1"/>
              </a:solidFill>
              <a:latin typeface="+mn-lt"/>
              <a:ea typeface="+mn-ea"/>
              <a:cs typeface="+mn-cs"/>
            </a:endParaRPr>
          </a:p>
          <a:p>
            <a:pPr algn="l" rtl="0" fontAlgn="base"/>
            <a:endParaRPr lang="en-US" sz="1200" b="0" i="1" u="none" strike="noStrike" dirty="0">
              <a:solidFill>
                <a:schemeClr val="tx1"/>
              </a:solidFill>
              <a:effectLst/>
              <a:latin typeface="Calibri" panose="020F0502020204030204" pitchFamily="34" charset="0"/>
            </a:endParaRPr>
          </a:p>
          <a:p>
            <a:pPr algn="l" rtl="0" fontAlgn="base"/>
            <a:endParaRPr lang="en-US" sz="1200" b="0" i="1" u="none" strike="noStrike" dirty="0">
              <a:solidFill>
                <a:schemeClr val="tx1"/>
              </a:solidFill>
              <a:effectLst/>
              <a:latin typeface="Calibri" panose="020F0502020204030204" pitchFamily="34" charset="0"/>
            </a:endParaRPr>
          </a:p>
          <a:p>
            <a:pPr algn="l" rtl="0" fontAlgn="base"/>
            <a:endParaRPr lang="en-US" sz="1200" b="0" i="1" u="none" strike="noStrike" dirty="0">
              <a:solidFill>
                <a:schemeClr val="tx1"/>
              </a:solidFill>
              <a:effectLst/>
              <a:latin typeface="Calibri" panose="020F0502020204030204" pitchFamily="34" charset="0"/>
            </a:endParaRPr>
          </a:p>
          <a:p>
            <a:pPr algn="l" rtl="0" fontAlgn="base"/>
            <a:endParaRPr lang="en-US" sz="1200" b="0" i="0" u="none" strike="noStrike" dirty="0">
              <a:solidFill>
                <a:schemeClr val="tx1"/>
              </a:solidFill>
              <a:effectLst/>
              <a:latin typeface="Calibri" panose="020F0502020204030204" pitchFamily="34" charset="0"/>
            </a:endParaRPr>
          </a:p>
          <a:p>
            <a:pPr algn="l" rtl="0" fontAlgn="base"/>
            <a:endParaRPr lang="en-US" sz="1200" b="0" i="0" u="none" strike="noStrike" dirty="0">
              <a:solidFill>
                <a:srgbClr val="000000"/>
              </a:solidFill>
              <a:effectLst/>
              <a:latin typeface="Calibri" panose="020F0502020204030204" pitchFamily="34" charset="0"/>
            </a:endParaRPr>
          </a:p>
          <a:p>
            <a:pPr algn="l" rtl="0" fontAlgn="base"/>
            <a:endParaRPr lang="en-US" sz="1200" b="0" i="0" u="none" strike="noStrike" dirty="0">
              <a:solidFill>
                <a:srgbClr val="000000"/>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F03679B8-6E99-E762-B5F9-34D6401439A5}"/>
              </a:ext>
            </a:extLst>
          </p:cNvPr>
          <p:cNvSpPr>
            <a:spLocks noGrp="1"/>
          </p:cNvSpPr>
          <p:nvPr>
            <p:ph type="sldNum" sz="quarter" idx="5"/>
          </p:nvPr>
        </p:nvSpPr>
        <p:spPr/>
        <p:txBody>
          <a:bodyPr/>
          <a:lstStyle/>
          <a:p>
            <a:fld id="{62EDCD6E-C1D3-496D-97FD-4C2068E03C5C}" type="slidenum">
              <a:rPr lang="en-GB" smtClean="0"/>
              <a:t>16</a:t>
            </a:fld>
            <a:endParaRPr lang="en-GB"/>
          </a:p>
        </p:txBody>
      </p:sp>
    </p:spTree>
    <p:extLst>
      <p:ext uri="{BB962C8B-B14F-4D97-AF65-F5344CB8AC3E}">
        <p14:creationId xmlns:p14="http://schemas.microsoft.com/office/powerpoint/2010/main" val="43296101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Full Bleed Imag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0" y="0"/>
            <a:ext cx="11601217"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4665"/>
            <a:ext cx="10938421" cy="3955321"/>
          </a:xfrm>
          <a:prstGeom prst="rect">
            <a:avLst/>
          </a:prstGeom>
        </p:spPr>
        <p:txBody>
          <a:bodyPr>
            <a:noAutofit/>
          </a:bodyPr>
          <a:lstStyle>
            <a:lvl1pPr algn="l">
              <a:lnSpc>
                <a:spcPts val="9450"/>
              </a:lnSpc>
              <a:defRPr sz="9000">
                <a:solidFill>
                  <a:schemeClr val="bg1"/>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6341498"/>
            <a:ext cx="10938421" cy="1771649"/>
          </a:xfrm>
          <a:prstGeom prst="rect">
            <a:avLst/>
          </a:prstGeom>
        </p:spPr>
        <p:txBody>
          <a:bodyPr lIns="0" tIns="0" rIns="0" bIns="0">
            <a:noAutofit/>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a:t>
            </a:r>
            <a:br>
              <a:rPr lang="en-US"/>
            </a:br>
            <a:r>
              <a:rPr lang="en-US"/>
              <a:t>consectetur adipiscing elit.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pic>
        <p:nvPicPr>
          <p:cNvPr id="8" name="Picture 7" descr="Logo&#10;&#10;Description automatically generated">
            <a:extLst>
              <a:ext uri="{FF2B5EF4-FFF2-40B4-BE49-F238E27FC236}">
                <a16:creationId xmlns:a16="http://schemas.microsoft.com/office/drawing/2014/main" id="{B3E4096E-C9D4-5FB8-615B-BA23CF7AF97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4124188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_7 peop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470275" y="5344235"/>
            <a:ext cx="2484438"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3470275" y="5704275"/>
            <a:ext cx="2484438" cy="544406"/>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6278563" y="5704275"/>
            <a:ext cx="2520950"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9096035" y="5704275"/>
            <a:ext cx="2484438"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1931650" y="5704275"/>
            <a:ext cx="2493621" cy="5420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37230"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563774"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362990"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203196"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6278563" y="5344235"/>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100628" y="5344235"/>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1932790" y="5348043"/>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4890364" y="8957706"/>
            <a:ext cx="2520950"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7707836" y="8957706"/>
            <a:ext cx="2484438"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0543451" y="8957706"/>
            <a:ext cx="2493621" cy="5420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5175575"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7974791"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0814997"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4890364" y="8597666"/>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7712429" y="8597666"/>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0544591" y="8601474"/>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5" name="Title 1">
            <a:extLst>
              <a:ext uri="{FF2B5EF4-FFF2-40B4-BE49-F238E27FC236}">
                <a16:creationId xmlns:a16="http://schemas.microsoft.com/office/drawing/2014/main" id="{D5332AAC-9F2D-0F2F-CED3-A3E5ADD1777E}"/>
              </a:ext>
            </a:extLst>
          </p:cNvPr>
          <p:cNvSpPr>
            <a:spLocks noGrp="1"/>
          </p:cNvSpPr>
          <p:nvPr>
            <p:ph type="title" hasCustomPrompt="1"/>
          </p:nvPr>
        </p:nvSpPr>
        <p:spPr>
          <a:xfrm>
            <a:off x="662796" y="1117874"/>
            <a:ext cx="10924578" cy="701434"/>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13756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ong Bios_4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874"/>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66925" y="4742625"/>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066925" y="5173662"/>
            <a:ext cx="2926080" cy="3461023"/>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t>
            </a:r>
            <a:r>
              <a:rPr lang="en-US" err="1"/>
              <a:t>Arcu</a:t>
            </a:r>
            <a:r>
              <a:rPr lang="en-US"/>
              <a:t> vel </a:t>
            </a:r>
            <a:r>
              <a:rPr lang="en-US" err="1"/>
              <a:t>posuere</a:t>
            </a:r>
            <a:r>
              <a:rPr lang="en-US"/>
              <a:t> </a:t>
            </a:r>
            <a:r>
              <a:rPr lang="en-US" err="1"/>
              <a:t>tristique</a:t>
            </a:r>
            <a:r>
              <a:rPr lang="en-US"/>
              <a:t>, </a:t>
            </a:r>
            <a:r>
              <a:rPr lang="en-US" err="1"/>
              <a:t>tortor</a:t>
            </a:r>
            <a:r>
              <a:rPr lang="en-US"/>
              <a:t> </a:t>
            </a:r>
            <a:r>
              <a:rPr lang="en-US" err="1"/>
              <a:t>nibh</a:t>
            </a:r>
            <a:r>
              <a:rPr lang="en-US"/>
              <a:t> pharetra </a:t>
            </a:r>
            <a:r>
              <a:rPr lang="en-US" err="1"/>
              <a:t>arcu</a:t>
            </a:r>
            <a:r>
              <a:rPr lang="en-US"/>
              <a:t>, sed </a:t>
            </a:r>
            <a:r>
              <a:rPr lang="en-US" err="1"/>
              <a:t>dignissim</a:t>
            </a:r>
            <a:r>
              <a:rPr lang="en-US"/>
              <a:t> </a:t>
            </a:r>
            <a:r>
              <a:rPr lang="en-US" err="1"/>
              <a:t>mauris</a:t>
            </a:r>
            <a:r>
              <a:rPr lang="en-US"/>
              <a:t> </a:t>
            </a:r>
            <a:r>
              <a:rPr lang="en-US" err="1"/>
              <a:t>purus</a:t>
            </a:r>
            <a:r>
              <a:rPr lang="en-US"/>
              <a:t> </a:t>
            </a:r>
            <a:r>
              <a:rPr lang="en-US" err="1"/>
              <a:t>eget</a:t>
            </a:r>
            <a:r>
              <a:rPr lang="en-US"/>
              <a:t> </a:t>
            </a:r>
            <a:r>
              <a:rPr lang="en-US" err="1"/>
              <a:t>turpis</a:t>
            </a:r>
            <a:r>
              <a:rPr lang="en-US"/>
              <a:t>. </a:t>
            </a:r>
            <a:r>
              <a:rPr lang="en-US" err="1"/>
              <a:t>Phasellus</a:t>
            </a:r>
            <a:r>
              <a:rPr lang="en-US"/>
              <a:t> at </a:t>
            </a:r>
            <a:r>
              <a:rPr lang="en-US" err="1"/>
              <a:t>velit</a:t>
            </a:r>
            <a:r>
              <a:rPr lang="en-US"/>
              <a:t> </a:t>
            </a:r>
            <a:r>
              <a:rPr lang="en-US" err="1"/>
              <a:t>aliquet</a:t>
            </a:r>
            <a:r>
              <a:rPr lang="en-US"/>
              <a:t>, </a:t>
            </a:r>
            <a:r>
              <a:rPr lang="en-US" err="1"/>
              <a:t>accumsan</a:t>
            </a:r>
            <a:r>
              <a:rPr lang="en-US"/>
              <a:t> </a:t>
            </a:r>
            <a:r>
              <a:rPr lang="en-US" err="1"/>
              <a:t>leo</a:t>
            </a:r>
            <a:r>
              <a:rPr lang="en-US"/>
              <a:t> vitae, </a:t>
            </a:r>
            <a:r>
              <a:rPr lang="en-US" err="1"/>
              <a:t>aliquet</a:t>
            </a:r>
            <a:r>
              <a:rPr lang="en-US"/>
              <a:t> sem. </a:t>
            </a:r>
            <a:r>
              <a:rPr lang="en-US" err="1"/>
              <a:t>Pellentesque</a:t>
            </a:r>
            <a:r>
              <a:rPr lang="en-US"/>
              <a:t> </a:t>
            </a:r>
            <a:r>
              <a:rPr lang="en-US" err="1"/>
              <a:t>mattis</a:t>
            </a:r>
            <a:r>
              <a:rPr lang="en-US"/>
              <a:t> </a:t>
            </a:r>
            <a:r>
              <a:rPr lang="en-US" err="1"/>
              <a:t>nibh</a:t>
            </a:r>
            <a:r>
              <a:rPr lang="en-US"/>
              <a:t> libero, sed </a:t>
            </a:r>
            <a:r>
              <a:rPr lang="en-US" err="1"/>
              <a:t>dapibus</a:t>
            </a:r>
            <a:r>
              <a:rPr lang="en-US"/>
              <a: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5669350" y="5173663"/>
            <a:ext cx="2926080" cy="3461029"/>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9290934" y="5173663"/>
            <a:ext cx="2926080" cy="3461029"/>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2921702" y="5173663"/>
            <a:ext cx="2926080" cy="3446153"/>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2573084"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167824"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761749"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3353032"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5669350" y="4742625"/>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295526" y="4748124"/>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2922843" y="4746433"/>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Tree>
    <p:extLst>
      <p:ext uri="{BB962C8B-B14F-4D97-AF65-F5344CB8AC3E}">
        <p14:creationId xmlns:p14="http://schemas.microsoft.com/office/powerpoint/2010/main" val="350616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Long Bios_3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22"/>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271796" y="4745371"/>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3271796" y="5124102"/>
            <a:ext cx="2926080" cy="3640360"/>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503021" y="5124102"/>
            <a:ext cx="2926080" cy="36403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683139" y="5124102"/>
            <a:ext cx="2926080" cy="36403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4387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797102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18277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7503021" y="4745371"/>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1687731" y="4750870"/>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Tree>
    <p:extLst>
      <p:ext uri="{BB962C8B-B14F-4D97-AF65-F5344CB8AC3E}">
        <p14:creationId xmlns:p14="http://schemas.microsoft.com/office/powerpoint/2010/main" val="1196664147"/>
      </p:ext>
    </p:extLst>
  </p:cSld>
  <p:clrMapOvr>
    <a:masterClrMapping/>
  </p:clrMapOvr>
  <p:extLst>
    <p:ext uri="{DCECCB84-F9BA-43D5-87BE-67443E8EF086}">
      <p15:sldGuideLst xmlns:p15="http://schemas.microsoft.com/office/powerpoint/2012/main">
        <p15:guide id="1" pos="563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people + Pictur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86874CF-C977-3249-CC5C-0958517E9151}"/>
              </a:ext>
            </a:extLst>
          </p:cNvPr>
          <p:cNvSpPr>
            <a:spLocks noGrp="1"/>
          </p:cNvSpPr>
          <p:nvPr>
            <p:ph type="pic" sz="quarter" idx="14" hasCustomPrompt="1"/>
          </p:nvPr>
        </p:nvSpPr>
        <p:spPr>
          <a:xfrm>
            <a:off x="10355" y="0"/>
            <a:ext cx="7673145"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8434855" y="507752"/>
            <a:ext cx="6716178" cy="294213"/>
          </a:xfrm>
          <a:prstGeom prst="rect">
            <a:avLst/>
          </a:prstGeom>
        </p:spPr>
        <p:txBody>
          <a:bodyPr/>
          <a:lstStyle/>
          <a:p>
            <a:r>
              <a:rPr lang="en-US" noProof="0"/>
              <a:t>Header Text – Remove if Not Needed</a:t>
            </a:r>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10269351" y="4097180"/>
            <a:ext cx="2402836"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0264758" y="6315910"/>
            <a:ext cx="2368035"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821539" y="4099708"/>
            <a:ext cx="2402836" cy="54206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8443849"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996036"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996036"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10269351" y="371844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0269351" y="5937179"/>
            <a:ext cx="2363441"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4822679" y="3724785"/>
            <a:ext cx="240169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14821539" y="6315910"/>
            <a:ext cx="2402836"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10243226" y="8596284"/>
            <a:ext cx="2359281"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4806482" y="8598624"/>
            <a:ext cx="2417893" cy="54206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8443849"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8443849"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2996036"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14821539" y="593717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10247820" y="8217553"/>
            <a:ext cx="2359280"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4807622" y="8217553"/>
            <a:ext cx="241675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Tree>
    <p:extLst>
      <p:ext uri="{BB962C8B-B14F-4D97-AF65-F5344CB8AC3E}">
        <p14:creationId xmlns:p14="http://schemas.microsoft.com/office/powerpoint/2010/main" val="156782821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8" name="Text Placeholder 7">
            <a:extLst>
              <a:ext uri="{FF2B5EF4-FFF2-40B4-BE49-F238E27FC236}">
                <a16:creationId xmlns:a16="http://schemas.microsoft.com/office/drawing/2014/main" id="{86F199A8-9591-4AAE-2DD9-2C0FF2B48BC6}"/>
              </a:ext>
            </a:extLst>
          </p:cNvPr>
          <p:cNvSpPr>
            <a:spLocks noGrp="1"/>
          </p:cNvSpPr>
          <p:nvPr>
            <p:ph type="body" sz="quarter" idx="12" hasCustomPrompt="1"/>
          </p:nvPr>
        </p:nvSpPr>
        <p:spPr>
          <a:xfrm>
            <a:off x="662797" y="2593321"/>
            <a:ext cx="16572903" cy="6783014"/>
          </a:xfrm>
          <a:prstGeom prst="rect">
            <a:avLst/>
          </a:prstGeom>
        </p:spPr>
        <p:txBody>
          <a:bodyPr/>
          <a:lstStyle>
            <a:lvl1pPr marL="0" indent="0">
              <a:spcBef>
                <a:spcPts val="1440"/>
              </a:spcBef>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010"/>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6FCD92C2-882B-CA74-9549-27AAC9962968}"/>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62084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281"/>
            <a:ext cx="15140488" cy="701434"/>
          </a:xfrm>
          <a:prstGeom prst="rect">
            <a:avLst/>
          </a:prstGeom>
        </p:spPr>
        <p:txBody>
          <a:bodyPr/>
          <a:lstStyle/>
          <a:p>
            <a:r>
              <a:rPr lang="en-US" noProof="0"/>
              <a:t>Click To Edit Master Title Style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257425"/>
            <a:ext cx="15157450"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noProof="0"/>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2"/>
            <a:ext cx="15154333" cy="5173578"/>
          </a:xfrm>
          <a:prstGeom prst="rect">
            <a:avLst/>
          </a:prstGeom>
        </p:spPr>
        <p:txBody>
          <a:bodyPr/>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4" name="Slide Number Placeholder 3">
            <a:extLst>
              <a:ext uri="{FF2B5EF4-FFF2-40B4-BE49-F238E27FC236}">
                <a16:creationId xmlns:a16="http://schemas.microsoft.com/office/drawing/2014/main" id="{F75A96A0-F10B-B252-A265-90E4234798C8}"/>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46464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0595"/>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ext Placeholder 7">
            <a:extLst>
              <a:ext uri="{FF2B5EF4-FFF2-40B4-BE49-F238E27FC236}">
                <a16:creationId xmlns:a16="http://schemas.microsoft.com/office/drawing/2014/main" id="{3163D733-2CFA-43B7-182C-18924B28ACDC}"/>
              </a:ext>
            </a:extLst>
          </p:cNvPr>
          <p:cNvSpPr>
            <a:spLocks noGrp="1"/>
          </p:cNvSpPr>
          <p:nvPr>
            <p:ph type="body" sz="quarter" idx="12" hasCustomPrompt="1"/>
          </p:nvPr>
        </p:nvSpPr>
        <p:spPr>
          <a:xfrm>
            <a:off x="662797" y="2586788"/>
            <a:ext cx="16572903" cy="6798512"/>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endParaRPr lang="en-US"/>
          </a:p>
          <a:p>
            <a:pPr lvl="0"/>
            <a:endParaRPr lang="en-US"/>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5" name="Slide Number Placeholder 4">
            <a:extLst>
              <a:ext uri="{FF2B5EF4-FFF2-40B4-BE49-F238E27FC236}">
                <a16:creationId xmlns:a16="http://schemas.microsoft.com/office/drawing/2014/main" id="{861291F7-DF86-00FC-5936-0ACD83372F4D}"/>
              </a:ext>
            </a:extLst>
          </p:cNvPr>
          <p:cNvSpPr>
            <a:spLocks noGrp="1"/>
          </p:cNvSpPr>
          <p:nvPr>
            <p:ph type="sldNum" sz="quarter" idx="1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07768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oub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759"/>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60714"/>
            <a:ext cx="1373489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2"/>
            <a:ext cx="15140488"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4" name="Slide Number Placeholder 3">
            <a:extLst>
              <a:ext uri="{FF2B5EF4-FFF2-40B4-BE49-F238E27FC236}">
                <a16:creationId xmlns:a16="http://schemas.microsoft.com/office/drawing/2014/main" id="{90DC920F-E630-C901-6424-5C9FCE67FCE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00710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ip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878"/>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797" y="2586788"/>
            <a:ext cx="16572903" cy="6798512"/>
          </a:xfrm>
          <a:prstGeom prst="rect">
            <a:avLst/>
          </a:prstGeom>
        </p:spPr>
        <p:txBody>
          <a:bodyPr numCol="3"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a:t>
            </a:r>
            <a:endParaRPr lang="en-GB"/>
          </a:p>
        </p:txBody>
      </p:sp>
      <p:sp>
        <p:nvSpPr>
          <p:cNvPr id="5" name="Slide Number Placeholder 4">
            <a:extLst>
              <a:ext uri="{FF2B5EF4-FFF2-40B4-BE49-F238E27FC236}">
                <a16:creationId xmlns:a16="http://schemas.microsoft.com/office/drawing/2014/main" id="{7F767D1A-9329-1742-67AA-1D28D81F490B}"/>
              </a:ext>
            </a:extLst>
          </p:cNvPr>
          <p:cNvSpPr>
            <a:spLocks noGrp="1"/>
          </p:cNvSpPr>
          <p:nvPr>
            <p:ph type="sldNum" sz="quarter" idx="1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25126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ip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1306"/>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55870"/>
            <a:ext cx="1515664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1"/>
            <a:ext cx="15154333" cy="5173579"/>
          </a:xfrm>
          <a:prstGeom prst="rect">
            <a:avLst/>
          </a:prstGeom>
        </p:spPr>
        <p:txBody>
          <a:bodyPr numCol="3"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a:t>
            </a:r>
          </a:p>
          <a:p>
            <a:pPr lvl="0"/>
            <a:r>
              <a:rPr lang="en-US"/>
              <a: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a:t>
            </a:r>
            <a:endParaRPr lang="en-GB"/>
          </a:p>
        </p:txBody>
      </p:sp>
      <p:sp>
        <p:nvSpPr>
          <p:cNvPr id="4" name="Slide Number Placeholder 3">
            <a:extLst>
              <a:ext uri="{FF2B5EF4-FFF2-40B4-BE49-F238E27FC236}">
                <a16:creationId xmlns:a16="http://schemas.microsoft.com/office/drawing/2014/main" id="{93CB4E35-D4FC-B530-ACC5-B92BBE1260A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77859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4x5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8" y="492125"/>
            <a:ext cx="6726807" cy="8893175"/>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4x5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6984387"/>
            <a:ext cx="7569467" cy="1166812"/>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84338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165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ouble Column + Callout +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9" y="1118387"/>
            <a:ext cx="10924576"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579" y="2586788"/>
            <a:ext cx="10924796" cy="6798512"/>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a:t>
            </a:r>
            <a:endParaRPr lang="en-GB"/>
          </a:p>
        </p:txBody>
      </p:sp>
      <p:sp>
        <p:nvSpPr>
          <p:cNvPr id="8" name="Text Placeholder 7">
            <a:extLst>
              <a:ext uri="{FF2B5EF4-FFF2-40B4-BE49-F238E27FC236}">
                <a16:creationId xmlns:a16="http://schemas.microsoft.com/office/drawing/2014/main" id="{B5F839E8-3955-9C9F-FFD3-D9D403DA0F87}"/>
              </a:ext>
            </a:extLst>
          </p:cNvPr>
          <p:cNvSpPr>
            <a:spLocks noGrp="1"/>
          </p:cNvSpPr>
          <p:nvPr>
            <p:ph type="body" sz="quarter" idx="14" hasCustomPrompt="1"/>
          </p:nvPr>
        </p:nvSpPr>
        <p:spPr>
          <a:xfrm>
            <a:off x="13327707" y="4698549"/>
            <a:ext cx="3906942" cy="388874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a:t>
            </a:r>
            <a:endParaRPr lang="en-GB"/>
          </a:p>
        </p:txBody>
      </p:sp>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13335000" y="8911223"/>
            <a:ext cx="3907163" cy="474077"/>
          </a:xfrm>
          <a:prstGeom prst="rect">
            <a:avLst/>
          </a:prstGeom>
        </p:spPr>
        <p:txBody>
          <a:bodyPr/>
          <a:lstStyle>
            <a:lvl1pPr>
              <a:defRPr sz="1350" b="1"/>
            </a:lvl1pPr>
          </a:lstStyle>
          <a:p>
            <a:pPr lvl="0"/>
            <a:r>
              <a:rPr lang="en-US"/>
              <a:t>Author Name</a:t>
            </a:r>
            <a:endParaRPr lang="en-GB"/>
          </a:p>
        </p:txBody>
      </p:sp>
      <p:cxnSp>
        <p:nvCxnSpPr>
          <p:cNvPr id="7" name="Straight Connector 6">
            <a:extLst>
              <a:ext uri="{FF2B5EF4-FFF2-40B4-BE49-F238E27FC236}">
                <a16:creationId xmlns:a16="http://schemas.microsoft.com/office/drawing/2014/main" id="{1EA7C658-FE7F-5DFD-8267-924D8317D511}"/>
              </a:ext>
            </a:extLst>
          </p:cNvPr>
          <p:cNvCxnSpPr>
            <a:cxnSpLocks/>
          </p:cNvCxnSpPr>
          <p:nvPr userDrawn="1"/>
        </p:nvCxnSpPr>
        <p:spPr>
          <a:xfrm flipH="1">
            <a:off x="13335000" y="4445544"/>
            <a:ext cx="3888566"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CAAE73-660A-E845-BAF8-3B437AB5CE7C}"/>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4C572EC-4C18-E3BD-731A-6B13102DC14B}"/>
              </a:ext>
            </a:extLst>
          </p:cNvPr>
          <p:cNvSpPr>
            <a:spLocks noGrp="1"/>
          </p:cNvSpPr>
          <p:nvPr>
            <p:ph type="sldNum" sz="quarter" idx="16"/>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93750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ouble 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0935"/>
            <a:ext cx="6731777" cy="1497482"/>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3177315"/>
            <a:ext cx="1090821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0" name="Text Placeholder 7">
            <a:extLst>
              <a:ext uri="{FF2B5EF4-FFF2-40B4-BE49-F238E27FC236}">
                <a16:creationId xmlns:a16="http://schemas.microsoft.com/office/drawing/2014/main" id="{C6CC4BAE-0D2E-AB1B-892C-90078C83C6CA}"/>
              </a:ext>
            </a:extLst>
          </p:cNvPr>
          <p:cNvSpPr>
            <a:spLocks noGrp="1"/>
          </p:cNvSpPr>
          <p:nvPr>
            <p:ph type="body" sz="quarter" idx="14" hasCustomPrompt="1"/>
          </p:nvPr>
        </p:nvSpPr>
        <p:spPr>
          <a:xfrm>
            <a:off x="13316625" y="4716057"/>
            <a:ext cx="3906942" cy="473697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a:t>
            </a:r>
            <a:endParaRPr lang="en-GB"/>
          </a:p>
        </p:txBody>
      </p:sp>
      <p:sp>
        <p:nvSpPr>
          <p:cNvPr id="14" name="Text Placeholder 7">
            <a:extLst>
              <a:ext uri="{FF2B5EF4-FFF2-40B4-BE49-F238E27FC236}">
                <a16:creationId xmlns:a16="http://schemas.microsoft.com/office/drawing/2014/main" id="{80E6B4FD-B660-1B46-A27C-FE6C255C1177}"/>
              </a:ext>
            </a:extLst>
          </p:cNvPr>
          <p:cNvSpPr>
            <a:spLocks noGrp="1"/>
          </p:cNvSpPr>
          <p:nvPr>
            <p:ph type="body" sz="quarter" idx="13" hasCustomPrompt="1"/>
          </p:nvPr>
        </p:nvSpPr>
        <p:spPr>
          <a:xfrm>
            <a:off x="661988" y="4903025"/>
            <a:ext cx="10926437" cy="4271790"/>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a:p>
        </p:txBody>
      </p:sp>
      <p:sp>
        <p:nvSpPr>
          <p:cNvPr id="6" name="Slide Number Placeholder 5">
            <a:extLst>
              <a:ext uri="{FF2B5EF4-FFF2-40B4-BE49-F238E27FC236}">
                <a16:creationId xmlns:a16="http://schemas.microsoft.com/office/drawing/2014/main" id="{CFF07A7E-FA8F-B71B-768E-BC5F68D34A43}"/>
              </a:ext>
            </a:extLst>
          </p:cNvPr>
          <p:cNvSpPr>
            <a:spLocks noGrp="1"/>
          </p:cNvSpPr>
          <p:nvPr>
            <p:ph type="sldNum" sz="quarter" idx="15"/>
          </p:nvPr>
        </p:nvSpPr>
        <p:spPr/>
        <p:txBody>
          <a:bodyPr/>
          <a:lstStyle/>
          <a:p>
            <a:fld id="{387AECDB-6C85-4FE3-9DAF-486A9B5BAE12}" type="slidenum">
              <a:rPr lang="en-GB" smtClean="0"/>
              <a:pPr/>
              <a:t>‹#›</a:t>
            </a:fld>
            <a:endParaRPr lang="en-GB"/>
          </a:p>
        </p:txBody>
      </p:sp>
      <p:cxnSp>
        <p:nvCxnSpPr>
          <p:cNvPr id="7" name="Straight Connector 6">
            <a:extLst>
              <a:ext uri="{FF2B5EF4-FFF2-40B4-BE49-F238E27FC236}">
                <a16:creationId xmlns:a16="http://schemas.microsoft.com/office/drawing/2014/main" id="{795861FA-8DF8-829D-42BA-5C4771296527}"/>
              </a:ext>
            </a:extLst>
          </p:cNvPr>
          <p:cNvCxnSpPr>
            <a:cxnSpLocks/>
          </p:cNvCxnSpPr>
          <p:nvPr userDrawn="1"/>
        </p:nvCxnSpPr>
        <p:spPr>
          <a:xfrm flipH="1">
            <a:off x="13335000" y="4445544"/>
            <a:ext cx="3888566"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5C6F7F-6B66-DB63-E91B-52E87485456E}"/>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04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uble Column + Call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886"/>
            <a:ext cx="6716178" cy="1870688"/>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3173934"/>
            <a:ext cx="1090849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903451"/>
            <a:ext cx="10908490" cy="4487015"/>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a:p>
        </p:txBody>
      </p:sp>
      <p:sp>
        <p:nvSpPr>
          <p:cNvPr id="8" name="Text Placeholder 7">
            <a:extLst>
              <a:ext uri="{FF2B5EF4-FFF2-40B4-BE49-F238E27FC236}">
                <a16:creationId xmlns:a16="http://schemas.microsoft.com/office/drawing/2014/main" id="{A406F74E-C6FF-DBC6-BDAC-F6548F5F9F66}"/>
              </a:ext>
            </a:extLst>
          </p:cNvPr>
          <p:cNvSpPr>
            <a:spLocks noGrp="1"/>
          </p:cNvSpPr>
          <p:nvPr>
            <p:ph type="body" sz="quarter" idx="14" hasCustomPrompt="1"/>
          </p:nvPr>
        </p:nvSpPr>
        <p:spPr>
          <a:xfrm>
            <a:off x="13332673" y="1153639"/>
            <a:ext cx="3906942" cy="8231662"/>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Lorem ipsum dolor sit amet, consectetur </a:t>
            </a:r>
            <a:endParaRPr lang="en-GB"/>
          </a:p>
        </p:txBody>
      </p:sp>
      <p:sp>
        <p:nvSpPr>
          <p:cNvPr id="4" name="Slide Number Placeholder 3">
            <a:extLst>
              <a:ext uri="{FF2B5EF4-FFF2-40B4-BE49-F238E27FC236}">
                <a16:creationId xmlns:a16="http://schemas.microsoft.com/office/drawing/2014/main" id="{B552B8EE-5559-0794-F110-39759A000EF1}"/>
              </a:ext>
            </a:extLst>
          </p:cNvPr>
          <p:cNvSpPr>
            <a:spLocks noGrp="1"/>
          </p:cNvSpPr>
          <p:nvPr>
            <p:ph type="sldNum" sz="quarter" idx="15"/>
          </p:nvPr>
        </p:nvSpPr>
        <p:spPr/>
        <p:txBody>
          <a:bodyPr/>
          <a:lstStyle/>
          <a:p>
            <a:fld id="{387AECDB-6C85-4FE3-9DAF-486A9B5BAE12}" type="slidenum">
              <a:rPr lang="en-GB" smtClean="0"/>
              <a:pPr/>
              <a:t>‹#›</a:t>
            </a:fld>
            <a:endParaRPr lang="en-GB"/>
          </a:p>
        </p:txBody>
      </p:sp>
      <p:cxnSp>
        <p:nvCxnSpPr>
          <p:cNvPr id="11" name="Straight Connector 10">
            <a:extLst>
              <a:ext uri="{FF2B5EF4-FFF2-40B4-BE49-F238E27FC236}">
                <a16:creationId xmlns:a16="http://schemas.microsoft.com/office/drawing/2014/main" id="{9B3D63EB-D58C-835A-E9F4-ACD523CEF618}"/>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217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7265" y="2021641"/>
            <a:ext cx="8100561" cy="7500353"/>
          </a:xfrm>
          <a:prstGeom prst="rect">
            <a:avLst/>
          </a:prstGeom>
        </p:spPr>
        <p:txBody>
          <a:bodyPr numCol="1" anchor="b" anchorCtr="0"/>
          <a:lstStyle/>
          <a:p>
            <a:r>
              <a:rPr lang="en-US"/>
              <a:t>Click To Edit Master Title Style</a:t>
            </a:r>
            <a:endParaRPr lang="en-GB"/>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2922" y="1844040"/>
            <a:ext cx="6716178" cy="7541260"/>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a:p>
        </p:txBody>
      </p:sp>
      <p:sp>
        <p:nvSpPr>
          <p:cNvPr id="4" name="Footer Placeholder 3">
            <a:extLst>
              <a:ext uri="{FF2B5EF4-FFF2-40B4-BE49-F238E27FC236}">
                <a16:creationId xmlns:a16="http://schemas.microsoft.com/office/drawing/2014/main" id="{B72E4C6D-994F-A13E-C118-BC9CB0F57108}"/>
              </a:ext>
            </a:extLst>
          </p:cNvPr>
          <p:cNvSpPr>
            <a:spLocks noGrp="1"/>
          </p:cNvSpPr>
          <p:nvPr>
            <p:ph type="ftr" sz="quarter" idx="14"/>
          </p:nvPr>
        </p:nvSpPr>
        <p:spPr/>
        <p:txBody>
          <a:bodyPr/>
          <a:lstStyle/>
          <a:p>
            <a:r>
              <a:rPr lang="en-US" noProof="0"/>
              <a:t>Header Text – Remove if Not Needed</a:t>
            </a:r>
          </a:p>
        </p:txBody>
      </p:sp>
      <p:cxnSp>
        <p:nvCxnSpPr>
          <p:cNvPr id="3" name="Straight Connector 2">
            <a:extLst>
              <a:ext uri="{FF2B5EF4-FFF2-40B4-BE49-F238E27FC236}">
                <a16:creationId xmlns:a16="http://schemas.microsoft.com/office/drawing/2014/main" id="{B8DD4F50-0267-1434-651B-CC4A4E250B79}"/>
              </a:ext>
            </a:extLst>
          </p:cNvPr>
          <p:cNvCxnSpPr>
            <a:cxnSpLocks/>
          </p:cNvCxnSpPr>
          <p:nvPr userDrawn="1"/>
        </p:nvCxnSpPr>
        <p:spPr>
          <a:xfrm>
            <a:off x="10206119" y="492125"/>
            <a:ext cx="0" cy="88968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49F180-472A-E336-6E56-35D5F1F4E5D1}"/>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446652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head + 2 column">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noProof="0"/>
              <a:t>Header Text – Remove if Not Needed</a:t>
            </a:r>
          </a:p>
        </p:txBody>
      </p:sp>
      <p:sp>
        <p:nvSpPr>
          <p:cNvPr id="9" name="Text Placeholder 8">
            <a:extLst>
              <a:ext uri="{FF2B5EF4-FFF2-40B4-BE49-F238E27FC236}">
                <a16:creationId xmlns:a16="http://schemas.microsoft.com/office/drawing/2014/main" id="{D23964E3-86EF-7577-05CA-3B1B953DC94D}"/>
              </a:ext>
            </a:extLst>
          </p:cNvPr>
          <p:cNvSpPr>
            <a:spLocks noGrp="1"/>
          </p:cNvSpPr>
          <p:nvPr>
            <p:ph type="body" sz="quarter" idx="18" hasCustomPrompt="1"/>
          </p:nvPr>
        </p:nvSpPr>
        <p:spPr>
          <a:xfrm>
            <a:off x="661988" y="3441332"/>
            <a:ext cx="6716178" cy="4595813"/>
          </a:xfrm>
        </p:spPr>
        <p:txBody>
          <a:bodyPr/>
          <a:lstStyle>
            <a:lvl1pPr>
              <a:defRPr lang="en-GB" sz="270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1344150" rtl="0" eaLnBrk="1" latinLnBrk="0" hangingPunct="1">
              <a:lnSpc>
                <a:spcPts val="3996"/>
              </a:lnSpc>
              <a:spcBef>
                <a:spcPts val="1467"/>
              </a:spcBef>
              <a:buSzPct val="80000"/>
              <a:buFont typeface="Arial" panose="020B0604020202020204" pitchFamily="34" charset="0"/>
              <a:buNone/>
              <a:tabLst>
                <a:tab pos="274317" algn="l"/>
              </a:tabLst>
            </a:pPr>
            <a:r>
              <a:rPr lang="en-GB"/>
              <a:t>Sed malesuada, arcu </a:t>
            </a:r>
            <a:r>
              <a:rPr lang="en-GB" err="1"/>
              <a:t>vel</a:t>
            </a:r>
            <a:r>
              <a:rPr lang="en-GB"/>
              <a:t> </a:t>
            </a:r>
            <a:r>
              <a:rPr lang="en-GB" err="1"/>
              <a:t>posuere</a:t>
            </a:r>
            <a:r>
              <a:rPr lang="en-GB"/>
              <a:t> tristique, tortor nibh pharetra arcu, sed dignissim mauris purus eget turpis. Phasellus at velit aliquet, accumsan leo vitae, aliquet</a:t>
            </a:r>
          </a:p>
        </p:txBody>
      </p:sp>
      <p:sp>
        <p:nvSpPr>
          <p:cNvPr id="12" name="Text Placeholder 11">
            <a:extLst>
              <a:ext uri="{FF2B5EF4-FFF2-40B4-BE49-F238E27FC236}">
                <a16:creationId xmlns:a16="http://schemas.microsoft.com/office/drawing/2014/main" id="{4B06EB6C-ED71-1E0E-1A0C-A747B2FB4731}"/>
              </a:ext>
            </a:extLst>
          </p:cNvPr>
          <p:cNvSpPr>
            <a:spLocks noGrp="1"/>
          </p:cNvSpPr>
          <p:nvPr>
            <p:ph type="body" sz="quarter" idx="19" hasCustomPrompt="1"/>
          </p:nvPr>
        </p:nvSpPr>
        <p:spPr>
          <a:xfrm>
            <a:off x="8799513" y="1178778"/>
            <a:ext cx="8423981" cy="8206522"/>
          </a:xfrm>
        </p:spPr>
        <p:txBody>
          <a:bodyPr numCol="2" spcCol="457200"/>
          <a:lstStyle>
            <a:lvl1pPr>
              <a:spcBef>
                <a:spcPts val="0"/>
              </a:spcBef>
              <a:defRPr lang="en-GB" sz="1800" kern="1200" dirty="0">
                <a:solidFill>
                  <a:schemeClr val="tx1"/>
                </a:solidFill>
                <a:latin typeface="+mn-lt"/>
                <a:ea typeface="+mn-ea"/>
                <a:cs typeface="Arial" panose="020B0604020202020204" pitchFamily="34" charset="0"/>
              </a:defRPr>
            </a:lvl1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Cras ac turpis euismod, venenatis massa id, ac nibh ornare tempus orci. Cras ac turpis euismod, venenatis massa id, ac nibh ornare tempus </a:t>
            </a:r>
            <a:r>
              <a:rPr lang="en-US" err="1"/>
              <a:t>orci</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a:t>
            </a:r>
            <a:endParaRPr lang="en-GB"/>
          </a:p>
          <a:p>
            <a:pPr marL="0" lvl="0" indent="0" algn="l" defTabSz="1344150" rtl="0" eaLnBrk="1" latinLnBrk="0" hangingPunct="1">
              <a:lnSpc>
                <a:spcPts val="2880"/>
              </a:lnSpc>
              <a:spcBef>
                <a:spcPts val="1467"/>
              </a:spcBef>
              <a:buSzPct val="80000"/>
              <a:buFont typeface="Arial" panose="020B0604020202020204" pitchFamily="34" charset="0"/>
              <a:buNone/>
              <a:tabLst>
                <a:tab pos="274317" algn="l"/>
              </a:tabLst>
            </a:pPr>
            <a:endParaRPr lang="en-GB"/>
          </a:p>
        </p:txBody>
      </p:sp>
      <p:sp>
        <p:nvSpPr>
          <p:cNvPr id="8" name="Title 1">
            <a:extLst>
              <a:ext uri="{FF2B5EF4-FFF2-40B4-BE49-F238E27FC236}">
                <a16:creationId xmlns:a16="http://schemas.microsoft.com/office/drawing/2014/main" id="{9DEAE662-F027-B945-9A69-3A969CF805F8}"/>
              </a:ext>
            </a:extLst>
          </p:cNvPr>
          <p:cNvSpPr>
            <a:spLocks noGrp="1"/>
          </p:cNvSpPr>
          <p:nvPr>
            <p:ph type="title" hasCustomPrompt="1"/>
          </p:nvPr>
        </p:nvSpPr>
        <p:spPr>
          <a:xfrm>
            <a:off x="662796" y="1118886"/>
            <a:ext cx="6716178" cy="1870688"/>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70698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ubhead + 2 column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703311C-463C-5CF5-9BBC-B628730869A9}"/>
              </a:ext>
            </a:extLst>
          </p:cNvPr>
          <p:cNvSpPr>
            <a:spLocks noGrp="1"/>
          </p:cNvSpPr>
          <p:nvPr>
            <p:ph type="body" sz="quarter" idx="21" hasCustomPrompt="1"/>
          </p:nvPr>
        </p:nvSpPr>
        <p:spPr>
          <a:xfrm>
            <a:off x="8799513" y="1231532"/>
            <a:ext cx="8423981" cy="8153767"/>
          </a:xfrm>
        </p:spPr>
        <p:txBody>
          <a:bodyPr numCol="2" spcCol="457200"/>
          <a:lstStyle>
            <a:lvl1pPr marL="0" indent="0">
              <a:lnSpc>
                <a:spcPts val="2025"/>
              </a:lnSpc>
              <a:buFont typeface="Arial" panose="020B0604020202020204" pitchFamily="34" charset="0"/>
              <a:buNone/>
              <a:defRPr sz="1350"/>
            </a:lvl1pPr>
            <a:lvl2pPr marL="670566" indent="0">
              <a:lnSpc>
                <a:spcPts val="2025"/>
              </a:lnSpc>
              <a:buNone/>
              <a:defRPr sz="1350"/>
            </a:lvl2pPr>
            <a:lvl3pPr marL="1341133" indent="0">
              <a:lnSpc>
                <a:spcPts val="2025"/>
              </a:lnSpc>
              <a:buNone/>
              <a:defRPr sz="1350"/>
            </a:lvl3pPr>
            <a:lvl4pPr marL="2011698" indent="0">
              <a:lnSpc>
                <a:spcPts val="2025"/>
              </a:lnSpc>
              <a:buNone/>
              <a:defRPr sz="1350"/>
            </a:lvl4pPr>
            <a:lvl5pPr marL="2682265" indent="0">
              <a:lnSpc>
                <a:spcPts val="2025"/>
              </a:lnSpc>
              <a:buNone/>
              <a:defRPr sz="1350"/>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GB" sz="1350" kern="1200">
                <a:solidFill>
                  <a:schemeClr val="tx1"/>
                </a:solidFill>
                <a:latin typeface="+mn-lt"/>
                <a:ea typeface="+mn-ea"/>
                <a:cs typeface="Arial" panose="020B0604020202020204" pitchFamily="34" charset="0"/>
              </a:rPr>
              <a:t>Lorem ipsum dolor sit amet, consectetur adipiscing elit. Aliquam vitae lacus vitae elit scelerisque cursus. Nam tempor vestibulum est, a finibus magna vehicula vel. Etiam gravida sapien et tortor mollis, eget imperdiet quam venenatis. Pellentesque tempus ultrices nisl, et volutpat enim varius id. Ut non lobortis sapien. In hac habitasse platea dictumst. Class aptent taciti sociosqu ad litora torquent per conubia nostra, per inceptos himenaeos. Nam lacinia fringilla tellus vitae ullamcorper. Sed hendrerit tristique accumsan. Vivamus ac ante feugiat, efficitur nisl vel, molestie nunc. Nunc ultricies, neque a finibus malesuada, tortor ex vehicula nisl, non facilisis nunc nisl vel nisi. Nam vehicula vestibulum urna, faucibus tempus nulla laoreet ac. Fusce nunc dolor, euismod eget nunc </a:t>
            </a:r>
            <a:r>
              <a:rPr lang="en-GB" sz="1350" kern="1200" err="1">
                <a:solidFill>
                  <a:schemeClr val="tx1"/>
                </a:solidFill>
                <a:latin typeface="+mn-lt"/>
                <a:ea typeface="+mn-ea"/>
                <a:cs typeface="Arial" panose="020B0604020202020204" pitchFamily="34" charset="0"/>
              </a:rPr>
              <a:t>ut</a:t>
            </a:r>
            <a:r>
              <a:rPr lang="en-GB" sz="1350" kern="1200">
                <a:solidFill>
                  <a:schemeClr val="tx1"/>
                </a:solidFill>
                <a:latin typeface="+mn-lt"/>
                <a:ea typeface="+mn-ea"/>
                <a:cs typeface="Arial" panose="020B0604020202020204" pitchFamily="34" charset="0"/>
              </a:rPr>
              <a:t>, ornare ultricies nunc. In ultrices, lectus quis sagittis interdum, eros neque aliquam leo, vestibulum porttitor est nulla sed lectus. Cras porttitor euismod tempor. ornare ultricies nunc. In ultrices, lectus quis sagittis interdum, eros neque aliquam leo, vestibulum porttitor est nulla sed lectus. Cras porttitor euismod tempor  sagittis </a:t>
            </a:r>
            <a:r>
              <a:rPr lang="en-GB" sz="1350" kern="1200" err="1">
                <a:solidFill>
                  <a:schemeClr val="tx1"/>
                </a:solidFill>
                <a:latin typeface="+mn-lt"/>
                <a:ea typeface="+mn-ea"/>
                <a:cs typeface="Arial" panose="020B0604020202020204" pitchFamily="34" charset="0"/>
              </a:rPr>
              <a:t>interdum</a:t>
            </a:r>
            <a:r>
              <a:rPr lang="en-GB" sz="1350" kern="1200">
                <a:solidFill>
                  <a:schemeClr val="tx1"/>
                </a:solidFill>
                <a:latin typeface="+mn-lt"/>
                <a:ea typeface="+mn-ea"/>
                <a:cs typeface="Arial" panose="020B0604020202020204" pitchFamily="34" charset="0"/>
              </a:rPr>
              <a:t>. Lorem ipsum </a:t>
            </a:r>
            <a:r>
              <a:rPr lang="en-GB" sz="1350" kern="1200" err="1">
                <a:solidFill>
                  <a:schemeClr val="tx1"/>
                </a:solidFill>
                <a:latin typeface="+mn-lt"/>
                <a:ea typeface="+mn-ea"/>
                <a:cs typeface="Arial" panose="020B0604020202020204" pitchFamily="34" charset="0"/>
              </a:rPr>
              <a:t>dolor</a:t>
            </a:r>
            <a:r>
              <a:rPr lang="en-GB" sz="1350" kern="1200">
                <a:solidFill>
                  <a:schemeClr val="tx1"/>
                </a:solidFill>
                <a:latin typeface="+mn-lt"/>
                <a:ea typeface="+mn-ea"/>
                <a:cs typeface="Arial" panose="020B0604020202020204" pitchFamily="34" charset="0"/>
              </a:rPr>
              <a:t> sit </a:t>
            </a:r>
            <a:r>
              <a:rPr lang="en-GB" sz="1350" kern="1200" err="1">
                <a:solidFill>
                  <a:schemeClr val="tx1"/>
                </a:solidFill>
                <a:latin typeface="+mn-lt"/>
                <a:ea typeface="+mn-ea"/>
                <a:cs typeface="Arial" panose="020B0604020202020204" pitchFamily="34" charset="0"/>
              </a:rPr>
              <a:t>amet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consectetur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adipiscing</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elit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Aliquam</a:t>
            </a:r>
            <a:r>
              <a:rPr lang="en-GB" sz="1350" kern="1200">
                <a:solidFill>
                  <a:schemeClr val="tx1"/>
                </a:solidFill>
                <a:latin typeface="+mn-lt"/>
                <a:ea typeface="+mn-ea"/>
                <a:cs typeface="Arial" panose="020B0604020202020204" pitchFamily="34" charset="0"/>
              </a:rPr>
              <a:t> vitae </a:t>
            </a:r>
            <a:r>
              <a:rPr lang="en-GB" sz="1350" kern="1200" err="1">
                <a:solidFill>
                  <a:schemeClr val="tx1"/>
                </a:solidFill>
                <a:latin typeface="+mn-lt"/>
                <a:ea typeface="+mn-ea"/>
                <a:cs typeface="Arial" panose="020B0604020202020204" pitchFamily="34" charset="0"/>
              </a:rPr>
              <a:t>lacus</a:t>
            </a:r>
            <a:r>
              <a:rPr lang="en-GB" sz="1350" kern="1200">
                <a:solidFill>
                  <a:schemeClr val="tx1"/>
                </a:solidFill>
                <a:latin typeface="+mn-lt"/>
                <a:ea typeface="+mn-ea"/>
                <a:cs typeface="Arial" panose="020B0604020202020204" pitchFamily="34" charset="0"/>
              </a:rPr>
              <a:t> vitae </a:t>
            </a:r>
            <a:r>
              <a:rPr lang="en-GB" sz="1350" kern="1200" err="1">
                <a:solidFill>
                  <a:schemeClr val="tx1"/>
                </a:solidFill>
                <a:latin typeface="+mn-lt"/>
                <a:ea typeface="+mn-ea"/>
                <a:cs typeface="Arial" panose="020B0604020202020204" pitchFamily="34" charset="0"/>
              </a:rPr>
              <a:t>elit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scelerisque</a:t>
            </a:r>
            <a:r>
              <a:rPr lang="en-GB" sz="1350" kern="1200">
                <a:solidFill>
                  <a:schemeClr val="tx1"/>
                </a:solidFill>
                <a:latin typeface="+mn-lt"/>
                <a:ea typeface="+mn-ea"/>
                <a:cs typeface="Arial" panose="020B0604020202020204" pitchFamily="34" charset="0"/>
              </a:rPr>
              <a:t> cursus. Nam </a:t>
            </a:r>
            <a:r>
              <a:rPr lang="en-GB" sz="1350" kern="1200" err="1">
                <a:solidFill>
                  <a:schemeClr val="tx1"/>
                </a:solidFill>
                <a:latin typeface="+mn-lt"/>
                <a:ea typeface="+mn-ea"/>
                <a:cs typeface="Arial" panose="020B0604020202020204" pitchFamily="34" charset="0"/>
              </a:rPr>
              <a:t>tempor</a:t>
            </a:r>
            <a:r>
              <a:rPr lang="en-GB" sz="1350" kern="1200">
                <a:solidFill>
                  <a:schemeClr val="tx1"/>
                </a:solidFill>
                <a:latin typeface="+mn-lt"/>
                <a:ea typeface="+mn-ea"/>
                <a:cs typeface="Arial" panose="020B0604020202020204" pitchFamily="34" charset="0"/>
              </a:rPr>
              <a:t> vestibulum </a:t>
            </a:r>
            <a:r>
              <a:rPr lang="en-GB" sz="1350" kern="1200" err="1">
                <a:solidFill>
                  <a:schemeClr val="tx1"/>
                </a:solidFill>
                <a:latin typeface="+mn-lt"/>
                <a:ea typeface="+mn-ea"/>
                <a:cs typeface="Arial" panose="020B0604020202020204" pitchFamily="34" charset="0"/>
              </a:rPr>
              <a:t>est</a:t>
            </a:r>
            <a:r>
              <a:rPr lang="en-GB" sz="1350" kern="1200">
                <a:solidFill>
                  <a:schemeClr val="tx1"/>
                </a:solidFill>
                <a:latin typeface="+mn-lt"/>
                <a:ea typeface="+mn-ea"/>
                <a:cs typeface="Arial" panose="020B0604020202020204" pitchFamily="34" charset="0"/>
              </a:rPr>
              <a:t>, a </a:t>
            </a:r>
            <a:r>
              <a:rPr lang="en-GB" sz="1350" kern="1200" err="1">
                <a:solidFill>
                  <a:schemeClr val="tx1"/>
                </a:solidFill>
                <a:latin typeface="+mn-lt"/>
                <a:ea typeface="+mn-ea"/>
                <a:cs typeface="Arial" panose="020B0604020202020204" pitchFamily="34" charset="0"/>
              </a:rPr>
              <a:t>finibus</a:t>
            </a:r>
            <a:r>
              <a:rPr lang="en-GB" sz="1350" kern="1200">
                <a:solidFill>
                  <a:schemeClr val="tx1"/>
                </a:solidFill>
                <a:latin typeface="+mn-lt"/>
                <a:ea typeface="+mn-ea"/>
                <a:cs typeface="Arial" panose="020B0604020202020204" pitchFamily="34" charset="0"/>
              </a:rPr>
              <a:t> magna </a:t>
            </a:r>
            <a:r>
              <a:rPr lang="en-GB" sz="1350" kern="1200" err="1">
                <a:solidFill>
                  <a:schemeClr val="tx1"/>
                </a:solidFill>
                <a:latin typeface="+mn-lt"/>
                <a:ea typeface="+mn-ea"/>
                <a:cs typeface="Arial" panose="020B0604020202020204" pitchFamily="34" charset="0"/>
              </a:rPr>
              <a:t>vehicula</a:t>
            </a:r>
            <a:r>
              <a:rPr lang="en-GB" sz="1350" kern="1200">
                <a:solidFill>
                  <a:schemeClr val="tx1"/>
                </a:solidFill>
                <a:latin typeface="+mn-lt"/>
                <a:ea typeface="+mn-ea"/>
                <a:cs typeface="Arial" panose="020B0604020202020204" pitchFamily="34" charset="0"/>
              </a:rPr>
              <a:t> vel. </a:t>
            </a:r>
            <a:r>
              <a:rPr lang="en-GB" sz="1350" kern="1200" err="1">
                <a:solidFill>
                  <a:schemeClr val="tx1"/>
                </a:solidFill>
                <a:latin typeface="+mn-lt"/>
                <a:ea typeface="+mn-ea"/>
                <a:cs typeface="Arial" panose="020B0604020202020204" pitchFamily="34" charset="0"/>
              </a:rPr>
              <a:t>Etiam</a:t>
            </a:r>
            <a:r>
              <a:rPr lang="en-GB" sz="1350" kern="1200">
                <a:solidFill>
                  <a:schemeClr val="tx1"/>
                </a:solidFill>
                <a:latin typeface="+mn-lt"/>
                <a:ea typeface="+mn-ea"/>
                <a:cs typeface="Arial" panose="020B0604020202020204" pitchFamily="34" charset="0"/>
              </a:rPr>
              <a:t> gravida </a:t>
            </a:r>
            <a:r>
              <a:rPr lang="en-GB" sz="1350" kern="1200" err="1">
                <a:solidFill>
                  <a:schemeClr val="tx1"/>
                </a:solidFill>
                <a:latin typeface="+mn-lt"/>
                <a:ea typeface="+mn-ea"/>
                <a:cs typeface="Arial" panose="020B0604020202020204" pitchFamily="34" charset="0"/>
              </a:rPr>
              <a:t>sapien</a:t>
            </a:r>
            <a:r>
              <a:rPr lang="en-GB" sz="1350" kern="1200">
                <a:solidFill>
                  <a:schemeClr val="tx1"/>
                </a:solidFill>
                <a:latin typeface="+mn-lt"/>
                <a:ea typeface="+mn-ea"/>
                <a:cs typeface="Arial" panose="020B0604020202020204" pitchFamily="34" charset="0"/>
              </a:rPr>
              <a:t> et </a:t>
            </a:r>
            <a:r>
              <a:rPr lang="en-GB" sz="1350" kern="1200" err="1">
                <a:solidFill>
                  <a:schemeClr val="tx1"/>
                </a:solidFill>
                <a:latin typeface="+mn-lt"/>
                <a:ea typeface="+mn-ea"/>
                <a:cs typeface="Arial" panose="020B0604020202020204" pitchFamily="34" charset="0"/>
              </a:rPr>
              <a:t>tortor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mollis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eget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imperdiet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quam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venenatis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Pellentesque</a:t>
            </a:r>
            <a:r>
              <a:rPr lang="en-GB" sz="1350" kern="1200">
                <a:solidFill>
                  <a:schemeClr val="tx1"/>
                </a:solidFill>
                <a:latin typeface="+mn-lt"/>
                <a:ea typeface="+mn-ea"/>
                <a:cs typeface="Arial" panose="020B0604020202020204" pitchFamily="34" charset="0"/>
              </a:rPr>
              <a:t> tempus </a:t>
            </a:r>
            <a:r>
              <a:rPr lang="en-GB" sz="1350" kern="1200" err="1">
                <a:solidFill>
                  <a:schemeClr val="tx1"/>
                </a:solidFill>
                <a:latin typeface="+mn-lt"/>
                <a:ea typeface="+mn-ea"/>
                <a:cs typeface="Arial" panose="020B0604020202020204" pitchFamily="34" charset="0"/>
              </a:rPr>
              <a:t>ultrices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nisl</a:t>
            </a:r>
            <a:r>
              <a:rPr lang="en-GB" sz="1350" kern="1200">
                <a:solidFill>
                  <a:schemeClr val="tx1"/>
                </a:solidFill>
                <a:latin typeface="+mn-lt"/>
                <a:ea typeface="+mn-ea"/>
                <a:cs typeface="Arial" panose="020B0604020202020204" pitchFamily="34" charset="0"/>
              </a:rPr>
              <a:t>, et </a:t>
            </a:r>
            <a:r>
              <a:rPr lang="en-GB" sz="1350" kern="1200" err="1">
                <a:solidFill>
                  <a:schemeClr val="tx1"/>
                </a:solidFill>
                <a:latin typeface="+mn-lt"/>
                <a:ea typeface="+mn-ea"/>
                <a:cs typeface="Arial" panose="020B0604020202020204" pitchFamily="34" charset="0"/>
              </a:rPr>
              <a:t>volutpat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enim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varius</a:t>
            </a:r>
            <a:r>
              <a:rPr lang="en-GB" sz="1350" kern="1200">
                <a:solidFill>
                  <a:schemeClr val="tx1"/>
                </a:solidFill>
                <a:latin typeface="+mn-lt"/>
                <a:ea typeface="+mn-ea"/>
                <a:cs typeface="Arial" panose="020B0604020202020204" pitchFamily="34" charset="0"/>
              </a:rPr>
              <a:t> id. Ut non </a:t>
            </a:r>
            <a:r>
              <a:rPr lang="en-GB" sz="1350" kern="1200" err="1">
                <a:solidFill>
                  <a:schemeClr val="tx1"/>
                </a:solidFill>
                <a:latin typeface="+mn-lt"/>
                <a:ea typeface="+mn-ea"/>
                <a:cs typeface="Arial" panose="020B0604020202020204" pitchFamily="34" charset="0"/>
              </a:rPr>
              <a:t>lobortis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sapien</a:t>
            </a:r>
            <a:r>
              <a:rPr lang="en-GB" sz="1350" kern="1200">
                <a:solidFill>
                  <a:schemeClr val="tx1"/>
                </a:solidFill>
                <a:latin typeface="+mn-lt"/>
                <a:ea typeface="+mn-ea"/>
                <a:cs typeface="Arial" panose="020B0604020202020204" pitchFamily="34" charset="0"/>
              </a:rPr>
              <a:t>. In </a:t>
            </a:r>
            <a:r>
              <a:rPr lang="en-GB" sz="1350" kern="1200" err="1">
                <a:solidFill>
                  <a:schemeClr val="tx1"/>
                </a:solidFill>
                <a:latin typeface="+mn-lt"/>
                <a:ea typeface="+mn-ea"/>
                <a:cs typeface="Arial" panose="020B0604020202020204" pitchFamily="34" charset="0"/>
              </a:rPr>
              <a:t>hac</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habitasse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platea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dictumst</a:t>
            </a:r>
            <a:r>
              <a:rPr lang="en-GB" sz="1350" kern="1200">
                <a:solidFill>
                  <a:schemeClr val="tx1"/>
                </a:solidFill>
                <a:latin typeface="+mn-lt"/>
                <a:ea typeface="+mn-ea"/>
                <a:cs typeface="Arial" panose="020B0604020202020204" pitchFamily="34" charset="0"/>
              </a:rPr>
              <a:t>. Class </a:t>
            </a:r>
            <a:r>
              <a:rPr lang="en-GB" sz="1350" kern="1200" err="1">
                <a:solidFill>
                  <a:schemeClr val="tx1"/>
                </a:solidFill>
                <a:latin typeface="+mn-lt"/>
                <a:ea typeface="+mn-ea"/>
                <a:cs typeface="Arial" panose="020B0604020202020204" pitchFamily="34" charset="0"/>
              </a:rPr>
              <a:t>aptent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taciti</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sociosqu</a:t>
            </a:r>
            <a:r>
              <a:rPr lang="en-GB" sz="1350" kern="1200">
                <a:solidFill>
                  <a:schemeClr val="tx1"/>
                </a:solidFill>
                <a:latin typeface="+mn-lt"/>
                <a:ea typeface="+mn-ea"/>
                <a:cs typeface="Arial" panose="020B0604020202020204" pitchFamily="34" charset="0"/>
              </a:rPr>
              <a:t> ad </a:t>
            </a:r>
            <a:r>
              <a:rPr lang="en-GB" sz="1350" kern="1200" err="1">
                <a:solidFill>
                  <a:schemeClr val="tx1"/>
                </a:solidFill>
                <a:latin typeface="+mn-lt"/>
                <a:ea typeface="+mn-ea"/>
                <a:cs typeface="Arial" panose="020B0604020202020204" pitchFamily="34" charset="0"/>
              </a:rPr>
              <a:t>litora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torquent</a:t>
            </a:r>
            <a:r>
              <a:rPr lang="en-GB" sz="1350" kern="1200">
                <a:solidFill>
                  <a:schemeClr val="tx1"/>
                </a:solidFill>
                <a:latin typeface="+mn-lt"/>
                <a:ea typeface="+mn-ea"/>
                <a:cs typeface="Arial" panose="020B0604020202020204" pitchFamily="34" charset="0"/>
              </a:rPr>
              <a:t> per </a:t>
            </a:r>
            <a:r>
              <a:rPr lang="en-GB" sz="1350" kern="1200" err="1">
                <a:solidFill>
                  <a:schemeClr val="tx1"/>
                </a:solidFill>
                <a:latin typeface="+mn-lt"/>
                <a:ea typeface="+mn-ea"/>
                <a:cs typeface="Arial" panose="020B0604020202020204" pitchFamily="34" charset="0"/>
              </a:rPr>
              <a:t>conubia</a:t>
            </a:r>
            <a:r>
              <a:rPr lang="en-GB" sz="1350" kern="1200">
                <a:solidFill>
                  <a:schemeClr val="tx1"/>
                </a:solidFill>
                <a:latin typeface="+mn-lt"/>
                <a:ea typeface="+mn-ea"/>
                <a:cs typeface="Arial" panose="020B0604020202020204" pitchFamily="34" charset="0"/>
              </a:rPr>
              <a:t> nostra, per </a:t>
            </a:r>
            <a:r>
              <a:rPr lang="en-GB" sz="1350" kern="1200" err="1">
                <a:solidFill>
                  <a:schemeClr val="tx1"/>
                </a:solidFill>
                <a:latin typeface="+mn-lt"/>
                <a:ea typeface="+mn-ea"/>
                <a:cs typeface="Arial" panose="020B0604020202020204" pitchFamily="34" charset="0"/>
              </a:rPr>
              <a:t>inceptos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himenaeos</a:t>
            </a:r>
            <a:r>
              <a:rPr lang="en-GB" sz="1350" kern="1200">
                <a:solidFill>
                  <a:schemeClr val="tx1"/>
                </a:solidFill>
                <a:latin typeface="+mn-lt"/>
                <a:ea typeface="+mn-ea"/>
                <a:cs typeface="Arial" panose="020B0604020202020204" pitchFamily="34" charset="0"/>
              </a:rPr>
              <a:t>. Nam lacinia </a:t>
            </a:r>
            <a:r>
              <a:rPr lang="en-GB" sz="1350" kern="1200" err="1">
                <a:solidFill>
                  <a:schemeClr val="tx1"/>
                </a:solidFill>
                <a:latin typeface="+mn-lt"/>
                <a:ea typeface="+mn-ea"/>
                <a:cs typeface="Arial" panose="020B0604020202020204" pitchFamily="34" charset="0"/>
              </a:rPr>
              <a:t>fringilla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tellus</a:t>
            </a:r>
            <a:r>
              <a:rPr lang="en-GB" sz="1350" kern="1200">
                <a:solidFill>
                  <a:schemeClr val="tx1"/>
                </a:solidFill>
                <a:latin typeface="+mn-lt"/>
                <a:ea typeface="+mn-ea"/>
                <a:cs typeface="Arial" panose="020B0604020202020204" pitchFamily="34" charset="0"/>
              </a:rPr>
              <a:t> vitae </a:t>
            </a:r>
            <a:r>
              <a:rPr lang="en-GB" sz="1350" kern="1200" err="1">
                <a:solidFill>
                  <a:schemeClr val="tx1"/>
                </a:solidFill>
                <a:latin typeface="+mn-lt"/>
                <a:ea typeface="+mn-ea"/>
                <a:cs typeface="Arial" panose="020B0604020202020204" pitchFamily="34" charset="0"/>
              </a:rPr>
              <a:t>ullamcorper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Sed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hendrerit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tristique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accumsan</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Vivamus</a:t>
            </a:r>
            <a:r>
              <a:rPr lang="en-GB" sz="1350" kern="1200">
                <a:solidFill>
                  <a:schemeClr val="tx1"/>
                </a:solidFill>
                <a:latin typeface="+mn-lt"/>
                <a:ea typeface="+mn-ea"/>
                <a:cs typeface="Arial" panose="020B0604020202020204" pitchFamily="34" charset="0"/>
              </a:rPr>
              <a:t> ac ante </a:t>
            </a:r>
            <a:r>
              <a:rPr lang="en-GB" sz="1350" kern="1200" err="1">
                <a:solidFill>
                  <a:schemeClr val="tx1"/>
                </a:solidFill>
                <a:latin typeface="+mn-lt"/>
                <a:ea typeface="+mn-ea"/>
                <a:cs typeface="Arial" panose="020B0604020202020204" pitchFamily="34" charset="0"/>
              </a:rPr>
              <a:t>feugiat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efficitur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nisl</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vel</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molestie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Nunc </a:t>
            </a:r>
            <a:r>
              <a:rPr lang="en-GB" sz="1350" kern="1200" err="1">
                <a:solidFill>
                  <a:schemeClr val="tx1"/>
                </a:solidFill>
                <a:latin typeface="+mn-lt"/>
                <a:ea typeface="+mn-ea"/>
                <a:cs typeface="Arial" panose="020B0604020202020204" pitchFamily="34" charset="0"/>
              </a:rPr>
              <a:t>ultricies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neque</a:t>
            </a:r>
            <a:r>
              <a:rPr lang="en-GB" sz="1350" kern="1200">
                <a:solidFill>
                  <a:schemeClr val="tx1"/>
                </a:solidFill>
                <a:latin typeface="+mn-lt"/>
                <a:ea typeface="+mn-ea"/>
                <a:cs typeface="Arial" panose="020B0604020202020204" pitchFamily="34" charset="0"/>
              </a:rPr>
              <a:t> a </a:t>
            </a:r>
            <a:r>
              <a:rPr lang="en-GB" sz="1350" kern="1200" err="1">
                <a:solidFill>
                  <a:schemeClr val="tx1"/>
                </a:solidFill>
                <a:latin typeface="+mn-lt"/>
                <a:ea typeface="+mn-ea"/>
                <a:cs typeface="Arial" panose="020B0604020202020204" pitchFamily="34" charset="0"/>
              </a:rPr>
              <a:t>finibus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malesuada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tortor</a:t>
            </a:r>
            <a:r>
              <a:rPr lang="en-GB" sz="1350" kern="1200">
                <a:solidFill>
                  <a:schemeClr val="tx1"/>
                </a:solidFill>
                <a:latin typeface="+mn-lt"/>
                <a:ea typeface="+mn-ea"/>
                <a:cs typeface="Arial" panose="020B0604020202020204" pitchFamily="34" charset="0"/>
              </a:rPr>
              <a:t> ex </a:t>
            </a:r>
            <a:r>
              <a:rPr lang="en-GB" sz="1350" kern="1200" err="1">
                <a:solidFill>
                  <a:schemeClr val="tx1"/>
                </a:solidFill>
                <a:latin typeface="+mn-lt"/>
                <a:ea typeface="+mn-ea"/>
                <a:cs typeface="Arial" panose="020B0604020202020204" pitchFamily="34" charset="0"/>
              </a:rPr>
              <a:t>vehicula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nisl</a:t>
            </a:r>
            <a:r>
              <a:rPr lang="en-GB" sz="1350" kern="1200">
                <a:solidFill>
                  <a:schemeClr val="tx1"/>
                </a:solidFill>
                <a:latin typeface="+mn-lt"/>
                <a:ea typeface="+mn-ea"/>
                <a:cs typeface="Arial" panose="020B0604020202020204" pitchFamily="34" charset="0"/>
              </a:rPr>
              <a:t>, non </a:t>
            </a:r>
            <a:r>
              <a:rPr lang="en-GB" sz="1350" kern="1200" err="1">
                <a:solidFill>
                  <a:schemeClr val="tx1"/>
                </a:solidFill>
                <a:latin typeface="+mn-lt"/>
                <a:ea typeface="+mn-ea"/>
                <a:cs typeface="Arial" panose="020B0604020202020204" pitchFamily="34" charset="0"/>
              </a:rPr>
              <a:t>facilisis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nisl</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vel</a:t>
            </a:r>
            <a:r>
              <a:rPr lang="en-GB" sz="1350" kern="1200">
                <a:solidFill>
                  <a:schemeClr val="tx1"/>
                </a:solidFill>
                <a:latin typeface="+mn-lt"/>
                <a:ea typeface="+mn-ea"/>
                <a:cs typeface="Arial" panose="020B0604020202020204" pitchFamily="34" charset="0"/>
              </a:rPr>
              <a:t> nisi. Nam </a:t>
            </a:r>
            <a:r>
              <a:rPr lang="en-GB" sz="1350" kern="1200" err="1">
                <a:solidFill>
                  <a:schemeClr val="tx1"/>
                </a:solidFill>
                <a:latin typeface="+mn-lt"/>
                <a:ea typeface="+mn-ea"/>
                <a:cs typeface="Arial" panose="020B0604020202020204" pitchFamily="34" charset="0"/>
              </a:rPr>
              <a:t>vehicula</a:t>
            </a:r>
            <a:r>
              <a:rPr lang="en-GB" sz="1350" kern="1200">
                <a:solidFill>
                  <a:schemeClr val="tx1"/>
                </a:solidFill>
                <a:latin typeface="+mn-lt"/>
                <a:ea typeface="+mn-ea"/>
                <a:cs typeface="Arial" panose="020B0604020202020204" pitchFamily="34" charset="0"/>
              </a:rPr>
              <a:t> vestibulum </a:t>
            </a:r>
            <a:r>
              <a:rPr lang="en-GB" sz="1350" kern="1200" err="1">
                <a:solidFill>
                  <a:schemeClr val="tx1"/>
                </a:solidFill>
                <a:latin typeface="+mn-lt"/>
                <a:ea typeface="+mn-ea"/>
                <a:cs typeface="Arial" panose="020B0604020202020204" pitchFamily="34" charset="0"/>
              </a:rPr>
              <a:t>urna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faucibus</a:t>
            </a:r>
            <a:r>
              <a:rPr lang="en-GB" sz="1350" kern="1200">
                <a:solidFill>
                  <a:schemeClr val="tx1"/>
                </a:solidFill>
                <a:latin typeface="+mn-lt"/>
                <a:ea typeface="+mn-ea"/>
                <a:cs typeface="Arial" panose="020B0604020202020204" pitchFamily="34" charset="0"/>
              </a:rPr>
              <a:t> tempus </a:t>
            </a:r>
            <a:r>
              <a:rPr lang="en-GB" sz="1350" kern="1200" err="1">
                <a:solidFill>
                  <a:schemeClr val="tx1"/>
                </a:solidFill>
                <a:latin typeface="+mn-lt"/>
                <a:ea typeface="+mn-ea"/>
                <a:cs typeface="Arial" panose="020B0604020202020204" pitchFamily="34" charset="0"/>
              </a:rPr>
              <a:t>nulla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laoreet</a:t>
            </a:r>
            <a:r>
              <a:rPr lang="en-GB" sz="1350" kern="1200">
                <a:solidFill>
                  <a:schemeClr val="tx1"/>
                </a:solidFill>
                <a:latin typeface="+mn-lt"/>
                <a:ea typeface="+mn-ea"/>
                <a:cs typeface="Arial" panose="020B0604020202020204" pitchFamily="34" charset="0"/>
              </a:rPr>
              <a:t> ac. </a:t>
            </a:r>
            <a:r>
              <a:rPr lang="en-GB" sz="1350" kern="1200" err="1">
                <a:solidFill>
                  <a:schemeClr val="tx1"/>
                </a:solidFill>
                <a:latin typeface="+mn-lt"/>
                <a:ea typeface="+mn-ea"/>
                <a:cs typeface="Arial" panose="020B0604020202020204" pitchFamily="34" charset="0"/>
              </a:rPr>
              <a:t>Fusce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dolor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euismod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eget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ut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ornare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ultricies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In </a:t>
            </a:r>
            <a:r>
              <a:rPr lang="en-GB" sz="1350" kern="1200" err="1">
                <a:solidFill>
                  <a:schemeClr val="tx1"/>
                </a:solidFill>
                <a:latin typeface="+mn-lt"/>
                <a:ea typeface="+mn-ea"/>
                <a:cs typeface="Arial" panose="020B0604020202020204" pitchFamily="34" charset="0"/>
              </a:rPr>
              <a:t>ultrices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lectus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quis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sagittis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interdum</a:t>
            </a:r>
            <a:r>
              <a:rPr lang="en-GB" sz="1350" kern="1200">
                <a:solidFill>
                  <a:schemeClr val="tx1"/>
                </a:solidFill>
                <a:latin typeface="+mn-lt"/>
                <a:ea typeface="+mn-ea"/>
                <a:cs typeface="Arial" panose="020B0604020202020204" pitchFamily="34" charset="0"/>
              </a:rPr>
              <a:t>, eros </a:t>
            </a:r>
            <a:r>
              <a:rPr lang="en-GB" sz="1350" kern="1200" err="1">
                <a:solidFill>
                  <a:schemeClr val="tx1"/>
                </a:solidFill>
                <a:latin typeface="+mn-lt"/>
                <a:ea typeface="+mn-ea"/>
                <a:cs typeface="Arial" panose="020B0604020202020204" pitchFamily="34" charset="0"/>
              </a:rPr>
              <a:t>neque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aliquam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leo</a:t>
            </a:r>
            <a:r>
              <a:rPr lang="en-GB" sz="1350" kern="1200">
                <a:solidFill>
                  <a:schemeClr val="tx1"/>
                </a:solidFill>
                <a:latin typeface="+mn-lt"/>
                <a:ea typeface="+mn-ea"/>
                <a:cs typeface="Arial" panose="020B0604020202020204" pitchFamily="34" charset="0"/>
              </a:rPr>
              <a:t>, vestibulum </a:t>
            </a:r>
            <a:r>
              <a:rPr lang="en-GB" sz="1350" kern="1200" err="1">
                <a:solidFill>
                  <a:schemeClr val="tx1"/>
                </a:solidFill>
                <a:latin typeface="+mn-lt"/>
                <a:ea typeface="+mn-ea"/>
                <a:cs typeface="Arial" panose="020B0604020202020204" pitchFamily="34" charset="0"/>
              </a:rPr>
              <a:t>porttitor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est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nulla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sed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lectus</a:t>
            </a:r>
            <a:r>
              <a:rPr lang="en-GB" sz="1350" kern="1200">
                <a:solidFill>
                  <a:schemeClr val="tx1"/>
                </a:solidFill>
                <a:latin typeface="+mn-lt"/>
                <a:ea typeface="+mn-ea"/>
                <a:cs typeface="Arial" panose="020B0604020202020204" pitchFamily="34" charset="0"/>
              </a:rPr>
              <a:t>. Cras </a:t>
            </a:r>
            <a:r>
              <a:rPr lang="en-GB" sz="1350" kern="1200" err="1">
                <a:solidFill>
                  <a:schemeClr val="tx1"/>
                </a:solidFill>
                <a:latin typeface="+mn-lt"/>
                <a:ea typeface="+mn-ea"/>
                <a:cs typeface="Arial" panose="020B0604020202020204" pitchFamily="34" charset="0"/>
              </a:rPr>
              <a:t>porttitor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euismod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tempor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ornare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ultricies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In </a:t>
            </a:r>
            <a:r>
              <a:rPr lang="en-GB" sz="1350" kern="1200" err="1">
                <a:solidFill>
                  <a:schemeClr val="tx1"/>
                </a:solidFill>
                <a:latin typeface="+mn-lt"/>
                <a:ea typeface="+mn-ea"/>
                <a:cs typeface="Arial" panose="020B0604020202020204" pitchFamily="34" charset="0"/>
              </a:rPr>
              <a:t>ultrices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lectus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quis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sagittis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interdum</a:t>
            </a:r>
            <a:r>
              <a:rPr lang="en-GB" sz="1350" kern="1200">
                <a:solidFill>
                  <a:schemeClr val="tx1"/>
                </a:solidFill>
                <a:latin typeface="+mn-lt"/>
                <a:ea typeface="+mn-ea"/>
                <a:cs typeface="Arial" panose="020B0604020202020204" pitchFamily="34" charset="0"/>
              </a:rPr>
              <a:t>, eros </a:t>
            </a:r>
            <a:r>
              <a:rPr lang="en-GB" sz="1350" kern="1200" err="1">
                <a:solidFill>
                  <a:schemeClr val="tx1"/>
                </a:solidFill>
                <a:latin typeface="+mn-lt"/>
                <a:ea typeface="+mn-ea"/>
                <a:cs typeface="Arial" panose="020B0604020202020204" pitchFamily="34" charset="0"/>
              </a:rPr>
              <a:t>neque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aliquam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leo</a:t>
            </a:r>
            <a:r>
              <a:rPr lang="en-GB" sz="1350" kern="1200">
                <a:solidFill>
                  <a:schemeClr val="tx1"/>
                </a:solidFill>
                <a:latin typeface="+mn-lt"/>
                <a:ea typeface="+mn-ea"/>
                <a:cs typeface="Arial" panose="020B0604020202020204" pitchFamily="34" charset="0"/>
              </a:rPr>
              <a:t>, vestibulum </a:t>
            </a:r>
            <a:r>
              <a:rPr lang="en-GB" sz="1350" kern="1200" err="1">
                <a:solidFill>
                  <a:schemeClr val="tx1"/>
                </a:solidFill>
                <a:latin typeface="+mn-lt"/>
                <a:ea typeface="+mn-ea"/>
                <a:cs typeface="Arial" panose="020B0604020202020204" pitchFamily="34" charset="0"/>
              </a:rPr>
              <a:t>porttitor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est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nulla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sed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lectus</a:t>
            </a:r>
            <a:r>
              <a:rPr lang="en-GB" sz="1350" kern="1200">
                <a:solidFill>
                  <a:schemeClr val="tx1"/>
                </a:solidFill>
                <a:latin typeface="+mn-lt"/>
                <a:ea typeface="+mn-ea"/>
                <a:cs typeface="Arial" panose="020B0604020202020204" pitchFamily="34" charset="0"/>
              </a:rPr>
              <a:t>. Cras </a:t>
            </a:r>
            <a:r>
              <a:rPr lang="en-GB" sz="1350" kern="1200" err="1">
                <a:solidFill>
                  <a:schemeClr val="tx1"/>
                </a:solidFill>
                <a:latin typeface="+mn-lt"/>
                <a:ea typeface="+mn-ea"/>
                <a:cs typeface="Arial" panose="020B0604020202020204" pitchFamily="34" charset="0"/>
              </a:rPr>
              <a:t>porttitor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euismod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tempor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sagittis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interdum</a:t>
            </a:r>
            <a:r>
              <a:rPr lang="en-GB" sz="1350" kern="1200">
                <a:solidFill>
                  <a:schemeClr val="tx1"/>
                </a:solidFill>
                <a:latin typeface="+mn-lt"/>
                <a:ea typeface="+mn-ea"/>
                <a:cs typeface="Arial" panose="020B0604020202020204" pitchFamily="34" charset="0"/>
              </a:rPr>
              <a:t>. Lorem ipsum </a:t>
            </a:r>
            <a:r>
              <a:rPr lang="en-GB" sz="1350" kern="1200" err="1">
                <a:solidFill>
                  <a:schemeClr val="tx1"/>
                </a:solidFill>
                <a:latin typeface="+mn-lt"/>
                <a:ea typeface="+mn-ea"/>
                <a:cs typeface="Arial" panose="020B0604020202020204" pitchFamily="34" charset="0"/>
              </a:rPr>
              <a:t>dolor</a:t>
            </a:r>
            <a:r>
              <a:rPr lang="en-GB" sz="1350" kern="1200">
                <a:solidFill>
                  <a:schemeClr val="tx1"/>
                </a:solidFill>
                <a:latin typeface="+mn-lt"/>
                <a:ea typeface="+mn-ea"/>
                <a:cs typeface="Arial" panose="020B0604020202020204" pitchFamily="34" charset="0"/>
              </a:rPr>
              <a:t> sit </a:t>
            </a:r>
            <a:r>
              <a:rPr lang="en-GB" sz="1350" kern="1200" err="1">
                <a:solidFill>
                  <a:schemeClr val="tx1"/>
                </a:solidFill>
                <a:latin typeface="+mn-lt"/>
                <a:ea typeface="+mn-ea"/>
                <a:cs typeface="Arial" panose="020B0604020202020204" pitchFamily="34" charset="0"/>
              </a:rPr>
              <a:t>amet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consectetur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adipiscing</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elit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Aliquam</a:t>
            </a:r>
            <a:r>
              <a:rPr lang="en-GB" sz="1350" kern="1200">
                <a:solidFill>
                  <a:schemeClr val="tx1"/>
                </a:solidFill>
                <a:latin typeface="+mn-lt"/>
                <a:ea typeface="+mn-ea"/>
                <a:cs typeface="Arial" panose="020B0604020202020204" pitchFamily="34" charset="0"/>
              </a:rPr>
              <a:t> vitae </a:t>
            </a:r>
            <a:r>
              <a:rPr lang="en-GB" sz="1350" kern="1200" err="1">
                <a:solidFill>
                  <a:schemeClr val="tx1"/>
                </a:solidFill>
                <a:latin typeface="+mn-lt"/>
                <a:ea typeface="+mn-ea"/>
                <a:cs typeface="Arial" panose="020B0604020202020204" pitchFamily="34" charset="0"/>
              </a:rPr>
              <a:t>lacus</a:t>
            </a:r>
            <a:r>
              <a:rPr lang="en-GB" sz="1350" kern="1200">
                <a:solidFill>
                  <a:schemeClr val="tx1"/>
                </a:solidFill>
                <a:latin typeface="+mn-lt"/>
                <a:ea typeface="+mn-ea"/>
                <a:cs typeface="Arial" panose="020B0604020202020204" pitchFamily="34" charset="0"/>
              </a:rPr>
              <a:t> vitae </a:t>
            </a:r>
            <a:r>
              <a:rPr lang="en-GB" sz="1350" kern="1200" err="1">
                <a:solidFill>
                  <a:schemeClr val="tx1"/>
                </a:solidFill>
                <a:latin typeface="+mn-lt"/>
                <a:ea typeface="+mn-ea"/>
                <a:cs typeface="Arial" panose="020B0604020202020204" pitchFamily="34" charset="0"/>
              </a:rPr>
              <a:t>elit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scelerisque</a:t>
            </a:r>
            <a:r>
              <a:rPr lang="en-GB" sz="1350" kern="1200">
                <a:solidFill>
                  <a:schemeClr val="tx1"/>
                </a:solidFill>
                <a:latin typeface="+mn-lt"/>
                <a:ea typeface="+mn-ea"/>
                <a:cs typeface="Arial" panose="020B0604020202020204" pitchFamily="34" charset="0"/>
              </a:rPr>
              <a:t> cursus. Nam </a:t>
            </a:r>
            <a:r>
              <a:rPr lang="en-GB" sz="1350" kern="1200" err="1">
                <a:solidFill>
                  <a:schemeClr val="tx1"/>
                </a:solidFill>
                <a:latin typeface="+mn-lt"/>
                <a:ea typeface="+mn-ea"/>
                <a:cs typeface="Arial" panose="020B0604020202020204" pitchFamily="34" charset="0"/>
              </a:rPr>
              <a:t>tempor</a:t>
            </a:r>
            <a:r>
              <a:rPr lang="en-GB" sz="1350" kern="1200">
                <a:solidFill>
                  <a:schemeClr val="tx1"/>
                </a:solidFill>
                <a:latin typeface="+mn-lt"/>
                <a:ea typeface="+mn-ea"/>
                <a:cs typeface="Arial" panose="020B0604020202020204" pitchFamily="34" charset="0"/>
              </a:rPr>
              <a:t> vestibulum </a:t>
            </a:r>
            <a:r>
              <a:rPr lang="en-GB" sz="1350" kern="1200" err="1">
                <a:solidFill>
                  <a:schemeClr val="tx1"/>
                </a:solidFill>
                <a:latin typeface="+mn-lt"/>
                <a:ea typeface="+mn-ea"/>
                <a:cs typeface="Arial" panose="020B0604020202020204" pitchFamily="34" charset="0"/>
              </a:rPr>
              <a:t>est</a:t>
            </a:r>
            <a:r>
              <a:rPr lang="en-GB" sz="1350" kern="1200">
                <a:solidFill>
                  <a:schemeClr val="tx1"/>
                </a:solidFill>
                <a:latin typeface="+mn-lt"/>
                <a:ea typeface="+mn-ea"/>
                <a:cs typeface="Arial" panose="020B0604020202020204" pitchFamily="34" charset="0"/>
              </a:rPr>
              <a:t>, a </a:t>
            </a:r>
            <a:r>
              <a:rPr lang="en-GB" sz="1350" kern="1200" err="1">
                <a:solidFill>
                  <a:schemeClr val="tx1"/>
                </a:solidFill>
                <a:latin typeface="+mn-lt"/>
                <a:ea typeface="+mn-ea"/>
                <a:cs typeface="Arial" panose="020B0604020202020204" pitchFamily="34" charset="0"/>
              </a:rPr>
              <a:t>finibus</a:t>
            </a:r>
            <a:r>
              <a:rPr lang="en-GB" sz="1350" kern="1200">
                <a:solidFill>
                  <a:schemeClr val="tx1"/>
                </a:solidFill>
                <a:latin typeface="+mn-lt"/>
                <a:ea typeface="+mn-ea"/>
                <a:cs typeface="Arial" panose="020B0604020202020204" pitchFamily="34" charset="0"/>
              </a:rPr>
              <a:t> magna </a:t>
            </a:r>
            <a:r>
              <a:rPr lang="en-GB" sz="1350" kern="1200" err="1">
                <a:solidFill>
                  <a:schemeClr val="tx1"/>
                </a:solidFill>
                <a:latin typeface="+mn-lt"/>
                <a:ea typeface="+mn-ea"/>
                <a:cs typeface="Arial" panose="020B0604020202020204" pitchFamily="34" charset="0"/>
              </a:rPr>
              <a:t>vehicula</a:t>
            </a:r>
            <a:r>
              <a:rPr lang="en-GB" sz="1350" kern="1200">
                <a:solidFill>
                  <a:schemeClr val="tx1"/>
                </a:solidFill>
                <a:latin typeface="+mn-lt"/>
                <a:ea typeface="+mn-ea"/>
                <a:cs typeface="Arial" panose="020B0604020202020204" pitchFamily="34" charset="0"/>
              </a:rPr>
              <a:t> vel. </a:t>
            </a:r>
            <a:r>
              <a:rPr lang="en-GB" sz="1350" kern="1200" err="1">
                <a:solidFill>
                  <a:schemeClr val="tx1"/>
                </a:solidFill>
                <a:latin typeface="+mn-lt"/>
                <a:ea typeface="+mn-ea"/>
                <a:cs typeface="Arial" panose="020B0604020202020204" pitchFamily="34" charset="0"/>
              </a:rPr>
              <a:t>Etiam</a:t>
            </a:r>
            <a:r>
              <a:rPr lang="en-GB" sz="1350" kern="1200">
                <a:solidFill>
                  <a:schemeClr val="tx1"/>
                </a:solidFill>
                <a:latin typeface="+mn-lt"/>
                <a:ea typeface="+mn-ea"/>
                <a:cs typeface="Arial" panose="020B0604020202020204" pitchFamily="34" charset="0"/>
              </a:rPr>
              <a:t> gravida </a:t>
            </a:r>
            <a:r>
              <a:rPr lang="en-GB" sz="1350" kern="1200" err="1">
                <a:solidFill>
                  <a:schemeClr val="tx1"/>
                </a:solidFill>
                <a:latin typeface="+mn-lt"/>
                <a:ea typeface="+mn-ea"/>
                <a:cs typeface="Arial" panose="020B0604020202020204" pitchFamily="34" charset="0"/>
              </a:rPr>
              <a:t>sapien</a:t>
            </a:r>
            <a:r>
              <a:rPr lang="en-GB" sz="1350" kern="1200">
                <a:solidFill>
                  <a:schemeClr val="tx1"/>
                </a:solidFill>
                <a:latin typeface="+mn-lt"/>
                <a:ea typeface="+mn-ea"/>
                <a:cs typeface="Arial" panose="020B0604020202020204" pitchFamily="34" charset="0"/>
              </a:rPr>
              <a:t> et </a:t>
            </a:r>
            <a:r>
              <a:rPr lang="en-GB" sz="1350" kern="1200" err="1">
                <a:solidFill>
                  <a:schemeClr val="tx1"/>
                </a:solidFill>
                <a:latin typeface="+mn-lt"/>
                <a:ea typeface="+mn-ea"/>
                <a:cs typeface="Arial" panose="020B0604020202020204" pitchFamily="34" charset="0"/>
              </a:rPr>
              <a:t>tortor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mollis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eget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imperdiet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quam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venenatis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Pellentesque</a:t>
            </a:r>
            <a:r>
              <a:rPr lang="en-GB" sz="1350" kern="1200">
                <a:solidFill>
                  <a:schemeClr val="tx1"/>
                </a:solidFill>
                <a:latin typeface="+mn-lt"/>
                <a:ea typeface="+mn-ea"/>
                <a:cs typeface="Arial" panose="020B0604020202020204" pitchFamily="34" charset="0"/>
              </a:rPr>
              <a:t> tempus </a:t>
            </a:r>
            <a:r>
              <a:rPr lang="en-GB" sz="1350" kern="1200" err="1">
                <a:solidFill>
                  <a:schemeClr val="tx1"/>
                </a:solidFill>
                <a:latin typeface="+mn-lt"/>
                <a:ea typeface="+mn-ea"/>
                <a:cs typeface="Arial" panose="020B0604020202020204" pitchFamily="34" charset="0"/>
              </a:rPr>
              <a:t>ultrices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nisl</a:t>
            </a:r>
            <a:r>
              <a:rPr lang="en-GB" sz="1350" kern="1200">
                <a:solidFill>
                  <a:schemeClr val="tx1"/>
                </a:solidFill>
                <a:latin typeface="+mn-lt"/>
                <a:ea typeface="+mn-ea"/>
                <a:cs typeface="Arial" panose="020B0604020202020204" pitchFamily="34" charset="0"/>
              </a:rPr>
              <a:t>, et </a:t>
            </a:r>
            <a:r>
              <a:rPr lang="en-GB" sz="1350" kern="1200" err="1">
                <a:solidFill>
                  <a:schemeClr val="tx1"/>
                </a:solidFill>
                <a:latin typeface="+mn-lt"/>
                <a:ea typeface="+mn-ea"/>
                <a:cs typeface="Arial" panose="020B0604020202020204" pitchFamily="34" charset="0"/>
              </a:rPr>
              <a:t>volutpat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enim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varius</a:t>
            </a:r>
            <a:r>
              <a:rPr lang="en-GB" sz="1350" kern="1200">
                <a:solidFill>
                  <a:schemeClr val="tx1"/>
                </a:solidFill>
                <a:latin typeface="+mn-lt"/>
                <a:ea typeface="+mn-ea"/>
                <a:cs typeface="Arial" panose="020B0604020202020204" pitchFamily="34" charset="0"/>
              </a:rPr>
              <a:t> id. </a:t>
            </a:r>
          </a:p>
          <a:p>
            <a:pPr indent="0" algn="l" rtl="0" eaLnBrk="1" latinLnBrk="0" hangingPunct="1">
              <a:lnSpc>
                <a:spcPts val="2025"/>
              </a:lnSpc>
              <a:buFont typeface="Arial" panose="020B0604020202020204" pitchFamily="34" charset="0"/>
              <a:buNone/>
            </a:pPr>
            <a:endParaRPr lang="en-GB" sz="1350" kern="1200">
              <a:solidFill>
                <a:schemeClr val="tx1"/>
              </a:solidFill>
              <a:latin typeface="+mn-lt"/>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noProof="0"/>
              <a:t>Header Text – Remove if Not Needed</a:t>
            </a:r>
          </a:p>
        </p:txBody>
      </p:sp>
      <p:sp>
        <p:nvSpPr>
          <p:cNvPr id="10" name="Text Placeholder 8">
            <a:extLst>
              <a:ext uri="{FF2B5EF4-FFF2-40B4-BE49-F238E27FC236}">
                <a16:creationId xmlns:a16="http://schemas.microsoft.com/office/drawing/2014/main" id="{EC1C155F-37A9-8C4F-AEED-191D82C5DF13}"/>
              </a:ext>
            </a:extLst>
          </p:cNvPr>
          <p:cNvSpPr>
            <a:spLocks noGrp="1"/>
          </p:cNvSpPr>
          <p:nvPr>
            <p:ph type="body" sz="quarter" idx="18" hasCustomPrompt="1"/>
          </p:nvPr>
        </p:nvSpPr>
        <p:spPr>
          <a:xfrm>
            <a:off x="661988" y="3441332"/>
            <a:ext cx="6716178" cy="4595813"/>
          </a:xfrm>
        </p:spPr>
        <p:txBody>
          <a:bodyPr/>
          <a:lstStyle>
            <a:lvl1pPr>
              <a:defRPr lang="en-GB" sz="270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1344150" rtl="0" eaLnBrk="1" latinLnBrk="0" hangingPunct="1">
              <a:lnSpc>
                <a:spcPts val="3996"/>
              </a:lnSpc>
              <a:spcBef>
                <a:spcPts val="1467"/>
              </a:spcBef>
              <a:buSzPct val="80000"/>
              <a:buFont typeface="Arial" panose="020B0604020202020204" pitchFamily="34" charset="0"/>
              <a:buNone/>
              <a:tabLst>
                <a:tab pos="274317" algn="l"/>
              </a:tabLst>
            </a:pPr>
            <a:r>
              <a:rPr lang="en-GB"/>
              <a:t>Sed malesuada, arcu </a:t>
            </a:r>
            <a:r>
              <a:rPr lang="en-GB" err="1"/>
              <a:t>vel</a:t>
            </a:r>
            <a:r>
              <a:rPr lang="en-GB"/>
              <a:t> </a:t>
            </a:r>
            <a:r>
              <a:rPr lang="en-GB" err="1"/>
              <a:t>posuere</a:t>
            </a:r>
            <a:r>
              <a:rPr lang="en-GB"/>
              <a:t> tristique, tortor nibh pharetra arcu, sed dignissim mauris purus eget turpis. Phasellus at velit aliquet, accumsan leo vitae, aliquet</a:t>
            </a:r>
          </a:p>
        </p:txBody>
      </p:sp>
      <p:sp>
        <p:nvSpPr>
          <p:cNvPr id="11" name="Title 1">
            <a:extLst>
              <a:ext uri="{FF2B5EF4-FFF2-40B4-BE49-F238E27FC236}">
                <a16:creationId xmlns:a16="http://schemas.microsoft.com/office/drawing/2014/main" id="{357365C4-03D7-E642-9D94-818FD279BD2E}"/>
              </a:ext>
            </a:extLst>
          </p:cNvPr>
          <p:cNvSpPr>
            <a:spLocks noGrp="1"/>
          </p:cNvSpPr>
          <p:nvPr>
            <p:ph type="title" hasCustomPrompt="1"/>
          </p:nvPr>
        </p:nvSpPr>
        <p:spPr>
          <a:xfrm>
            <a:off x="662796" y="1118886"/>
            <a:ext cx="6716178" cy="1870688"/>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79555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rner picture + column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684" y="7963811"/>
            <a:ext cx="9557907" cy="1627787"/>
          </a:xfrm>
          <a:prstGeom prst="rect">
            <a:avLst/>
          </a:prstGeom>
        </p:spPr>
        <p:txBody>
          <a:bodyPr/>
          <a:lstStyle>
            <a:lvl1pPr>
              <a:lnSpc>
                <a:spcPts val="4680"/>
              </a:lnSpc>
              <a:defRPr sz="3600"/>
            </a:lvl1pPr>
          </a:lstStyle>
          <a:p>
            <a:r>
              <a:rPr lang="en-US"/>
              <a:t>Sed hendrerit consectetur dapibus, lorem ipsum dolor sit amet, consectetur adipiscing</a:t>
            </a:r>
            <a:endParaRPr lang="en-GB"/>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9" name="Picture Placeholder 5">
            <a:extLst>
              <a:ext uri="{FF2B5EF4-FFF2-40B4-BE49-F238E27FC236}">
                <a16:creationId xmlns:a16="http://schemas.microsoft.com/office/drawing/2014/main" id="{02EAAFE5-8C16-4FF7-FD56-03E10D9AFF61}"/>
              </a:ext>
            </a:extLst>
          </p:cNvPr>
          <p:cNvSpPr>
            <a:spLocks noGrp="1"/>
          </p:cNvSpPr>
          <p:nvPr>
            <p:ph type="pic" sz="quarter" idx="14" hasCustomPrompt="1"/>
          </p:nvPr>
        </p:nvSpPr>
        <p:spPr>
          <a:xfrm>
            <a:off x="0" y="1"/>
            <a:ext cx="12451976" cy="700619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cxnSp>
        <p:nvCxnSpPr>
          <p:cNvPr id="3" name="Straight Connector 2">
            <a:extLst>
              <a:ext uri="{FF2B5EF4-FFF2-40B4-BE49-F238E27FC236}">
                <a16:creationId xmlns:a16="http://schemas.microsoft.com/office/drawing/2014/main" id="{B441F14B-9CDD-FEA1-93C0-DDD181F31339}"/>
              </a:ext>
            </a:extLst>
          </p:cNvPr>
          <p:cNvCxnSpPr>
            <a:cxnSpLocks/>
          </p:cNvCxnSpPr>
          <p:nvPr userDrawn="1"/>
        </p:nvCxnSpPr>
        <p:spPr>
          <a:xfrm>
            <a:off x="12976225" y="618710"/>
            <a:ext cx="0" cy="87665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47EF114-E1AC-B544-9052-B3A1D7A939DC}"/>
              </a:ext>
            </a:extLst>
          </p:cNvPr>
          <p:cNvSpPr>
            <a:spLocks noGrp="1"/>
          </p:cNvSpPr>
          <p:nvPr>
            <p:ph type="body" sz="quarter" idx="39" hasCustomPrompt="1"/>
          </p:nvPr>
        </p:nvSpPr>
        <p:spPr>
          <a:xfrm>
            <a:off x="13308013" y="619125"/>
            <a:ext cx="3914775" cy="8766175"/>
          </a:xfrm>
        </p:spPr>
        <p:txBody>
          <a:bodyPr/>
          <a:lstStyle>
            <a:lvl1pPr>
              <a:lnSpc>
                <a:spcPts val="2025"/>
              </a:lnSpc>
              <a:defRPr sz="1350"/>
            </a:lvl1pPr>
            <a:lvl2pPr>
              <a:lnSpc>
                <a:spcPts val="2025"/>
              </a:lnSpc>
              <a:defRPr sz="1350"/>
            </a:lvl2pPr>
            <a:lvl3pPr>
              <a:lnSpc>
                <a:spcPts val="2025"/>
              </a:lnSpc>
              <a:defRPr sz="1350"/>
            </a:lvl3pPr>
            <a:lvl4pPr>
              <a:lnSpc>
                <a:spcPts val="2025"/>
              </a:lnSpc>
              <a:defRPr sz="1350"/>
            </a:lvl4pPr>
            <a:lvl5pPr>
              <a:lnSpc>
                <a:spcPts val="2025"/>
              </a:lnSpc>
              <a:defRPr sz="135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a:t>
            </a:r>
            <a:r>
              <a:rPr lang="en-US" err="1"/>
              <a:t>ut</a:t>
            </a:r>
            <a:r>
              <a:rPr lang="en-US"/>
              <a:t> convallis.</a:t>
            </a:r>
          </a:p>
          <a:p>
            <a:pPr marL="0" marR="0" lvl="0" indent="0" algn="l" defTabSz="1344150" rtl="0" eaLnBrk="1" fontAlgn="auto" latinLnBrk="0" hangingPunct="1">
              <a:lnSpc>
                <a:spcPts val="2025"/>
              </a:lnSpc>
              <a:spcBef>
                <a:spcPts val="1467"/>
              </a:spcBef>
              <a:spcAft>
                <a:spcPts val="0"/>
              </a:spcAft>
              <a:buClrTx/>
              <a:buSzPct val="80000"/>
              <a:buFontTx/>
              <a:buNone/>
              <a:tabLst>
                <a:tab pos="274317"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a:t>
            </a:r>
            <a:r>
              <a:rPr lang="en-US" err="1"/>
              <a:t>ut</a:t>
            </a:r>
            <a:r>
              <a:rPr lang="en-US"/>
              <a:t> convallis.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endParaRPr lang="en-US"/>
          </a:p>
        </p:txBody>
      </p:sp>
    </p:spTree>
    <p:extLst>
      <p:ext uri="{BB962C8B-B14F-4D97-AF65-F5344CB8AC3E}">
        <p14:creationId xmlns:p14="http://schemas.microsoft.com/office/powerpoint/2010/main" val="104272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x5 Image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8298648" y="1119030"/>
            <a:ext cx="8925727" cy="1456670"/>
          </a:xfrm>
          <a:prstGeom prst="rect">
            <a:avLst/>
          </a:prstGeom>
        </p:spPr>
        <p:txBody>
          <a:bodyPr anchor="t">
            <a:noAutofit/>
          </a:bodyPr>
          <a:lstStyle>
            <a:lvl1pPr algn="l">
              <a:defRPr/>
            </a:lvl1pPr>
          </a:lstStyle>
          <a:p>
            <a:r>
              <a:rPr lang="en-US"/>
              <a:t>Sed Hendrerit </a:t>
            </a:r>
            <a:br>
              <a:rPr lang="en-US"/>
            </a:br>
            <a:r>
              <a:rPr lang="en-US"/>
              <a:t>Consectetur Dapibus </a:t>
            </a:r>
            <a:endParaRPr lang="en-GB"/>
          </a:p>
        </p:txBody>
      </p:sp>
      <p:sp>
        <p:nvSpPr>
          <p:cNvPr id="3" name="Picture Placeholder 5">
            <a:extLst>
              <a:ext uri="{FF2B5EF4-FFF2-40B4-BE49-F238E27FC236}">
                <a16:creationId xmlns:a16="http://schemas.microsoft.com/office/drawing/2014/main" id="{8C5C01D9-6D94-E5D5-A965-DCF8648D0EE4}"/>
              </a:ext>
            </a:extLst>
          </p:cNvPr>
          <p:cNvSpPr>
            <a:spLocks noGrp="1"/>
          </p:cNvSpPr>
          <p:nvPr>
            <p:ph type="pic" sz="quarter" idx="14" hasCustomPrompt="1"/>
          </p:nvPr>
        </p:nvSpPr>
        <p:spPr>
          <a:xfrm>
            <a:off x="658216" y="630082"/>
            <a:ext cx="7020226" cy="875521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4x5 image</a:t>
            </a:r>
          </a:p>
        </p:txBody>
      </p:sp>
      <p:sp>
        <p:nvSpPr>
          <p:cNvPr id="4" name="Footer Placeholder 2">
            <a:extLst>
              <a:ext uri="{FF2B5EF4-FFF2-40B4-BE49-F238E27FC236}">
                <a16:creationId xmlns:a16="http://schemas.microsoft.com/office/drawing/2014/main" id="{A4BDF286-D05B-DBC2-61D2-8528E891B353}"/>
              </a:ext>
            </a:extLst>
          </p:cNvPr>
          <p:cNvSpPr>
            <a:spLocks noGrp="1"/>
          </p:cNvSpPr>
          <p:nvPr>
            <p:ph type="ftr" sz="quarter" idx="10"/>
          </p:nvPr>
        </p:nvSpPr>
        <p:spPr>
          <a:xfrm>
            <a:off x="8313341" y="507752"/>
            <a:ext cx="6716178" cy="294213"/>
          </a:xfrm>
          <a:prstGeom prst="rect">
            <a:avLst/>
          </a:prstGeom>
        </p:spPr>
        <p:txBody>
          <a:bodyPr/>
          <a:lstStyle/>
          <a:p>
            <a:r>
              <a:rPr lang="en-US" noProof="0"/>
              <a:t>Header Text – Remove if Not Needed</a:t>
            </a:r>
          </a:p>
        </p:txBody>
      </p:sp>
      <p:sp>
        <p:nvSpPr>
          <p:cNvPr id="6" name="Text Placeholder 7">
            <a:extLst>
              <a:ext uri="{FF2B5EF4-FFF2-40B4-BE49-F238E27FC236}">
                <a16:creationId xmlns:a16="http://schemas.microsoft.com/office/drawing/2014/main" id="{7D3B63B7-E5D5-6848-B025-3AF6861FF6A0}"/>
              </a:ext>
            </a:extLst>
          </p:cNvPr>
          <p:cNvSpPr>
            <a:spLocks noGrp="1"/>
          </p:cNvSpPr>
          <p:nvPr>
            <p:ph type="body" sz="quarter" idx="13" hasCustomPrompt="1"/>
          </p:nvPr>
        </p:nvSpPr>
        <p:spPr>
          <a:xfrm>
            <a:off x="8315121" y="3120822"/>
            <a:ext cx="8909254" cy="62644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err="1"/>
              <a:t>ut</a:t>
            </a:r>
            <a:r>
              <a:rPr lang="en-US"/>
              <a:t> convallis.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7" name="Slide Number Placeholder 5">
            <a:extLst>
              <a:ext uri="{FF2B5EF4-FFF2-40B4-BE49-F238E27FC236}">
                <a16:creationId xmlns:a16="http://schemas.microsoft.com/office/drawing/2014/main" id="{D72B5286-364C-F645-B70D-EF2282B627B9}"/>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0917192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x16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a:t>Hybrid Collaboration </a:t>
            </a:r>
            <a:r>
              <a:rPr lang="en-US"/>
              <a:t>Lorem Ipsum Dolor Sit </a:t>
            </a:r>
            <a:r>
              <a:rPr lang="en-US" err="1"/>
              <a:t>Amet</a:t>
            </a:r>
            <a:endParaRPr lang="en-GB"/>
          </a:p>
        </p:txBody>
      </p:sp>
    </p:spTree>
    <p:extLst>
      <p:ext uri="{BB962C8B-B14F-4D97-AF65-F5344CB8AC3E}">
        <p14:creationId xmlns:p14="http://schemas.microsoft.com/office/powerpoint/2010/main" val="3178943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x1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a:t>Hybrid Collaboration </a:t>
            </a:r>
            <a:r>
              <a:rPr lang="en-US"/>
              <a:t>Lorem Ipsum Dolor Sit </a:t>
            </a:r>
            <a:r>
              <a:rPr lang="en-US" err="1"/>
              <a:t>Amet</a:t>
            </a:r>
            <a:endParaRPr lang="en-GB"/>
          </a:p>
        </p:txBody>
      </p:sp>
      <p:sp>
        <p:nvSpPr>
          <p:cNvPr id="7" name="Picture Placeholder 7">
            <a:extLst>
              <a:ext uri="{FF2B5EF4-FFF2-40B4-BE49-F238E27FC236}">
                <a16:creationId xmlns:a16="http://schemas.microsoft.com/office/drawing/2014/main" id="{A6BFAC8D-59F6-6E41-9040-24E4C37B3A61}"/>
              </a:ext>
            </a:extLst>
          </p:cNvPr>
          <p:cNvSpPr>
            <a:spLocks noGrp="1"/>
          </p:cNvSpPr>
          <p:nvPr>
            <p:ph type="pic" sz="quarter" idx="39" hasCustomPrompt="1"/>
          </p:nvPr>
        </p:nvSpPr>
        <p:spPr>
          <a:xfrm>
            <a:off x="680653" y="1285368"/>
            <a:ext cx="4914902" cy="4914901"/>
          </a:xfrm>
          <a:solidFill>
            <a:srgbClr val="BDBEBD">
              <a:alpha val="74902"/>
            </a:srgbClr>
          </a:solidFill>
        </p:spPr>
        <p:txBody>
          <a:bodyPr anchor="ctr"/>
          <a:lstStyle>
            <a:lvl1pPr algn="ctr">
              <a:defRPr>
                <a:solidFill>
                  <a:schemeClr val="bg1"/>
                </a:solidFill>
              </a:defRPr>
            </a:lvl1pPr>
          </a:lstStyle>
          <a:p>
            <a:r>
              <a:rPr lang="en-MX"/>
              <a:t>Click icon to place 1x1 image </a:t>
            </a:r>
          </a:p>
        </p:txBody>
      </p:sp>
    </p:spTree>
    <p:extLst>
      <p:ext uri="{BB962C8B-B14F-4D97-AF65-F5344CB8AC3E}">
        <p14:creationId xmlns:p14="http://schemas.microsoft.com/office/powerpoint/2010/main" val="107077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16x6 Image_2">
    <p:bg>
      <p:bgPr>
        <a:solidFill>
          <a:schemeClr val="tx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70B6E3BF-FD4E-0182-CB23-2A6F12916AEC}"/>
              </a:ext>
            </a:extLst>
          </p:cNvPr>
          <p:cNvSpPr>
            <a:spLocks noGrp="1"/>
          </p:cNvSpPr>
          <p:nvPr>
            <p:ph type="pic" sz="quarter" idx="14" hasCustomPrompt="1"/>
          </p:nvPr>
        </p:nvSpPr>
        <p:spPr>
          <a:xfrm>
            <a:off x="-1" y="6240"/>
            <a:ext cx="17886363" cy="6702618"/>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16x6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7928512"/>
            <a:ext cx="9829800" cy="691744"/>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bg1"/>
                </a:solidFill>
                <a:latin typeface="+mj-lt"/>
                <a:ea typeface="+mj-ea"/>
                <a:cs typeface="+mj-cs"/>
              </a:defRPr>
            </a:lvl1pPr>
          </a:lstStyle>
          <a:p>
            <a:r>
              <a:rPr lang="en-US"/>
              <a:t>Click to Edit Master Title Style</a:t>
            </a:r>
            <a:endParaRPr lang="en-GB"/>
          </a:p>
        </p:txBody>
      </p:sp>
      <p:sp>
        <p:nvSpPr>
          <p:cNvPr id="9" name="Text Placeholder 4">
            <a:extLst>
              <a:ext uri="{FF2B5EF4-FFF2-40B4-BE49-F238E27FC236}">
                <a16:creationId xmlns:a16="http://schemas.microsoft.com/office/drawing/2014/main" id="{B0F03620-26C6-5DFE-FB20-001ADB6B981C}"/>
              </a:ext>
            </a:extLst>
          </p:cNvPr>
          <p:cNvSpPr>
            <a:spLocks noGrp="1"/>
          </p:cNvSpPr>
          <p:nvPr>
            <p:ph type="body" sz="quarter" idx="21" hasCustomPrompt="1"/>
          </p:nvPr>
        </p:nvSpPr>
        <p:spPr>
          <a:xfrm>
            <a:off x="661988" y="8682990"/>
            <a:ext cx="9829800" cy="551239"/>
          </a:xfrm>
          <a:prstGeom prst="rect">
            <a:avLst/>
          </a:prstGeom>
        </p:spPr>
        <p:txBody>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a:t>Lorem ipsum dolor sit amet, consectetur adipiscing elit.</a:t>
            </a:r>
            <a:endParaRPr lang="en-GB"/>
          </a:p>
        </p:txBody>
      </p:sp>
      <p:pic>
        <p:nvPicPr>
          <p:cNvPr id="5" name="Picture 4" descr="Logo&#10;&#10;Description automatically generated">
            <a:extLst>
              <a:ext uri="{FF2B5EF4-FFF2-40B4-BE49-F238E27FC236}">
                <a16:creationId xmlns:a16="http://schemas.microsoft.com/office/drawing/2014/main" id="{7EA30C15-EFE2-D2D8-D40A-D377D62CE3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15513911" y="8728393"/>
            <a:ext cx="1773025" cy="325330"/>
          </a:xfrm>
          <a:prstGeom prst="rect">
            <a:avLst/>
          </a:prstGeom>
        </p:spPr>
      </p:pic>
    </p:spTree>
    <p:extLst>
      <p:ext uri="{BB962C8B-B14F-4D97-AF65-F5344CB8AC3E}">
        <p14:creationId xmlns:p14="http://schemas.microsoft.com/office/powerpoint/2010/main" val="3165624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 1x1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C8CD655-A9A4-5863-97EE-F463761AAC3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351"/>
            <a:ext cx="6210154" cy="1461923"/>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3091778"/>
            <a:ext cx="6210963" cy="1754940"/>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Phasellus a tellus sit amet massa placerat rutrum id sed odio. Ut conv allis vel libero.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5232002"/>
            <a:ext cx="6210154" cy="434741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567822EF-4A53-2DBB-ADAD-41F8793138D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522147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Column + 1x1 Image_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7C904EE-7566-3AAA-D114-F0BA13F02DA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4" y="1239073"/>
            <a:ext cx="6160682" cy="4394136"/>
          </a:xfrm>
          <a:prstGeom prst="rect">
            <a:avLst/>
          </a:prstGeom>
        </p:spPr>
        <p:txBody>
          <a:bodyPr numCol="1" anchor="b" anchorCtr="0"/>
          <a:lstStyle/>
          <a:p>
            <a:r>
              <a:rPr lang="en-US"/>
              <a:t>Click To Edit Master Title Style</a:t>
            </a:r>
            <a:endParaRPr lang="en-GB"/>
          </a:p>
        </p:txBody>
      </p:sp>
      <p:sp>
        <p:nvSpPr>
          <p:cNvPr id="8" name="Text Placeholder 7">
            <a:extLst>
              <a:ext uri="{FF2B5EF4-FFF2-40B4-BE49-F238E27FC236}">
                <a16:creationId xmlns:a16="http://schemas.microsoft.com/office/drawing/2014/main" id="{8137042C-4897-E52C-9AD5-78F929A8115B}"/>
              </a:ext>
            </a:extLst>
          </p:cNvPr>
          <p:cNvSpPr>
            <a:spLocks noGrp="1"/>
          </p:cNvSpPr>
          <p:nvPr>
            <p:ph type="body" sz="quarter" idx="13" hasCustomPrompt="1"/>
          </p:nvPr>
        </p:nvSpPr>
        <p:spPr>
          <a:xfrm>
            <a:off x="661988" y="6363121"/>
            <a:ext cx="6160682" cy="3513222"/>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a:t>
            </a:r>
          </a:p>
        </p:txBody>
      </p:sp>
      <p:sp>
        <p:nvSpPr>
          <p:cNvPr id="2" name="Slide Number Placeholder 1">
            <a:extLst>
              <a:ext uri="{FF2B5EF4-FFF2-40B4-BE49-F238E27FC236}">
                <a16:creationId xmlns:a16="http://schemas.microsoft.com/office/drawing/2014/main" id="{1F29EFA4-C0C8-E584-E592-C44AC7F7EF69}"/>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871027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Horizontal image +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9" y="5979020"/>
            <a:ext cx="4213224" cy="2434730"/>
          </a:xfrm>
          <a:prstGeom prst="rect">
            <a:avLst/>
          </a:prstGeom>
        </p:spPr>
        <p:txBody>
          <a:bodyPr>
            <a:noAutofit/>
          </a:bodyPr>
          <a:lstStyle>
            <a:lvl1pPr algn="l">
              <a:lnSpc>
                <a:spcPts val="3645"/>
              </a:lnSpc>
              <a:defRPr sz="2700"/>
            </a:lvl1pPr>
          </a:lstStyle>
          <a:p>
            <a:r>
              <a:rPr lang="en-US"/>
              <a:t>Sed </a:t>
            </a:r>
            <a:r>
              <a:rPr lang="en-US" err="1"/>
              <a:t>Hendrerit</a:t>
            </a:r>
            <a:br>
              <a:rPr lang="en-US"/>
            </a:br>
            <a:r>
              <a:rPr lang="en-US" err="1"/>
              <a:t>Consectetur</a:t>
            </a:r>
            <a:r>
              <a:rPr lang="en-US"/>
              <a:t> Dapibus </a:t>
            </a:r>
            <a:endParaRPr lang="en-GB"/>
          </a:p>
        </p:txBody>
      </p:sp>
      <p:sp>
        <p:nvSpPr>
          <p:cNvPr id="6" name="Text Placeholder 7">
            <a:extLst>
              <a:ext uri="{FF2B5EF4-FFF2-40B4-BE49-F238E27FC236}">
                <a16:creationId xmlns:a16="http://schemas.microsoft.com/office/drawing/2014/main" id="{E4EA5085-5628-E923-909D-4D103E5DD0BB}"/>
              </a:ext>
            </a:extLst>
          </p:cNvPr>
          <p:cNvSpPr>
            <a:spLocks noGrp="1"/>
          </p:cNvSpPr>
          <p:nvPr>
            <p:ph type="body" sz="quarter" idx="13" hasCustomPrompt="1"/>
          </p:nvPr>
        </p:nvSpPr>
        <p:spPr>
          <a:xfrm>
            <a:off x="5954714" y="6023483"/>
            <a:ext cx="11269662" cy="3361817"/>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err="1"/>
              <a:t>ut</a:t>
            </a:r>
            <a:r>
              <a:rPr lang="en-US"/>
              <a:t> convallis. Nam vitae varius eros. Phasellus a tellus sit amet massa placerat rutrum id sed odio.</a:t>
            </a:r>
          </a:p>
        </p:txBody>
      </p:sp>
      <p:sp>
        <p:nvSpPr>
          <p:cNvPr id="4" name="Picture Placeholder 5">
            <a:extLst>
              <a:ext uri="{FF2B5EF4-FFF2-40B4-BE49-F238E27FC236}">
                <a16:creationId xmlns:a16="http://schemas.microsoft.com/office/drawing/2014/main" id="{218411AA-5BDF-AB52-D361-CAB0A5B54FF2}"/>
              </a:ext>
            </a:extLst>
          </p:cNvPr>
          <p:cNvSpPr>
            <a:spLocks noGrp="1"/>
          </p:cNvSpPr>
          <p:nvPr>
            <p:ph type="pic" sz="quarter" idx="17" hasCustomPrompt="1"/>
          </p:nvPr>
        </p:nvSpPr>
        <p:spPr>
          <a:xfrm>
            <a:off x="661988" y="507753"/>
            <a:ext cx="16560623" cy="498976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a:t>
            </a:r>
          </a:p>
        </p:txBody>
      </p:sp>
      <p:sp>
        <p:nvSpPr>
          <p:cNvPr id="3" name="Footer Placeholder 2">
            <a:extLst>
              <a:ext uri="{FF2B5EF4-FFF2-40B4-BE49-F238E27FC236}">
                <a16:creationId xmlns:a16="http://schemas.microsoft.com/office/drawing/2014/main" id="{627C1D2E-D147-A2F0-98BF-A9B8AFAD1D0B}"/>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8" name="Slide Number Placeholder 5">
            <a:extLst>
              <a:ext uri="{FF2B5EF4-FFF2-40B4-BE49-F238E27FC236}">
                <a16:creationId xmlns:a16="http://schemas.microsoft.com/office/drawing/2014/main" id="{4454DD53-192A-0A41-89F1-F544E77B6A9E}"/>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83621705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alf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4216400"/>
            <a:ext cx="17886363" cy="5842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half-page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5" y="1121145"/>
            <a:ext cx="6731779" cy="1870688"/>
          </a:xfrm>
          <a:prstGeom prst="rect">
            <a:avLst/>
          </a:prstGeom>
        </p:spPr>
        <p:txBody>
          <a:bodyPr/>
          <a:lstStyle/>
          <a:p>
            <a:r>
              <a:rPr lang="en-US"/>
              <a:t>Click To Edit Master Title Style</a:t>
            </a:r>
            <a:endParaRPr lang="en-GB"/>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8250912" y="1179625"/>
            <a:ext cx="8972582" cy="2581512"/>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r>
              <a:rPr lang="en-US"/>
              <a:t>Sed sollicitudin eros sit amet tincidunt finibus. Nulla tincidunt libero nisl, quis tristique nisl venenatis eu.</a:t>
            </a:r>
            <a:endParaRPr lang="en-GB"/>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878488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x4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646"/>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451"/>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4091915"/>
            <a:ext cx="9003716" cy="5173578"/>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8" y="4200525"/>
            <a:ext cx="6732587"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
        <p:nvSpPr>
          <p:cNvPr id="4" name="Slide Number Placeholder 3">
            <a:extLst>
              <a:ext uri="{FF2B5EF4-FFF2-40B4-BE49-F238E27FC236}">
                <a16:creationId xmlns:a16="http://schemas.microsoft.com/office/drawing/2014/main" id="{B4F3441D-B419-9FBD-266D-D2CABE8030CB}"/>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348226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x4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150"/>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4461"/>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7710985" y="4129100"/>
            <a:ext cx="9512584" cy="4860926"/>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nec </a:t>
            </a:r>
            <a:r>
              <a:rPr lang="en-US" dirty="0" err="1"/>
              <a:t>rutrum</a:t>
            </a:r>
            <a:r>
              <a:rPr lang="en-US" dirty="0"/>
              <a:t> nisi </a:t>
            </a:r>
            <a:r>
              <a:rPr lang="en-US" dirty="0" err="1"/>
              <a:t>scelerisque</a:t>
            </a:r>
            <a:r>
              <a:rPr lang="en-US" dirty="0"/>
              <a:t>. Nam vitae </a:t>
            </a:r>
            <a:r>
              <a:rPr lang="en-US" dirty="0" err="1"/>
              <a:t>varius</a:t>
            </a:r>
            <a:r>
              <a:rPr lang="en-US" dirty="0"/>
              <a:t> eros. </a:t>
            </a:r>
            <a:r>
              <a:rPr lang="en-US" dirty="0" err="1"/>
              <a:t>Phasellus</a:t>
            </a:r>
            <a:r>
              <a:rPr lang="en-US" dirty="0"/>
              <a:t>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mi ac </a:t>
            </a:r>
            <a:r>
              <a:rPr lang="en-US" dirty="0" err="1"/>
              <a:t>nibh</a:t>
            </a:r>
            <a:r>
              <a:rPr lang="en-US" dirty="0"/>
              <a:t> </a:t>
            </a:r>
            <a:r>
              <a:rPr lang="en-US" dirty="0" err="1"/>
              <a:t>ornare</a:t>
            </a:r>
            <a:r>
              <a:rPr lang="en-US" dirty="0"/>
              <a:t>, ac auctor </a:t>
            </a:r>
            <a:r>
              <a:rPr lang="en-US" dirty="0" err="1"/>
              <a:t>orci</a:t>
            </a:r>
            <a:r>
              <a:rPr lang="en-US" dirty="0"/>
              <a:t> </a:t>
            </a:r>
            <a:r>
              <a:rPr lang="en-US" dirty="0" err="1"/>
              <a:t>varius</a:t>
            </a:r>
            <a:r>
              <a:rPr lang="en-US" dirty="0"/>
              <a:t>. Duis </a:t>
            </a:r>
            <a:r>
              <a:rPr lang="en-US" dirty="0" err="1"/>
              <a:t>ullamcorper</a:t>
            </a:r>
            <a:r>
              <a:rPr lang="en-US" dirty="0"/>
              <a:t> </a:t>
            </a:r>
            <a:r>
              <a:rPr lang="en-US" dirty="0" err="1"/>
              <a:t>nibh</a:t>
            </a:r>
            <a:r>
              <a:rPr lang="en-US" dirty="0"/>
              <a:t> </a:t>
            </a:r>
            <a:r>
              <a:rPr lang="en-US" dirty="0" err="1"/>
              <a:t>quis</a:t>
            </a:r>
            <a:r>
              <a:rPr lang="en-US" dirty="0"/>
              <a:t> diam </a:t>
            </a:r>
            <a:r>
              <a:rPr lang="en-US" dirty="0" err="1"/>
              <a:t>fringilla</a:t>
            </a:r>
            <a:r>
              <a:rPr lang="en-US" dirty="0"/>
              <a:t> </a:t>
            </a:r>
            <a:r>
              <a:rPr lang="en-US" dirty="0" err="1"/>
              <a:t>fringilla</a:t>
            </a:r>
            <a:r>
              <a:rPr lang="en-US" dirty="0"/>
              <a:t>.</a:t>
            </a:r>
          </a:p>
        </p:txBody>
      </p:sp>
      <p:sp>
        <p:nvSpPr>
          <p:cNvPr id="6" name="Slide Number Placeholder 5">
            <a:extLst>
              <a:ext uri="{FF2B5EF4-FFF2-40B4-BE49-F238E27FC236}">
                <a16:creationId xmlns:a16="http://schemas.microsoft.com/office/drawing/2014/main" id="{00CC8B5C-F6CC-5BCC-665A-C4DD97E8FFE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F0529680-655F-561F-4AD4-F4094C19F874}"/>
              </a:ext>
            </a:extLst>
          </p:cNvPr>
          <p:cNvSpPr>
            <a:spLocks noGrp="1"/>
          </p:cNvSpPr>
          <p:nvPr>
            <p:ph type="pic" sz="quarter" idx="14" hasCustomPrompt="1"/>
          </p:nvPr>
        </p:nvSpPr>
        <p:spPr>
          <a:xfrm>
            <a:off x="661988" y="4200525"/>
            <a:ext cx="6441071"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Tree>
    <p:extLst>
      <p:ext uri="{BB962C8B-B14F-4D97-AF65-F5344CB8AC3E}">
        <p14:creationId xmlns:p14="http://schemas.microsoft.com/office/powerpoint/2010/main" val="699668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x3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352"/>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157"/>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9" y="4093749"/>
            <a:ext cx="8424862" cy="529155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202863" y="4200524"/>
            <a:ext cx="702151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4" name="Slide Number Placeholder 3">
            <a:extLst>
              <a:ext uri="{FF2B5EF4-FFF2-40B4-BE49-F238E27FC236}">
                <a16:creationId xmlns:a16="http://schemas.microsoft.com/office/drawing/2014/main" id="{765ED021-4077-5C8A-337E-39AD9260E50A}"/>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52692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x3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376"/>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647"/>
            <a:ext cx="13753021"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8218119" y="4087778"/>
            <a:ext cx="9006256" cy="5297522"/>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D16A3D6C-68F0-0501-9756-FAC21286539D}"/>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8D6D3A98-2FE4-153F-80CD-BB0B392E9150}"/>
              </a:ext>
            </a:extLst>
          </p:cNvPr>
          <p:cNvSpPr>
            <a:spLocks noGrp="1"/>
          </p:cNvSpPr>
          <p:nvPr>
            <p:ph type="pic" sz="quarter" idx="14" hasCustomPrompt="1"/>
          </p:nvPr>
        </p:nvSpPr>
        <p:spPr>
          <a:xfrm>
            <a:off x="661988" y="4200525"/>
            <a:ext cx="702151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Tree>
    <p:extLst>
      <p:ext uri="{BB962C8B-B14F-4D97-AF65-F5344CB8AC3E}">
        <p14:creationId xmlns:p14="http://schemas.microsoft.com/office/powerpoint/2010/main" val="1463074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6x9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150"/>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3920"/>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6824" y="4129100"/>
            <a:ext cx="6716176" cy="5184775"/>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8026903" y="4200525"/>
            <a:ext cx="919747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
        <p:nvSpPr>
          <p:cNvPr id="4" name="Slide Number Placeholder 3">
            <a:extLst>
              <a:ext uri="{FF2B5EF4-FFF2-40B4-BE49-F238E27FC236}">
                <a16:creationId xmlns:a16="http://schemas.microsoft.com/office/drawing/2014/main" id="{4FD4CF93-B1B7-2C33-0F45-22C8255A5AC5}"/>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872669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x9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571"/>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4562"/>
            <a:ext cx="13753021"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7911" y="4129100"/>
            <a:ext cx="6693278" cy="5184775"/>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4" name="Slide Number Placeholder 3">
            <a:extLst>
              <a:ext uri="{FF2B5EF4-FFF2-40B4-BE49-F238E27FC236}">
                <a16:creationId xmlns:a16="http://schemas.microsoft.com/office/drawing/2014/main" id="{708EDA47-45CB-245D-A661-8D5427E7D2B7}"/>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1502442F-E830-EDF4-DBD9-A1FCBE19D5C5}"/>
              </a:ext>
            </a:extLst>
          </p:cNvPr>
          <p:cNvSpPr>
            <a:spLocks noGrp="1"/>
          </p:cNvSpPr>
          <p:nvPr>
            <p:ph type="pic" sz="quarter" idx="14" hasCustomPrompt="1"/>
          </p:nvPr>
        </p:nvSpPr>
        <p:spPr>
          <a:xfrm>
            <a:off x="661988" y="4200525"/>
            <a:ext cx="919747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Tree>
    <p:extLst>
      <p:ext uri="{BB962C8B-B14F-4D97-AF65-F5344CB8AC3E}">
        <p14:creationId xmlns:p14="http://schemas.microsoft.com/office/powerpoint/2010/main" val="1136961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2EB7F263-C971-6E5E-3287-7688EC788A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389243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act Center">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6989600" y="7910429"/>
            <a:ext cx="3907163" cy="854241"/>
          </a:xfrm>
          <a:prstGeom prst="rect">
            <a:avLst/>
          </a:prstGeom>
        </p:spPr>
        <p:txBody>
          <a:bodyPr anchor="ctr" anchorCtr="0"/>
          <a:lstStyle>
            <a:lvl1pPr algn="ctr">
              <a:lnSpc>
                <a:spcPts val="2160"/>
              </a:lnSpc>
              <a:defRPr sz="1800" b="1"/>
            </a:lvl1pPr>
          </a:lstStyle>
          <a:p>
            <a:pPr lvl="0"/>
            <a:r>
              <a:rPr lang="en-US"/>
              <a:t>Author Name, Title</a:t>
            </a:r>
            <a:endParaRPr lang="en-GB"/>
          </a:p>
        </p:txBody>
      </p: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GB"/>
              <a:t>Header Text – Remove if Not Needed</a:t>
            </a:r>
            <a:endParaRPr lang="en-US"/>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5" y="3065967"/>
            <a:ext cx="13752513" cy="4338753"/>
          </a:xfrm>
        </p:spPr>
        <p:txBody>
          <a:bodyPr/>
          <a:lstStyle>
            <a:lvl1pPr algn="ctr">
              <a:lnSpc>
                <a:spcPts val="6264"/>
              </a:lnSpc>
              <a:defRPr sz="5400">
                <a:solidFill>
                  <a:schemeClr val="tx1"/>
                </a:solidFill>
              </a:defRPr>
            </a:lvl1pPr>
          </a:lstStyle>
          <a:p>
            <a:r>
              <a:rPr lang="en-US"/>
              <a:t>“Lorem ipsum dolor sit amet,</a:t>
            </a:r>
            <a:br>
              <a:rPr lang="en-US"/>
            </a:br>
            <a:r>
              <a:rPr lang="en-US"/>
              <a:t>consectetur adipiscing elit. Sed porta</a:t>
            </a:r>
            <a:br>
              <a:rPr lang="en-US"/>
            </a:br>
            <a:r>
              <a:rPr lang="en-US"/>
              <a:t>magna eget est porttitor, nec rutrum</a:t>
            </a:r>
            <a:br>
              <a:rPr lang="en-US"/>
            </a:br>
            <a:r>
              <a:rPr lang="en-US"/>
              <a:t>nisi scelerisque.”</a:t>
            </a:r>
          </a:p>
        </p:txBody>
      </p:sp>
    </p:spTree>
    <p:extLst>
      <p:ext uri="{BB962C8B-B14F-4D97-AF65-F5344CB8AC3E}">
        <p14:creationId xmlns:p14="http://schemas.microsoft.com/office/powerpoint/2010/main" val="1074465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pact Left">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2066925" y="6906802"/>
            <a:ext cx="3907163" cy="854241"/>
          </a:xfrm>
          <a:prstGeom prst="rect">
            <a:avLst/>
          </a:prstGeom>
        </p:spPr>
        <p:txBody>
          <a:bodyPr anchor="ctr" anchorCtr="0"/>
          <a:lstStyle>
            <a:lvl1pPr algn="l">
              <a:lnSpc>
                <a:spcPts val="2880"/>
              </a:lnSpc>
              <a:defRPr sz="1800" b="1"/>
            </a:lvl1pPr>
          </a:lstStyle>
          <a:p>
            <a:pPr lvl="0"/>
            <a:r>
              <a:rPr lang="en-US"/>
              <a:t>Author Name, Title</a:t>
            </a:r>
            <a:endParaRPr lang="en-GB"/>
          </a:p>
        </p:txBody>
      </p:sp>
      <p:sp>
        <p:nvSpPr>
          <p:cNvPr id="3" name="Text Placeholder 2">
            <a:extLst>
              <a:ext uri="{FF2B5EF4-FFF2-40B4-BE49-F238E27FC236}">
                <a16:creationId xmlns:a16="http://schemas.microsoft.com/office/drawing/2014/main" id="{1600BCDD-D16B-F7AE-D8C5-4BDEC3E7787B}"/>
              </a:ext>
            </a:extLst>
          </p:cNvPr>
          <p:cNvSpPr>
            <a:spLocks noGrp="1"/>
          </p:cNvSpPr>
          <p:nvPr>
            <p:ph type="body" sz="quarter" idx="16" hasCustomPrompt="1"/>
          </p:nvPr>
        </p:nvSpPr>
        <p:spPr>
          <a:xfrm>
            <a:off x="2076880" y="2092559"/>
            <a:ext cx="13732606" cy="6015038"/>
          </a:xfrm>
          <a:prstGeom prst="rect">
            <a:avLst/>
          </a:prstGeom>
        </p:spPr>
        <p:txBody>
          <a:bodyPr/>
          <a:lstStyle>
            <a:lvl1pPr>
              <a:lnSpc>
                <a:spcPts val="6264"/>
              </a:lnSpc>
              <a:defRPr sz="5400">
                <a:solidFill>
                  <a:schemeClr val="tx1"/>
                </a:solidFill>
                <a:latin typeface="+mj-lt"/>
              </a:defRPr>
            </a:lvl1pPr>
          </a:lstStyle>
          <a:p>
            <a:pPr lvl="0"/>
            <a:r>
              <a:rPr lang="en-US"/>
              <a:t>“Lorem ipsum dolor sit amet,</a:t>
            </a:r>
            <a:br>
              <a:rPr lang="en-US"/>
            </a:br>
            <a:r>
              <a:rPr lang="en-US"/>
              <a:t>consectetur adipiscing elit. Sed porta</a:t>
            </a:r>
            <a:br>
              <a:rPr lang="en-US"/>
            </a:br>
            <a:r>
              <a:rPr lang="en-US"/>
              <a:t>magna eget est porttitor, nec rutrum</a:t>
            </a:r>
            <a:br>
              <a:rPr lang="en-US"/>
            </a:br>
            <a:r>
              <a:rPr lang="en-US"/>
              <a:t>nisi scelerisque.”</a:t>
            </a:r>
            <a:endParaRPr lang="en-GB"/>
          </a:p>
        </p:txBody>
      </p:sp>
      <p:sp>
        <p:nvSpPr>
          <p:cNvPr id="6" name="Footer Placeholder 5">
            <a:extLst>
              <a:ext uri="{FF2B5EF4-FFF2-40B4-BE49-F238E27FC236}">
                <a16:creationId xmlns:a16="http://schemas.microsoft.com/office/drawing/2014/main" id="{EF1C3F8D-F895-D3D8-9DED-3F0EC7B0CAC0}"/>
              </a:ext>
            </a:extLst>
          </p:cNvPr>
          <p:cNvSpPr>
            <a:spLocks noGrp="1"/>
          </p:cNvSpPr>
          <p:nvPr>
            <p:ph type="ftr" sz="quarter" idx="17"/>
          </p:nvPr>
        </p:nvSpPr>
        <p:spPr/>
        <p:txBody>
          <a:bodyPr/>
          <a:lstStyle/>
          <a:p>
            <a:r>
              <a:rPr lang="en-GB"/>
              <a:t>Header Text – Remove if Not Needed</a:t>
            </a:r>
            <a:endParaRPr lang="en-US"/>
          </a:p>
        </p:txBody>
      </p:sp>
      <p:sp>
        <p:nvSpPr>
          <p:cNvPr id="2" name="Slide Number Placeholder 1">
            <a:extLst>
              <a:ext uri="{FF2B5EF4-FFF2-40B4-BE49-F238E27FC236}">
                <a16:creationId xmlns:a16="http://schemas.microsoft.com/office/drawing/2014/main" id="{011239E4-26F1-735E-9344-D2B6FF3695FB}"/>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46130929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Divider_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1830"/>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5348786"/>
            <a:ext cx="6716178" cy="1681753"/>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Tree>
    <p:extLst>
      <p:ext uri="{BB962C8B-B14F-4D97-AF65-F5344CB8AC3E}">
        <p14:creationId xmlns:p14="http://schemas.microsoft.com/office/powerpoint/2010/main" val="4262297376"/>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933019"/>
            <a:ext cx="13734896" cy="2802155"/>
          </a:xfrm>
          <a:prstGeom prst="rect">
            <a:avLst/>
          </a:prstGeom>
        </p:spPr>
        <p:txBody>
          <a:bodyPr anchor="b">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cxnSp>
        <p:nvCxnSpPr>
          <p:cNvPr id="5" name="Straight Connector 4">
            <a:extLst>
              <a:ext uri="{FF2B5EF4-FFF2-40B4-BE49-F238E27FC236}">
                <a16:creationId xmlns:a16="http://schemas.microsoft.com/office/drawing/2014/main" id="{8E988807-3F95-C345-A302-80EB256D5242}"/>
              </a:ext>
            </a:extLst>
          </p:cNvPr>
          <p:cNvCxnSpPr/>
          <p:nvPr userDrawn="1"/>
        </p:nvCxnSpPr>
        <p:spPr>
          <a:xfrm>
            <a:off x="661988" y="9061450"/>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130994"/>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Divider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0865"/>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7781618"/>
            <a:ext cx="6716178" cy="1681753"/>
          </a:xfrm>
          <a:prstGeom prst="rect">
            <a:avLst/>
          </a:prstGeom>
        </p:spPr>
        <p:txBody>
          <a:bodyPr lIns="0" tIns="0" rIns="0" bIns="0" anchor="b">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661988" y="8091838"/>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625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4827095" y="-1000093"/>
            <a:ext cx="22713463" cy="12160107"/>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64" name="TextBox 63">
                <a:extLst>
                  <a:ext uri="{FF2B5EF4-FFF2-40B4-BE49-F238E27FC236}">
                    <a16:creationId xmlns:a16="http://schemas.microsoft.com/office/drawing/2014/main" id="{55A47391-B3D8-B4B0-E1B2-54BE5F913267}"/>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3143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1</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58325" y="4475574"/>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4" name="Text Placeholder 4">
            <a:extLst>
              <a:ext uri="{FF2B5EF4-FFF2-40B4-BE49-F238E27FC236}">
                <a16:creationId xmlns:a16="http://schemas.microsoft.com/office/drawing/2014/main" id="{3340A129-B2CC-0B6D-82FB-ED4FCEF229CC}"/>
              </a:ext>
            </a:extLst>
          </p:cNvPr>
          <p:cNvSpPr>
            <a:spLocks noGrp="1"/>
          </p:cNvSpPr>
          <p:nvPr>
            <p:ph type="body" sz="quarter" idx="12" hasCustomPrompt="1"/>
          </p:nvPr>
        </p:nvSpPr>
        <p:spPr>
          <a:xfrm>
            <a:off x="658324"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485391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2</a:t>
            </a:r>
            <a:endParaRPr lang="en-GB"/>
          </a:p>
        </p:txBody>
      </p:sp>
      <p:sp>
        <p:nvSpPr>
          <p:cNvPr id="24" name="Text Placeholder 7">
            <a:extLst>
              <a:ext uri="{FF2B5EF4-FFF2-40B4-BE49-F238E27FC236}">
                <a16:creationId xmlns:a16="http://schemas.microsoft.com/office/drawing/2014/main" id="{F7938513-19B5-51A8-E70F-C87D741E8158}"/>
              </a:ext>
            </a:extLst>
          </p:cNvPr>
          <p:cNvSpPr>
            <a:spLocks noGrp="1"/>
          </p:cNvSpPr>
          <p:nvPr>
            <p:ph type="body" sz="quarter" idx="20" hasCustomPrompt="1"/>
          </p:nvPr>
        </p:nvSpPr>
        <p:spPr>
          <a:xfrm>
            <a:off x="4880802" y="447557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9069616"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3</a:t>
            </a:r>
            <a:endParaRPr lang="en-GB"/>
          </a:p>
        </p:txBody>
      </p:sp>
      <p:sp>
        <p:nvSpPr>
          <p:cNvPr id="31" name="Text Placeholder 7">
            <a:extLst>
              <a:ext uri="{FF2B5EF4-FFF2-40B4-BE49-F238E27FC236}">
                <a16:creationId xmlns:a16="http://schemas.microsoft.com/office/drawing/2014/main" id="{E8CC2587-DC88-213E-4221-86717CFFCBC9}"/>
              </a:ext>
            </a:extLst>
          </p:cNvPr>
          <p:cNvSpPr>
            <a:spLocks noGrp="1"/>
          </p:cNvSpPr>
          <p:nvPr>
            <p:ph type="body" sz="quarter" idx="26" hasCustomPrompt="1"/>
          </p:nvPr>
        </p:nvSpPr>
        <p:spPr>
          <a:xfrm>
            <a:off x="9096508" y="447557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4876133"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4</a:t>
            </a:r>
            <a:endParaRPr lang="en-GB"/>
          </a:p>
        </p:txBody>
      </p:sp>
      <p:sp>
        <p:nvSpPr>
          <p:cNvPr id="186" name="Text Placeholder 7">
            <a:extLst>
              <a:ext uri="{FF2B5EF4-FFF2-40B4-BE49-F238E27FC236}">
                <a16:creationId xmlns:a16="http://schemas.microsoft.com/office/drawing/2014/main" id="{06A5C742-9F36-85E3-8207-4D7F5C653FB6}"/>
              </a:ext>
            </a:extLst>
          </p:cNvPr>
          <p:cNvSpPr>
            <a:spLocks noGrp="1"/>
          </p:cNvSpPr>
          <p:nvPr>
            <p:ph type="body" sz="quarter" idx="29" hasCustomPrompt="1"/>
          </p:nvPr>
        </p:nvSpPr>
        <p:spPr>
          <a:xfrm>
            <a:off x="4885278" y="8394552"/>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909570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5</a:t>
            </a:r>
            <a:endParaRPr lang="en-GB"/>
          </a:p>
        </p:txBody>
      </p:sp>
      <p:sp>
        <p:nvSpPr>
          <p:cNvPr id="189" name="Text Placeholder 7">
            <a:extLst>
              <a:ext uri="{FF2B5EF4-FFF2-40B4-BE49-F238E27FC236}">
                <a16:creationId xmlns:a16="http://schemas.microsoft.com/office/drawing/2014/main" id="{92F04322-3FB9-1548-330D-C057B14965B8}"/>
              </a:ext>
            </a:extLst>
          </p:cNvPr>
          <p:cNvSpPr>
            <a:spLocks noGrp="1"/>
          </p:cNvSpPr>
          <p:nvPr>
            <p:ph type="body" sz="quarter" idx="32" hasCustomPrompt="1"/>
          </p:nvPr>
        </p:nvSpPr>
        <p:spPr>
          <a:xfrm>
            <a:off x="9104850" y="839455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1331091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6</a:t>
            </a:r>
            <a:endParaRPr lang="en-GB"/>
          </a:p>
        </p:txBody>
      </p:sp>
      <p:sp>
        <p:nvSpPr>
          <p:cNvPr id="192" name="Text Placeholder 7">
            <a:extLst>
              <a:ext uri="{FF2B5EF4-FFF2-40B4-BE49-F238E27FC236}">
                <a16:creationId xmlns:a16="http://schemas.microsoft.com/office/drawing/2014/main" id="{B59A1DD9-B80E-5253-EDE6-2DBC8CDD5429}"/>
              </a:ext>
            </a:extLst>
          </p:cNvPr>
          <p:cNvSpPr>
            <a:spLocks noGrp="1"/>
          </p:cNvSpPr>
          <p:nvPr>
            <p:ph type="body" sz="quarter" idx="35" hasCustomPrompt="1"/>
          </p:nvPr>
        </p:nvSpPr>
        <p:spPr>
          <a:xfrm>
            <a:off x="13320060" y="839455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194" name="Text Placeholder 4">
            <a:extLst>
              <a:ext uri="{FF2B5EF4-FFF2-40B4-BE49-F238E27FC236}">
                <a16:creationId xmlns:a16="http://schemas.microsoft.com/office/drawing/2014/main" id="{964F7828-044E-B3EC-720F-A64C78692FD2}"/>
              </a:ext>
            </a:extLst>
          </p:cNvPr>
          <p:cNvSpPr>
            <a:spLocks noGrp="1"/>
          </p:cNvSpPr>
          <p:nvPr>
            <p:ph type="body" sz="quarter" idx="36" hasCustomPrompt="1"/>
          </p:nvPr>
        </p:nvSpPr>
        <p:spPr>
          <a:xfrm>
            <a:off x="4880802"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sp>
        <p:nvSpPr>
          <p:cNvPr id="195" name="Text Placeholder 4">
            <a:extLst>
              <a:ext uri="{FF2B5EF4-FFF2-40B4-BE49-F238E27FC236}">
                <a16:creationId xmlns:a16="http://schemas.microsoft.com/office/drawing/2014/main" id="{95EDFDB7-F4C7-574F-F331-389A255A9DE2}"/>
              </a:ext>
            </a:extLst>
          </p:cNvPr>
          <p:cNvSpPr>
            <a:spLocks noGrp="1"/>
          </p:cNvSpPr>
          <p:nvPr>
            <p:ph type="body" sz="quarter" idx="37" hasCustomPrompt="1"/>
          </p:nvPr>
        </p:nvSpPr>
        <p:spPr>
          <a:xfrm>
            <a:off x="9096508"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sp>
        <p:nvSpPr>
          <p:cNvPr id="196" name="Text Placeholder 4">
            <a:extLst>
              <a:ext uri="{FF2B5EF4-FFF2-40B4-BE49-F238E27FC236}">
                <a16:creationId xmlns:a16="http://schemas.microsoft.com/office/drawing/2014/main" id="{0D1A9B1F-2208-B4EF-F6A2-F919A0088661}"/>
              </a:ext>
            </a:extLst>
          </p:cNvPr>
          <p:cNvSpPr>
            <a:spLocks noGrp="1"/>
          </p:cNvSpPr>
          <p:nvPr>
            <p:ph type="body" sz="quarter" idx="38" hasCustomPrompt="1"/>
          </p:nvPr>
        </p:nvSpPr>
        <p:spPr>
          <a:xfrm>
            <a:off x="4885275"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sp>
        <p:nvSpPr>
          <p:cNvPr id="197" name="Text Placeholder 4">
            <a:extLst>
              <a:ext uri="{FF2B5EF4-FFF2-40B4-BE49-F238E27FC236}">
                <a16:creationId xmlns:a16="http://schemas.microsoft.com/office/drawing/2014/main" id="{EF015C21-0DC0-A02E-CAEB-86F7FA202B87}"/>
              </a:ext>
            </a:extLst>
          </p:cNvPr>
          <p:cNvSpPr>
            <a:spLocks noGrp="1"/>
          </p:cNvSpPr>
          <p:nvPr>
            <p:ph type="body" sz="quarter" idx="39" hasCustomPrompt="1"/>
          </p:nvPr>
        </p:nvSpPr>
        <p:spPr>
          <a:xfrm>
            <a:off x="9104850"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sp>
        <p:nvSpPr>
          <p:cNvPr id="198" name="Text Placeholder 4">
            <a:extLst>
              <a:ext uri="{FF2B5EF4-FFF2-40B4-BE49-F238E27FC236}">
                <a16:creationId xmlns:a16="http://schemas.microsoft.com/office/drawing/2014/main" id="{E6BC6C65-EE4D-D1D0-ECE2-461AE704FBF0}"/>
              </a:ext>
            </a:extLst>
          </p:cNvPr>
          <p:cNvSpPr>
            <a:spLocks noGrp="1"/>
          </p:cNvSpPr>
          <p:nvPr>
            <p:ph type="body" sz="quarter" idx="40" hasCustomPrompt="1"/>
          </p:nvPr>
        </p:nvSpPr>
        <p:spPr>
          <a:xfrm>
            <a:off x="13320060"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4827095" y="-1000093"/>
            <a:ext cx="22713463" cy="12160107"/>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p:txBody>
          <a:bodyPr/>
          <a:lstStyle/>
          <a:p>
            <a:fld id="{387AECDB-6C85-4FE3-9DAF-486A9B5BAE12}" type="slidenum">
              <a:rPr lang="en-GB" smtClean="0"/>
              <a:pPr/>
              <a:t>‹#›</a:t>
            </a:fld>
            <a:endParaRPr lang="en-GB"/>
          </a:p>
        </p:txBody>
      </p:sp>
      <p:sp>
        <p:nvSpPr>
          <p:cNvPr id="168" name="Title 1">
            <a:extLst>
              <a:ext uri="{FF2B5EF4-FFF2-40B4-BE49-F238E27FC236}">
                <a16:creationId xmlns:a16="http://schemas.microsoft.com/office/drawing/2014/main" id="{0CCB58E5-9A58-7C65-D5C8-4DC6E53D72D1}"/>
              </a:ext>
            </a:extLst>
          </p:cNvPr>
          <p:cNvSpPr>
            <a:spLocks noGrp="1"/>
          </p:cNvSpPr>
          <p:nvPr>
            <p:ph type="title" hasCustomPrompt="1"/>
          </p:nvPr>
        </p:nvSpPr>
        <p:spPr>
          <a:xfrm>
            <a:off x="662798" y="1123007"/>
            <a:ext cx="10908995" cy="1865927"/>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287725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x 3 Charts">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662796" y="3423415"/>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adipiscing elit. Sed porta magna eget est porttitor.</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9378728" y="1866630"/>
            <a:ext cx="1178176" cy="1022350"/>
          </a:xfrm>
        </p:spPr>
        <p:txBody>
          <a:bodyPr anchor="ctr" anchorCtr="0"/>
          <a:lstStyle>
            <a:lvl1pPr algn="ctr">
              <a:lnSpc>
                <a:spcPct val="100000"/>
              </a:lnSpc>
              <a:defRPr sz="3200">
                <a:solidFill>
                  <a:schemeClr val="tx1"/>
                </a:solidFill>
              </a:defRPr>
            </a:lvl1pPr>
          </a:lstStyle>
          <a:p>
            <a:pPr lvl="0"/>
            <a:r>
              <a:rPr lang="en-US"/>
              <a:t>56%</a:t>
            </a:r>
            <a:endParaRPr lang="en-GB"/>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9378728" y="4811451"/>
            <a:ext cx="1178176" cy="1022350"/>
          </a:xfrm>
        </p:spPr>
        <p:txBody>
          <a:bodyPr anchor="ctr" anchorCtr="0"/>
          <a:lstStyle>
            <a:lvl1pPr algn="ctr">
              <a:lnSpc>
                <a:spcPct val="100000"/>
              </a:lnSpc>
              <a:defRPr sz="3200">
                <a:solidFill>
                  <a:schemeClr val="tx1"/>
                </a:solidFill>
              </a:defRPr>
            </a:lvl1pPr>
          </a:lstStyle>
          <a:p>
            <a:pPr lvl="0"/>
            <a:r>
              <a:rPr lang="en-US"/>
              <a:t>56%</a:t>
            </a:r>
            <a:endParaRPr lang="en-GB"/>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9378728" y="7791348"/>
            <a:ext cx="1178176" cy="1022350"/>
          </a:xfrm>
        </p:spPr>
        <p:txBody>
          <a:bodyPr anchor="ctr" anchorCtr="0"/>
          <a:lstStyle>
            <a:lvl1pPr algn="ctr">
              <a:lnSpc>
                <a:spcPct val="100000"/>
              </a:lnSpc>
              <a:defRPr sz="3200">
                <a:solidFill>
                  <a:schemeClr val="tx1"/>
                </a:solidFill>
              </a:defRPr>
            </a:lvl1pPr>
          </a:lstStyle>
          <a:p>
            <a:pPr lvl="0"/>
            <a:r>
              <a:rPr lang="en-US"/>
              <a:t>56%</a:t>
            </a:r>
            <a:endParaRPr lang="en-GB"/>
          </a:p>
        </p:txBody>
      </p:sp>
      <p:sp>
        <p:nvSpPr>
          <p:cNvPr id="4" name="Text Placeholder 7">
            <a:extLst>
              <a:ext uri="{FF2B5EF4-FFF2-40B4-BE49-F238E27FC236}">
                <a16:creationId xmlns:a16="http://schemas.microsoft.com/office/drawing/2014/main" id="{EFB8CE9E-3030-FD63-938A-EE461CDECD91}"/>
              </a:ext>
            </a:extLst>
          </p:cNvPr>
          <p:cNvSpPr>
            <a:spLocks noGrp="1"/>
          </p:cNvSpPr>
          <p:nvPr>
            <p:ph type="body" sz="quarter" idx="26" hasCustomPrompt="1"/>
          </p:nvPr>
        </p:nvSpPr>
        <p:spPr>
          <a:xfrm>
            <a:off x="678399" y="7921499"/>
            <a:ext cx="6716176" cy="762048"/>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a:t>
            </a:r>
            <a:endParaRPr lang="en-GB"/>
          </a:p>
        </p:txBody>
      </p:sp>
      <p:sp>
        <p:nvSpPr>
          <p:cNvPr id="7" name="Oval 6">
            <a:extLst>
              <a:ext uri="{FF2B5EF4-FFF2-40B4-BE49-F238E27FC236}">
                <a16:creationId xmlns:a16="http://schemas.microsoft.com/office/drawing/2014/main" id="{4B8B06EF-AA88-EDA9-28B4-F32217638A1D}"/>
              </a:ext>
            </a:extLst>
          </p:cNvPr>
          <p:cNvSpPr/>
          <p:nvPr userDrawn="1"/>
        </p:nvSpPr>
        <p:spPr>
          <a:xfrm>
            <a:off x="8881385" y="1257303"/>
            <a:ext cx="2172859" cy="2176272"/>
          </a:xfrm>
          <a:prstGeom prst="ellipse">
            <a:avLst/>
          </a:prstGeom>
          <a:noFill/>
          <a:ln w="190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1" name="Oval 10">
            <a:extLst>
              <a:ext uri="{FF2B5EF4-FFF2-40B4-BE49-F238E27FC236}">
                <a16:creationId xmlns:a16="http://schemas.microsoft.com/office/drawing/2014/main" id="{2B6EA478-A7B9-A94A-207D-51A8FDAAA098}"/>
              </a:ext>
            </a:extLst>
          </p:cNvPr>
          <p:cNvSpPr/>
          <p:nvPr userDrawn="1"/>
        </p:nvSpPr>
        <p:spPr>
          <a:xfrm>
            <a:off x="8881385" y="4235845"/>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2" name="Oval 11">
            <a:extLst>
              <a:ext uri="{FF2B5EF4-FFF2-40B4-BE49-F238E27FC236}">
                <a16:creationId xmlns:a16="http://schemas.microsoft.com/office/drawing/2014/main" id="{81690E5E-BF7F-30C6-725A-D29C53D49001}"/>
              </a:ext>
            </a:extLst>
          </p:cNvPr>
          <p:cNvSpPr/>
          <p:nvPr userDrawn="1"/>
        </p:nvSpPr>
        <p:spPr>
          <a:xfrm>
            <a:off x="8881385" y="7214387"/>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4" name="Text Placeholder 7">
            <a:extLst>
              <a:ext uri="{FF2B5EF4-FFF2-40B4-BE49-F238E27FC236}">
                <a16:creationId xmlns:a16="http://schemas.microsoft.com/office/drawing/2014/main" id="{A874186D-1E0A-8701-4F10-BC70ECB277E1}"/>
              </a:ext>
            </a:extLst>
          </p:cNvPr>
          <p:cNvSpPr>
            <a:spLocks noGrp="1"/>
          </p:cNvSpPr>
          <p:nvPr>
            <p:ph type="body" sz="quarter" idx="13" hasCustomPrompt="1"/>
          </p:nvPr>
        </p:nvSpPr>
        <p:spPr>
          <a:xfrm>
            <a:off x="11962083" y="1815574"/>
            <a:ext cx="4730809" cy="1118770"/>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Lorem ipsum dolor sit amet, consectetur adipiscing elit.</a:t>
            </a:r>
            <a:endParaRPr lang="en-GB"/>
          </a:p>
        </p:txBody>
      </p:sp>
      <p:sp>
        <p:nvSpPr>
          <p:cNvPr id="15" name="Text Placeholder 7">
            <a:extLst>
              <a:ext uri="{FF2B5EF4-FFF2-40B4-BE49-F238E27FC236}">
                <a16:creationId xmlns:a16="http://schemas.microsoft.com/office/drawing/2014/main" id="{0FD3B89E-4339-99F0-81C9-50B49D266926}"/>
              </a:ext>
            </a:extLst>
          </p:cNvPr>
          <p:cNvSpPr>
            <a:spLocks noGrp="1"/>
          </p:cNvSpPr>
          <p:nvPr>
            <p:ph type="body" sz="quarter" idx="19" hasCustomPrompt="1"/>
          </p:nvPr>
        </p:nvSpPr>
        <p:spPr>
          <a:xfrm>
            <a:off x="11962083" y="4739253"/>
            <a:ext cx="4730808"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Lorem ipsum dolor sit amet, consectetur adipiscing elit.</a:t>
            </a:r>
            <a:endParaRPr lang="en-GB"/>
          </a:p>
        </p:txBody>
      </p:sp>
      <p:sp>
        <p:nvSpPr>
          <p:cNvPr id="17" name="Text Placeholder 7">
            <a:extLst>
              <a:ext uri="{FF2B5EF4-FFF2-40B4-BE49-F238E27FC236}">
                <a16:creationId xmlns:a16="http://schemas.microsoft.com/office/drawing/2014/main" id="{2182EE5E-9D6D-DA86-8479-16F8B19F72FC}"/>
              </a:ext>
            </a:extLst>
          </p:cNvPr>
          <p:cNvSpPr>
            <a:spLocks noGrp="1"/>
          </p:cNvSpPr>
          <p:nvPr>
            <p:ph type="body" sz="quarter" idx="23" hasCustomPrompt="1"/>
          </p:nvPr>
        </p:nvSpPr>
        <p:spPr>
          <a:xfrm>
            <a:off x="11962083" y="7662928"/>
            <a:ext cx="4730807"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Lorem ipsum dolor sit amet, consectetur adipiscing elit.</a:t>
            </a:r>
            <a:endParaRPr lang="en-GB"/>
          </a:p>
        </p:txBody>
      </p: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p:txBody>
          <a:bodyPr/>
          <a:lstStyle/>
          <a:p>
            <a:fld id="{387AECDB-6C85-4FE3-9DAF-486A9B5BAE12}" type="slidenum">
              <a:rPr lang="en-GB" smtClean="0"/>
              <a:pPr/>
              <a:t>‹#›</a:t>
            </a:fld>
            <a:endParaRPr lang="en-GB"/>
          </a:p>
        </p:txBody>
      </p:sp>
      <p:sp>
        <p:nvSpPr>
          <p:cNvPr id="6" name="Title 1">
            <a:extLst>
              <a:ext uri="{FF2B5EF4-FFF2-40B4-BE49-F238E27FC236}">
                <a16:creationId xmlns:a16="http://schemas.microsoft.com/office/drawing/2014/main" id="{FB75D0E0-F874-2AD3-D41E-908E03C8EF61}"/>
              </a:ext>
            </a:extLst>
          </p:cNvPr>
          <p:cNvSpPr>
            <a:spLocks noGrp="1"/>
          </p:cNvSpPr>
          <p:nvPr>
            <p:ph type="title" hasCustomPrompt="1"/>
          </p:nvPr>
        </p:nvSpPr>
        <p:spPr>
          <a:xfrm>
            <a:off x="662798" y="1123007"/>
            <a:ext cx="6716177" cy="1865927"/>
          </a:xfrm>
          <a:prstGeom prst="rect">
            <a:avLst/>
          </a:prstGeom>
        </p:spPr>
        <p:txBody>
          <a:bodyPr/>
          <a:lstStyle/>
          <a:p>
            <a:r>
              <a:rPr lang="en-US"/>
              <a:t>Click To Edit Master Title Style</a:t>
            </a:r>
            <a:endParaRPr lang="en-GB"/>
          </a:p>
        </p:txBody>
      </p:sp>
      <p:cxnSp>
        <p:nvCxnSpPr>
          <p:cNvPr id="19" name="Straight Connector 18">
            <a:extLst>
              <a:ext uri="{FF2B5EF4-FFF2-40B4-BE49-F238E27FC236}">
                <a16:creationId xmlns:a16="http://schemas.microsoft.com/office/drawing/2014/main" id="{03CEF1E2-FDC1-654A-BA4C-E6625B0C647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67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 Data + 1x1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Title 1">
            <a:extLst>
              <a:ext uri="{FF2B5EF4-FFF2-40B4-BE49-F238E27FC236}">
                <a16:creationId xmlns:a16="http://schemas.microsoft.com/office/drawing/2014/main" id="{4DADCC0D-C5A6-03F9-8A90-76705A241893}"/>
              </a:ext>
            </a:extLst>
          </p:cNvPr>
          <p:cNvSpPr>
            <a:spLocks noGrp="1"/>
          </p:cNvSpPr>
          <p:nvPr>
            <p:ph type="title" hasCustomPrompt="1"/>
          </p:nvPr>
        </p:nvSpPr>
        <p:spPr>
          <a:xfrm>
            <a:off x="662796" y="1117857"/>
            <a:ext cx="6372604" cy="1870688"/>
          </a:xfrm>
          <a:prstGeom prst="rect">
            <a:avLst/>
          </a:prstGeom>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D86A5DD6-2A56-B0DE-5C05-E67A16196B06}"/>
              </a:ext>
            </a:extLst>
          </p:cNvPr>
          <p:cNvSpPr>
            <a:spLocks noGrp="1"/>
          </p:cNvSpPr>
          <p:nvPr>
            <p:ph type="body" sz="quarter" idx="13" hasCustomPrompt="1"/>
          </p:nvPr>
        </p:nvSpPr>
        <p:spPr>
          <a:xfrm>
            <a:off x="662796" y="7276512"/>
            <a:ext cx="6357835" cy="2341401"/>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a:t>
            </a:r>
          </a:p>
        </p:txBody>
      </p:sp>
      <p:sp>
        <p:nvSpPr>
          <p:cNvPr id="13" name="Chart Placeholder 4">
            <a:extLst>
              <a:ext uri="{FF2B5EF4-FFF2-40B4-BE49-F238E27FC236}">
                <a16:creationId xmlns:a16="http://schemas.microsoft.com/office/drawing/2014/main" id="{994DA9F1-0B54-8D91-1BC8-BFBF8E00F140}"/>
              </a:ext>
            </a:extLst>
          </p:cNvPr>
          <p:cNvSpPr>
            <a:spLocks noGrp="1"/>
          </p:cNvSpPr>
          <p:nvPr>
            <p:ph type="chart" sz="quarter" idx="32"/>
          </p:nvPr>
        </p:nvSpPr>
        <p:spPr>
          <a:xfrm>
            <a:off x="662796" y="4331371"/>
            <a:ext cx="6357835" cy="2566737"/>
          </a:xfrm>
        </p:spPr>
        <p:txBody>
          <a:bodyPr/>
          <a:lstStyle>
            <a:lvl1pPr algn="ctr">
              <a:defRPr sz="1350">
                <a:solidFill>
                  <a:schemeClr val="bg1"/>
                </a:solidFill>
              </a:defRPr>
            </a:lvl1pPr>
          </a:lstStyle>
          <a:p>
            <a:r>
              <a:rPr lang="en-US"/>
              <a:t>Click icon to add chart</a:t>
            </a:r>
            <a:endParaRPr lang="en-GB"/>
          </a:p>
        </p:txBody>
      </p:sp>
      <p:sp>
        <p:nvSpPr>
          <p:cNvPr id="2" name="Slide Number Placeholder 1">
            <a:extLst>
              <a:ext uri="{FF2B5EF4-FFF2-40B4-BE49-F238E27FC236}">
                <a16:creationId xmlns:a16="http://schemas.microsoft.com/office/drawing/2014/main" id="{F312467E-E9E7-2F5D-416C-2BA0A70B94AF}"/>
              </a:ext>
            </a:extLst>
          </p:cNvPr>
          <p:cNvSpPr>
            <a:spLocks noGrp="1"/>
          </p:cNvSpPr>
          <p:nvPr>
            <p:ph type="sldNum" sz="quarter" idx="33"/>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35701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 Sidebar + Da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31650" y="0"/>
            <a:ext cx="5954714"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0891" y="1119592"/>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5078"/>
            <a:ext cx="9507609" cy="1517319"/>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255871"/>
            <a:ext cx="10375433" cy="5173578"/>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a:t>
            </a:r>
          </a:p>
          <a:p>
            <a:pPr lvl="0"/>
            <a:r>
              <a:rPr lang="en-US"/>
              <a:t>Phasellus a tellus sit amet massa placerat rutrum id sed odio. Ut convallis vel libero et aliquet. </a:t>
            </a:r>
          </a:p>
        </p:txBody>
      </p:sp>
      <p:sp>
        <p:nvSpPr>
          <p:cNvPr id="9" name="Chart Placeholder 4">
            <a:extLst>
              <a:ext uri="{FF2B5EF4-FFF2-40B4-BE49-F238E27FC236}">
                <a16:creationId xmlns:a16="http://schemas.microsoft.com/office/drawing/2014/main" id="{ADD2119B-E14C-2192-7AB1-B177A0D1BD9B}"/>
              </a:ext>
            </a:extLst>
          </p:cNvPr>
          <p:cNvSpPr>
            <a:spLocks noGrp="1"/>
          </p:cNvSpPr>
          <p:nvPr>
            <p:ph type="chart" sz="quarter" idx="32"/>
          </p:nvPr>
        </p:nvSpPr>
        <p:spPr>
          <a:xfrm>
            <a:off x="12799831" y="3740821"/>
            <a:ext cx="3888437" cy="3333524"/>
          </a:xfrm>
        </p:spPr>
        <p:txBody>
          <a:bodyPr/>
          <a:lstStyle>
            <a:lvl1pPr algn="ctr">
              <a:defRPr sz="1350"/>
            </a:lvl1pPr>
          </a:lstStyle>
          <a:p>
            <a:r>
              <a:rPr lang="en-US"/>
              <a:t>Click icon to add chart</a:t>
            </a:r>
            <a:endParaRPr lang="en-GB"/>
          </a:p>
        </p:txBody>
      </p:sp>
      <p:sp>
        <p:nvSpPr>
          <p:cNvPr id="11" name="Text Placeholder 7">
            <a:extLst>
              <a:ext uri="{FF2B5EF4-FFF2-40B4-BE49-F238E27FC236}">
                <a16:creationId xmlns:a16="http://schemas.microsoft.com/office/drawing/2014/main" id="{67845BB9-4C02-F001-62D9-38007F1744AC}"/>
              </a:ext>
            </a:extLst>
          </p:cNvPr>
          <p:cNvSpPr>
            <a:spLocks noGrp="1"/>
          </p:cNvSpPr>
          <p:nvPr>
            <p:ph type="body" sz="quarter" idx="33" hasCustomPrompt="1"/>
          </p:nvPr>
        </p:nvSpPr>
        <p:spPr>
          <a:xfrm>
            <a:off x="12800079" y="1329564"/>
            <a:ext cx="3879718" cy="2314853"/>
          </a:xfrm>
          <a:prstGeom prst="rect">
            <a:avLst/>
          </a:prstGeom>
        </p:spPr>
        <p:txBody>
          <a:bodyPr vert="horz" lIns="0" tIns="0" rIns="0" bIns="0" numCol="1" spcCol="548640" rtlCol="0" anchor="t" anchorCtr="0">
            <a:noAutofit/>
          </a:bodyPr>
          <a:lstStyle>
            <a:lvl1pPr>
              <a:defRPr lang="en-GB" dirty="0"/>
            </a:lvl1pPr>
          </a:lstStyle>
          <a:p>
            <a:pPr lvl="0">
              <a:buFont typeface="Arial" panose="020B0604020202020204" pitchFamily="34" charset="0"/>
            </a:pPr>
            <a:r>
              <a:rPr lang="en-US"/>
              <a:t>Lorem ipsum dolor sit amet, consectetur adipiscing elit. Sed porta magna eget est porttitor, nec rutrum nisi scelerisque. Nam vitae varius</a:t>
            </a:r>
            <a:endParaRPr lang="en-GB"/>
          </a:p>
        </p:txBody>
      </p:sp>
      <p:sp>
        <p:nvSpPr>
          <p:cNvPr id="12" name="Text Placeholder 8">
            <a:extLst>
              <a:ext uri="{FF2B5EF4-FFF2-40B4-BE49-F238E27FC236}">
                <a16:creationId xmlns:a16="http://schemas.microsoft.com/office/drawing/2014/main" id="{32FB87E2-5224-7AB0-0ADE-BAE4069D596F}"/>
              </a:ext>
            </a:extLst>
          </p:cNvPr>
          <p:cNvSpPr>
            <a:spLocks noGrp="1"/>
          </p:cNvSpPr>
          <p:nvPr>
            <p:ph type="body" sz="quarter" idx="27" hasCustomPrompt="1"/>
          </p:nvPr>
        </p:nvSpPr>
        <p:spPr>
          <a:xfrm>
            <a:off x="12795720" y="7415696"/>
            <a:ext cx="3888436" cy="1118770"/>
          </a:xfrm>
          <a:prstGeom prst="rect">
            <a:avLst/>
          </a:prstGeom>
        </p:spPr>
        <p:txBody>
          <a:bodyPr anchor="t"/>
          <a:lstStyle>
            <a:lvl1pPr algn="ctr">
              <a:lnSpc>
                <a:spcPts val="10440"/>
              </a:lnSpc>
              <a:defRPr sz="7200" b="0">
                <a:solidFill>
                  <a:schemeClr val="tx1"/>
                </a:solidFill>
              </a:defRPr>
            </a:lvl1pPr>
            <a:lvl2pPr>
              <a:defRPr/>
            </a:lvl2pPr>
          </a:lstStyle>
          <a:p>
            <a:pPr lvl="0"/>
            <a:r>
              <a:rPr lang="en-US"/>
              <a:t>365</a:t>
            </a:r>
            <a:endParaRPr lang="en-GB"/>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799829" y="8598504"/>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Slide Number Placeholder 5">
            <a:extLst>
              <a:ext uri="{FF2B5EF4-FFF2-40B4-BE49-F238E27FC236}">
                <a16:creationId xmlns:a16="http://schemas.microsoft.com/office/drawing/2014/main" id="{AF5368C3-F7C2-102F-C609-80A0278D4A8F}"/>
              </a:ext>
            </a:extLst>
          </p:cNvPr>
          <p:cNvSpPr>
            <a:spLocks noGrp="1"/>
          </p:cNvSpPr>
          <p:nvPr>
            <p:ph type="sldNum" sz="quarter" idx="3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986008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 Sidebar + Data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1931650" y="0"/>
            <a:ext cx="595471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21399"/>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44742"/>
            <a:ext cx="10375433"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a:t>
            </a:r>
          </a:p>
          <a:p>
            <a:pPr lvl="0"/>
            <a:r>
              <a:rPr lang="en-US"/>
              <a:t>Phasellus a tellus sit amet massa placerat rutrum id sed odio. Ut convallis vel libero et. </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956991" y="3447105"/>
            <a:ext cx="3191993"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0" name="Text Placeholder 7">
            <a:extLst>
              <a:ext uri="{FF2B5EF4-FFF2-40B4-BE49-F238E27FC236}">
                <a16:creationId xmlns:a16="http://schemas.microsoft.com/office/drawing/2014/main" id="{133D5E51-6DFA-37C2-E8D8-2ED36008D9E3}"/>
              </a:ext>
            </a:extLst>
          </p:cNvPr>
          <p:cNvSpPr>
            <a:spLocks noGrp="1"/>
          </p:cNvSpPr>
          <p:nvPr>
            <p:ph type="body" sz="quarter" idx="36" hasCustomPrompt="1"/>
          </p:nvPr>
        </p:nvSpPr>
        <p:spPr>
          <a:xfrm>
            <a:off x="12952883" y="8305873"/>
            <a:ext cx="3191993"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9" name="Text Placeholder 12">
            <a:extLst>
              <a:ext uri="{FF2B5EF4-FFF2-40B4-BE49-F238E27FC236}">
                <a16:creationId xmlns:a16="http://schemas.microsoft.com/office/drawing/2014/main" id="{E3F08D1F-C961-C345-ABE6-475C2FC989EF}"/>
              </a:ext>
            </a:extLst>
          </p:cNvPr>
          <p:cNvSpPr>
            <a:spLocks noGrp="1"/>
          </p:cNvSpPr>
          <p:nvPr>
            <p:ph type="body" sz="quarter" idx="30" hasCustomPrompt="1"/>
          </p:nvPr>
        </p:nvSpPr>
        <p:spPr>
          <a:xfrm>
            <a:off x="12956990" y="2677389"/>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
        <p:nvSpPr>
          <p:cNvPr id="22" name="Text Placeholder 12">
            <a:extLst>
              <a:ext uri="{FF2B5EF4-FFF2-40B4-BE49-F238E27FC236}">
                <a16:creationId xmlns:a16="http://schemas.microsoft.com/office/drawing/2014/main" id="{753BA87C-EE28-604B-8577-D3FAA5F3E476}"/>
              </a:ext>
            </a:extLst>
          </p:cNvPr>
          <p:cNvSpPr>
            <a:spLocks noGrp="1"/>
          </p:cNvSpPr>
          <p:nvPr>
            <p:ph type="body" sz="quarter" idx="37" hasCustomPrompt="1"/>
          </p:nvPr>
        </p:nvSpPr>
        <p:spPr>
          <a:xfrm>
            <a:off x="12956990" y="7534588"/>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
        <p:nvSpPr>
          <p:cNvPr id="12" name="Chart Placeholder 4">
            <a:extLst>
              <a:ext uri="{FF2B5EF4-FFF2-40B4-BE49-F238E27FC236}">
                <a16:creationId xmlns:a16="http://schemas.microsoft.com/office/drawing/2014/main" id="{08E9617E-7F97-6C4C-9802-D11F0B9D333D}"/>
              </a:ext>
            </a:extLst>
          </p:cNvPr>
          <p:cNvSpPr>
            <a:spLocks noGrp="1"/>
          </p:cNvSpPr>
          <p:nvPr>
            <p:ph type="chart" sz="quarter" idx="32"/>
          </p:nvPr>
        </p:nvSpPr>
        <p:spPr>
          <a:xfrm>
            <a:off x="12956994" y="558665"/>
            <a:ext cx="3888437" cy="2276007"/>
          </a:xfrm>
        </p:spPr>
        <p:txBody>
          <a:bodyPr/>
          <a:lstStyle>
            <a:lvl1pPr algn="ctr">
              <a:defRPr sz="1350"/>
            </a:lvl1pPr>
          </a:lstStyle>
          <a:p>
            <a:r>
              <a:rPr lang="en-US"/>
              <a:t>Click icon to add chart</a:t>
            </a:r>
            <a:endParaRPr lang="en-GB"/>
          </a:p>
        </p:txBody>
      </p:sp>
      <p:sp>
        <p:nvSpPr>
          <p:cNvPr id="14" name="Chart Placeholder 4">
            <a:extLst>
              <a:ext uri="{FF2B5EF4-FFF2-40B4-BE49-F238E27FC236}">
                <a16:creationId xmlns:a16="http://schemas.microsoft.com/office/drawing/2014/main" id="{287333A2-56BA-9448-927E-5EE591E64F19}"/>
              </a:ext>
            </a:extLst>
          </p:cNvPr>
          <p:cNvSpPr>
            <a:spLocks noGrp="1"/>
          </p:cNvSpPr>
          <p:nvPr>
            <p:ph type="chart" sz="quarter" idx="34"/>
          </p:nvPr>
        </p:nvSpPr>
        <p:spPr>
          <a:xfrm>
            <a:off x="12956994" y="5524969"/>
            <a:ext cx="3888437" cy="2276007"/>
          </a:xfrm>
        </p:spPr>
        <p:txBody>
          <a:bodyPr/>
          <a:lstStyle>
            <a:lvl1pPr algn="ctr">
              <a:defRPr sz="1350"/>
            </a:lvl1pPr>
          </a:lstStyle>
          <a:p>
            <a:r>
              <a:rPr lang="en-US"/>
              <a:t>Click icon to add chart</a:t>
            </a:r>
            <a:endParaRPr lang="en-GB"/>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663068" y="2128028"/>
            <a:ext cx="9526067" cy="1546393"/>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a:t>
            </a:r>
          </a:p>
        </p:txBody>
      </p:sp>
    </p:spTree>
    <p:extLst>
      <p:ext uri="{BB962C8B-B14F-4D97-AF65-F5344CB8AC3E}">
        <p14:creationId xmlns:p14="http://schemas.microsoft.com/office/powerpoint/2010/main" val="373602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2312"/>
            <a:ext cx="15156640" cy="640693"/>
          </a:xfrm>
          <a:prstGeom prst="rect">
            <a:avLst/>
          </a:prstGeom>
        </p:spPr>
        <p:txBody>
          <a:bodyPr/>
          <a:lstStyle>
            <a:lvl1pPr>
              <a:defRPr/>
            </a:lvl1pPr>
          </a:lstStyle>
          <a:p>
            <a:r>
              <a:rPr lang="en-US"/>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2179320" y="3228976"/>
            <a:ext cx="2372043" cy="323849"/>
          </a:xfrm>
          <a:prstGeom prst="rect">
            <a:avLst/>
          </a:prstGeom>
        </p:spPr>
        <p:txBody>
          <a:bodyPr anchor="ctr" anchorCtr="0"/>
          <a:lstStyle>
            <a:lvl1pPr algn="r">
              <a:defRPr u="none">
                <a:solidFill>
                  <a:schemeClr val="tx1"/>
                </a:solidFill>
              </a:defRPr>
            </a:lvl1pPr>
          </a:lstStyle>
          <a:p>
            <a:pPr lvl="0"/>
            <a:r>
              <a:rPr lang="en-US"/>
              <a:t>XX:XXxx – XX:XXxx</a:t>
            </a:r>
            <a:endParaRPr lang="en-GB"/>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2179320" y="4201801"/>
            <a:ext cx="2372043" cy="323849"/>
          </a:xfrm>
          <a:prstGeom prst="rect">
            <a:avLst/>
          </a:prstGeom>
        </p:spPr>
        <p:txBody>
          <a:bodyPr anchor="ctr" anchorCtr="0"/>
          <a:lstStyle>
            <a:lvl1pPr algn="r">
              <a:defRPr u="none">
                <a:solidFill>
                  <a:schemeClr val="tx1"/>
                </a:solidFill>
              </a:defRPr>
            </a:lvl1pPr>
          </a:lstStyle>
          <a:p>
            <a:pPr lvl="0"/>
            <a:r>
              <a:rPr lang="en-US"/>
              <a:t>XX:XXxx – XX:XXxx</a:t>
            </a:r>
            <a:endParaRPr lang="en-GB"/>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2179320" y="5174626"/>
            <a:ext cx="2372043" cy="323849"/>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2179320" y="6147451"/>
            <a:ext cx="2372043" cy="323849"/>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2179320" y="7120276"/>
            <a:ext cx="2372043" cy="320649"/>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2179320" y="8089900"/>
            <a:ext cx="2372043" cy="323849"/>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373952" y="3228976"/>
            <a:ext cx="10445486" cy="323850"/>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373952" y="4200844"/>
            <a:ext cx="10445486" cy="323850"/>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373952" y="5172712"/>
            <a:ext cx="10445486"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373952" y="6144580"/>
            <a:ext cx="10445486"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373952" y="7116448"/>
            <a:ext cx="10445486" cy="325437"/>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373952" y="8089901"/>
            <a:ext cx="10445486"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601"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38909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9x16 Image +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2784847" y="0"/>
            <a:ext cx="510151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3070" y="3876192"/>
            <a:ext cx="5294857" cy="3513222"/>
          </a:xfrm>
          <a:prstGeom prst="rect">
            <a:avLst/>
          </a:prstGeom>
        </p:spPr>
        <p:txBody>
          <a:bodyPr numCol="1" anchor="b" anchorCtr="0"/>
          <a:lstStyle/>
          <a:p>
            <a:r>
              <a:rPr lang="en-GB"/>
              <a:t>Hybrid Collaboration </a:t>
            </a:r>
            <a:r>
              <a:rPr lang="en-US"/>
              <a:t>Lorem Ipsum Dolor Sit Amet Lorem Ipsum</a:t>
            </a:r>
            <a:endParaRPr lang="en-GB"/>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663070" y="7774677"/>
            <a:ext cx="5294857" cy="1706209"/>
          </a:xfrm>
          <a:prstGeom prst="rect">
            <a:avLst/>
          </a:prstGeom>
        </p:spPr>
        <p:txBody>
          <a:bodyPr anchor="b"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3653104" y="3437787"/>
            <a:ext cx="3281362"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4" name="Text Placeholder 7">
            <a:extLst>
              <a:ext uri="{FF2B5EF4-FFF2-40B4-BE49-F238E27FC236}">
                <a16:creationId xmlns:a16="http://schemas.microsoft.com/office/drawing/2014/main" id="{F3D71828-4F5C-3C4D-9742-7034F7D9ACAD}"/>
              </a:ext>
            </a:extLst>
          </p:cNvPr>
          <p:cNvSpPr>
            <a:spLocks noGrp="1"/>
          </p:cNvSpPr>
          <p:nvPr>
            <p:ph type="body" sz="quarter" idx="36" hasCustomPrompt="1"/>
          </p:nvPr>
        </p:nvSpPr>
        <p:spPr>
          <a:xfrm>
            <a:off x="13663614" y="8300221"/>
            <a:ext cx="3281362"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6" name="Text Placeholder 12">
            <a:extLst>
              <a:ext uri="{FF2B5EF4-FFF2-40B4-BE49-F238E27FC236}">
                <a16:creationId xmlns:a16="http://schemas.microsoft.com/office/drawing/2014/main" id="{750FEA9B-03DA-6440-950B-F8B71F6472E9}"/>
              </a:ext>
            </a:extLst>
          </p:cNvPr>
          <p:cNvSpPr>
            <a:spLocks noGrp="1"/>
          </p:cNvSpPr>
          <p:nvPr>
            <p:ph type="body" sz="quarter" idx="38" hasCustomPrompt="1"/>
          </p:nvPr>
        </p:nvSpPr>
        <p:spPr>
          <a:xfrm>
            <a:off x="13651400" y="7536737"/>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7126998"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Tree>
    <p:extLst>
      <p:ext uri="{BB962C8B-B14F-4D97-AF65-F5344CB8AC3E}">
        <p14:creationId xmlns:p14="http://schemas.microsoft.com/office/powerpoint/2010/main" val="3801807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bar + 9x16 Image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7937"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215480" y="507752"/>
            <a:ext cx="6716178" cy="294213"/>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10202863" y="1496769"/>
            <a:ext cx="7020430" cy="3918014"/>
          </a:xfrm>
          <a:prstGeom prst="rect">
            <a:avLst/>
          </a:prstGeom>
        </p:spPr>
        <p:txBody>
          <a:bodyPr numCol="1" anchor="b" anchorCtr="0"/>
          <a:lstStyle/>
          <a:p>
            <a:r>
              <a:rPr lang="en-GB"/>
              <a:t>Hybrid Collaboration </a:t>
            </a:r>
            <a:r>
              <a:rPr lang="en-US"/>
              <a:t>Lorem Ipsum Dolor Sit Amet Lorem Ipsum</a:t>
            </a:r>
            <a:endParaRPr lang="en-GB"/>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10202863"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661986" y="149676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3470275" y="0"/>
            <a:ext cx="5616575" cy="100680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661986" y="3923152"/>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661986" y="6409824"/>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661986" y="8740387"/>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2" name="Text Placeholder 7">
            <a:extLst>
              <a:ext uri="{FF2B5EF4-FFF2-40B4-BE49-F238E27FC236}">
                <a16:creationId xmlns:a16="http://schemas.microsoft.com/office/drawing/2014/main" id="{DDDAED58-A2E3-FA46-A5EB-FB1833A17093}"/>
              </a:ext>
            </a:extLst>
          </p:cNvPr>
          <p:cNvSpPr>
            <a:spLocks noGrp="1"/>
          </p:cNvSpPr>
          <p:nvPr>
            <p:ph type="body" sz="quarter" idx="13" hasCustomPrompt="1"/>
          </p:nvPr>
        </p:nvSpPr>
        <p:spPr>
          <a:xfrm>
            <a:off x="10192353"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a:t>
            </a:r>
            <a:r>
              <a:rPr lang="en-US" err="1"/>
              <a:t>scelerisque</a:t>
            </a:r>
            <a:r>
              <a:rPr lang="en-US"/>
              <a:t>.</a:t>
            </a:r>
          </a:p>
        </p:txBody>
      </p:sp>
    </p:spTree>
    <p:extLst>
      <p:ext uri="{BB962C8B-B14F-4D97-AF65-F5344CB8AC3E}">
        <p14:creationId xmlns:p14="http://schemas.microsoft.com/office/powerpoint/2010/main" val="74393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x16 Image + Sidebar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5657850" y="0"/>
            <a:ext cx="3429001"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6343952" y="1468125"/>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6343952" y="3894508"/>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6343952" y="6381179"/>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6343952" y="8711743"/>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210225" y="507752"/>
            <a:ext cx="6716178" cy="294213"/>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10192353"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a:t>
            </a:r>
            <a:r>
              <a:rPr lang="en-US" err="1"/>
              <a:t>scelerisque</a:t>
            </a:r>
            <a:r>
              <a:rPr lang="en-US"/>
              <a:t>.</a:t>
            </a:r>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10202863" y="1496769"/>
            <a:ext cx="7020430" cy="3918014"/>
          </a:xfrm>
          <a:prstGeom prst="rect">
            <a:avLst/>
          </a:prstGeom>
        </p:spPr>
        <p:txBody>
          <a:bodyPr numCol="1" anchor="b" anchorCtr="0"/>
          <a:lstStyle/>
          <a:p>
            <a:r>
              <a:rPr lang="en-GB"/>
              <a:t>Hybrid Collaboration </a:t>
            </a:r>
            <a:r>
              <a:rPr lang="en-US"/>
              <a:t>Lorem Ipsum Dolor Sit Amet Lorem Ipsum</a:t>
            </a:r>
            <a:endParaRPr lang="en-GB"/>
          </a:p>
        </p:txBody>
      </p:sp>
      <p:sp>
        <p:nvSpPr>
          <p:cNvPr id="15" name="Text Placeholder 4">
            <a:extLst>
              <a:ext uri="{FF2B5EF4-FFF2-40B4-BE49-F238E27FC236}">
                <a16:creationId xmlns:a16="http://schemas.microsoft.com/office/drawing/2014/main" id="{1ECC05C2-61D8-D246-A74F-29A4B252E645}"/>
              </a:ext>
            </a:extLst>
          </p:cNvPr>
          <p:cNvSpPr>
            <a:spLocks noGrp="1"/>
          </p:cNvSpPr>
          <p:nvPr>
            <p:ph type="body" sz="quarter" idx="12" hasCustomPrompt="1"/>
          </p:nvPr>
        </p:nvSpPr>
        <p:spPr>
          <a:xfrm>
            <a:off x="10202863"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consectetur adipiscing elit. </a:t>
            </a:r>
          </a:p>
        </p:txBody>
      </p:sp>
    </p:spTree>
    <p:extLst>
      <p:ext uri="{BB962C8B-B14F-4D97-AF65-F5344CB8AC3E}">
        <p14:creationId xmlns:p14="http://schemas.microsoft.com/office/powerpoint/2010/main" val="35099511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9x16 Image +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4416088"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5143464" y="1439481"/>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15143464" y="3865864"/>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15143464" y="6352535"/>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15143464" y="868309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8799512" y="0"/>
            <a:ext cx="5616575"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15" name="Title 1">
            <a:extLst>
              <a:ext uri="{FF2B5EF4-FFF2-40B4-BE49-F238E27FC236}">
                <a16:creationId xmlns:a16="http://schemas.microsoft.com/office/drawing/2014/main" id="{D561BE15-B4A8-975E-F1C6-9918E8B4995D}"/>
              </a:ext>
            </a:extLst>
          </p:cNvPr>
          <p:cNvSpPr>
            <a:spLocks noGrp="1"/>
          </p:cNvSpPr>
          <p:nvPr>
            <p:ph type="title" hasCustomPrompt="1"/>
          </p:nvPr>
        </p:nvSpPr>
        <p:spPr>
          <a:xfrm>
            <a:off x="662056" y="1257654"/>
            <a:ext cx="7020430" cy="4157129"/>
          </a:xfrm>
          <a:prstGeom prst="rect">
            <a:avLst/>
          </a:prstGeom>
        </p:spPr>
        <p:txBody>
          <a:bodyPr numCol="1" anchor="b" anchorCtr="0"/>
          <a:lstStyle/>
          <a:p>
            <a:r>
              <a:rPr lang="en-GB"/>
              <a:t>Hybrid Collaboration </a:t>
            </a:r>
            <a:r>
              <a:rPr lang="en-US"/>
              <a:t>Lorem Ipsum Dolor Sit Amet Lorem Ipsum</a:t>
            </a:r>
            <a:endParaRPr lang="en-GB"/>
          </a:p>
        </p:txBody>
      </p:sp>
      <p:sp>
        <p:nvSpPr>
          <p:cNvPr id="16" name="Text Placeholder 4">
            <a:extLst>
              <a:ext uri="{FF2B5EF4-FFF2-40B4-BE49-F238E27FC236}">
                <a16:creationId xmlns:a16="http://schemas.microsoft.com/office/drawing/2014/main" id="{76610675-38AA-E9E5-9F04-E39EA38033B3}"/>
              </a:ext>
            </a:extLst>
          </p:cNvPr>
          <p:cNvSpPr>
            <a:spLocks noGrp="1"/>
          </p:cNvSpPr>
          <p:nvPr>
            <p:ph type="body" sz="quarter" idx="12" hasCustomPrompt="1"/>
          </p:nvPr>
        </p:nvSpPr>
        <p:spPr>
          <a:xfrm>
            <a:off x="662056"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consectetur adipiscing elit. </a:t>
            </a:r>
          </a:p>
        </p:txBody>
      </p:sp>
      <p:sp>
        <p:nvSpPr>
          <p:cNvPr id="17" name="Footer Placeholder 2">
            <a:extLst>
              <a:ext uri="{FF2B5EF4-FFF2-40B4-BE49-F238E27FC236}">
                <a16:creationId xmlns:a16="http://schemas.microsoft.com/office/drawing/2014/main" id="{1CD51907-7631-601C-E85B-29C59B2B359F}"/>
              </a:ext>
            </a:extLst>
          </p:cNvPr>
          <p:cNvSpPr>
            <a:spLocks noGrp="1"/>
          </p:cNvSpPr>
          <p:nvPr>
            <p:ph type="ftr" sz="quarter" idx="10"/>
          </p:nvPr>
        </p:nvSpPr>
        <p:spPr>
          <a:xfrm>
            <a:off x="669418" y="507752"/>
            <a:ext cx="6716178" cy="294213"/>
          </a:xfrm>
          <a:prstGeom prst="rect">
            <a:avLst/>
          </a:prstGeom>
        </p:spPr>
        <p:txBody>
          <a:bodyPr/>
          <a:lstStyle/>
          <a:p>
            <a:r>
              <a:rPr lang="en-US" noProof="0"/>
              <a:t>Header Text – Remove if Not Needed</a:t>
            </a:r>
          </a:p>
        </p:txBody>
      </p:sp>
      <p:sp>
        <p:nvSpPr>
          <p:cNvPr id="19" name="Text Placeholder 7">
            <a:extLst>
              <a:ext uri="{FF2B5EF4-FFF2-40B4-BE49-F238E27FC236}">
                <a16:creationId xmlns:a16="http://schemas.microsoft.com/office/drawing/2014/main" id="{B6F1FC03-5EF1-EA4D-85D1-C246976FCA20}"/>
              </a:ext>
            </a:extLst>
          </p:cNvPr>
          <p:cNvSpPr>
            <a:spLocks noGrp="1"/>
          </p:cNvSpPr>
          <p:nvPr>
            <p:ph type="body" sz="quarter" idx="13" hasCustomPrompt="1"/>
          </p:nvPr>
        </p:nvSpPr>
        <p:spPr>
          <a:xfrm>
            <a:off x="662056"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a:t>
            </a:r>
            <a:r>
              <a:rPr lang="en-US" err="1"/>
              <a:t>scelerisque</a:t>
            </a:r>
            <a:r>
              <a:rPr lang="en-US"/>
              <a:t>.</a:t>
            </a:r>
          </a:p>
        </p:txBody>
      </p:sp>
    </p:spTree>
    <p:extLst>
      <p:ext uri="{BB962C8B-B14F-4D97-AF65-F5344CB8AC3E}">
        <p14:creationId xmlns:p14="http://schemas.microsoft.com/office/powerpoint/2010/main" val="1260077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debar with Text + 2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a:t>Hybrid Collaboration </a:t>
            </a:r>
            <a:r>
              <a:rPr lang="en-US"/>
              <a:t>Lorem Ipsum Dolor Sit </a:t>
            </a:r>
            <a:r>
              <a:rPr lang="en-US" err="1"/>
              <a:t>Amet</a:t>
            </a:r>
            <a:endParaRPr lang="en-GB"/>
          </a:p>
        </p:txBody>
      </p:sp>
      <p:sp>
        <p:nvSpPr>
          <p:cNvPr id="7" name="Rectangle 6">
            <a:extLst>
              <a:ext uri="{FF2B5EF4-FFF2-40B4-BE49-F238E27FC236}">
                <a16:creationId xmlns:a16="http://schemas.microsoft.com/office/drawing/2014/main" id="{036B71FD-70CA-9D48-8AB5-95CAB43CCC92}"/>
              </a:ext>
            </a:extLst>
          </p:cNvPr>
          <p:cNvSpPr/>
          <p:nvPr userDrawn="1"/>
        </p:nvSpPr>
        <p:spPr>
          <a:xfrm>
            <a:off x="7937" y="0"/>
            <a:ext cx="564991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 Placeholder 7">
            <a:extLst>
              <a:ext uri="{FF2B5EF4-FFF2-40B4-BE49-F238E27FC236}">
                <a16:creationId xmlns:a16="http://schemas.microsoft.com/office/drawing/2014/main" id="{AEA0AD17-BBC3-AC41-B76D-3DC0AB6D8D02}"/>
              </a:ext>
            </a:extLst>
          </p:cNvPr>
          <p:cNvSpPr>
            <a:spLocks noGrp="1"/>
          </p:cNvSpPr>
          <p:nvPr>
            <p:ph type="body" sz="quarter" idx="28" hasCustomPrompt="1"/>
          </p:nvPr>
        </p:nvSpPr>
        <p:spPr>
          <a:xfrm>
            <a:off x="661987" y="1214490"/>
            <a:ext cx="4333876" cy="622770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a:t>
            </a:r>
          </a:p>
          <a:p>
            <a:pPr lvl="0"/>
            <a:endParaRPr lang="en-US"/>
          </a:p>
        </p:txBody>
      </p:sp>
      <p:sp>
        <p:nvSpPr>
          <p:cNvPr id="10" name="Text Placeholder 7">
            <a:extLst>
              <a:ext uri="{FF2B5EF4-FFF2-40B4-BE49-F238E27FC236}">
                <a16:creationId xmlns:a16="http://schemas.microsoft.com/office/drawing/2014/main" id="{C965086C-E74A-5041-A910-BE79BD504800}"/>
              </a:ext>
            </a:extLst>
          </p:cNvPr>
          <p:cNvSpPr>
            <a:spLocks noGrp="1"/>
          </p:cNvSpPr>
          <p:nvPr>
            <p:ph type="body" sz="quarter" idx="38" hasCustomPrompt="1"/>
          </p:nvPr>
        </p:nvSpPr>
        <p:spPr>
          <a:xfrm>
            <a:off x="661987" y="8843910"/>
            <a:ext cx="4333876" cy="566789"/>
          </a:xfrm>
          <a:prstGeom prst="rect">
            <a:avLst/>
          </a:prstGeom>
        </p:spPr>
        <p:txBody>
          <a:bodyPr numCol="1" spcCol="274320" anchor="b"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a:t>
            </a:r>
          </a:p>
        </p:txBody>
      </p:sp>
    </p:spTree>
    <p:extLst>
      <p:ext uri="{BB962C8B-B14F-4D97-AF65-F5344CB8AC3E}">
        <p14:creationId xmlns:p14="http://schemas.microsoft.com/office/powerpoint/2010/main" val="2277769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debar + 3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121333" y="507752"/>
            <a:ext cx="6716178" cy="294213"/>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4103461" y="3121552"/>
            <a:ext cx="13120914" cy="6263748"/>
          </a:xfrm>
          <a:prstGeom prst="rect">
            <a:avLst/>
          </a:prstGeom>
        </p:spPr>
        <p:txBody>
          <a:bodyPr numCol="3"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r>
              <a:rPr lang="en-US" err="1"/>
              <a:t>nec</a:t>
            </a:r>
            <a:r>
              <a:rPr lang="en-US"/>
              <a:t> </a:t>
            </a:r>
            <a:r>
              <a:rPr lang="en-US" err="1"/>
              <a:t>rutrum</a:t>
            </a:r>
            <a:r>
              <a:rPr lang="en-US"/>
              <a:t> nisi </a:t>
            </a:r>
            <a:r>
              <a:rPr lang="en-US" err="1"/>
              <a:t>scelerisque</a:t>
            </a:r>
            <a:r>
              <a:rPr lang="en-US"/>
              <a:t>. </a:t>
            </a:r>
          </a:p>
          <a:p>
            <a:pPr lvl="0"/>
            <a:r>
              <a:rPr lang="en-US"/>
              <a:t>Nam vitae </a:t>
            </a:r>
            <a:r>
              <a:rPr lang="en-US" err="1"/>
              <a:t>varius</a:t>
            </a:r>
            <a:r>
              <a:rPr lang="en-US"/>
              <a:t> eros.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p>
          <a:p>
            <a:pPr lvl="0"/>
            <a:r>
              <a:rPr lang="en-US"/>
              <a:t>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4113970" y="1117317"/>
            <a:ext cx="10302117" cy="1732206"/>
          </a:xfrm>
          <a:prstGeom prst="rect">
            <a:avLst/>
          </a:prstGeom>
        </p:spPr>
        <p:txBody>
          <a:bodyPr numCol="1" anchor="t" anchorCtr="0"/>
          <a:lstStyle/>
          <a:p>
            <a:r>
              <a:rPr lang="en-GB"/>
              <a:t>Hybrid Collaboration </a:t>
            </a:r>
            <a:r>
              <a:rPr lang="en-US"/>
              <a:t>Lorem Ipsum Dolor Sit </a:t>
            </a:r>
            <a:r>
              <a:rPr lang="en-US" err="1"/>
              <a:t>Amet</a:t>
            </a:r>
            <a:endParaRPr lang="en-GB"/>
          </a:p>
        </p:txBody>
      </p:sp>
      <p:sp>
        <p:nvSpPr>
          <p:cNvPr id="11" name="Rectangle 10">
            <a:extLst>
              <a:ext uri="{FF2B5EF4-FFF2-40B4-BE49-F238E27FC236}">
                <a16:creationId xmlns:a16="http://schemas.microsoft.com/office/drawing/2014/main" id="{369CB616-CCB0-9546-B021-658EF1A78A62}"/>
              </a:ext>
            </a:extLst>
          </p:cNvPr>
          <p:cNvSpPr/>
          <p:nvPr userDrawn="1"/>
        </p:nvSpPr>
        <p:spPr>
          <a:xfrm>
            <a:off x="7937"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Text Placeholder 7">
            <a:extLst>
              <a:ext uri="{FF2B5EF4-FFF2-40B4-BE49-F238E27FC236}">
                <a16:creationId xmlns:a16="http://schemas.microsoft.com/office/drawing/2014/main" id="{4116117E-A5D5-084C-A16D-8EE5ED715B36}"/>
              </a:ext>
            </a:extLst>
          </p:cNvPr>
          <p:cNvSpPr>
            <a:spLocks noGrp="1"/>
          </p:cNvSpPr>
          <p:nvPr>
            <p:ph type="body" sz="quarter" idx="28" hasCustomPrompt="1"/>
          </p:nvPr>
        </p:nvSpPr>
        <p:spPr>
          <a:xfrm>
            <a:off x="661986" y="149676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5" name="Text Placeholder 7">
            <a:extLst>
              <a:ext uri="{FF2B5EF4-FFF2-40B4-BE49-F238E27FC236}">
                <a16:creationId xmlns:a16="http://schemas.microsoft.com/office/drawing/2014/main" id="{D32BD7FF-2AFA-EC4B-8000-F17BBE496CE6}"/>
              </a:ext>
            </a:extLst>
          </p:cNvPr>
          <p:cNvSpPr>
            <a:spLocks noGrp="1"/>
          </p:cNvSpPr>
          <p:nvPr>
            <p:ph type="body" sz="quarter" idx="38" hasCustomPrompt="1"/>
          </p:nvPr>
        </p:nvSpPr>
        <p:spPr>
          <a:xfrm>
            <a:off x="661986" y="3923152"/>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6" name="Text Placeholder 7">
            <a:extLst>
              <a:ext uri="{FF2B5EF4-FFF2-40B4-BE49-F238E27FC236}">
                <a16:creationId xmlns:a16="http://schemas.microsoft.com/office/drawing/2014/main" id="{90F326B5-9E47-3A41-9FFE-6B0E8D168FA3}"/>
              </a:ext>
            </a:extLst>
          </p:cNvPr>
          <p:cNvSpPr>
            <a:spLocks noGrp="1"/>
          </p:cNvSpPr>
          <p:nvPr>
            <p:ph type="body" sz="quarter" idx="39" hasCustomPrompt="1"/>
          </p:nvPr>
        </p:nvSpPr>
        <p:spPr>
          <a:xfrm>
            <a:off x="661986" y="6409824"/>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7" name="Text Placeholder 7">
            <a:extLst>
              <a:ext uri="{FF2B5EF4-FFF2-40B4-BE49-F238E27FC236}">
                <a16:creationId xmlns:a16="http://schemas.microsoft.com/office/drawing/2014/main" id="{835BD7C4-192D-E44B-B048-3B7F7A38EFBF}"/>
              </a:ext>
            </a:extLst>
          </p:cNvPr>
          <p:cNvSpPr>
            <a:spLocks noGrp="1"/>
          </p:cNvSpPr>
          <p:nvPr>
            <p:ph type="body" sz="quarter" idx="40" hasCustomPrompt="1"/>
          </p:nvPr>
        </p:nvSpPr>
        <p:spPr>
          <a:xfrm>
            <a:off x="661986" y="8740387"/>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Tree>
    <p:extLst>
      <p:ext uri="{BB962C8B-B14F-4D97-AF65-F5344CB8AC3E}">
        <p14:creationId xmlns:p14="http://schemas.microsoft.com/office/powerpoint/2010/main" val="2850194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s + Sidebar with 1x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2636500" y="0"/>
            <a:ext cx="524986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21399"/>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44742"/>
            <a:ext cx="11269662" cy="517357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a:t>
            </a:r>
          </a:p>
          <a:p>
            <a:pPr lvl="0"/>
            <a:r>
              <a:rPr lang="en-US"/>
              <a:t>Phasellus a tellus sit amet massa placerat rutrum id sed odio. Ut convallis vel libero et. </a:t>
            </a:r>
          </a:p>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endParaRPr lang="en-US"/>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663068" y="2128028"/>
            <a:ext cx="9526067" cy="1546393"/>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a:t>
            </a:r>
          </a:p>
        </p:txBody>
      </p:sp>
      <p:sp>
        <p:nvSpPr>
          <p:cNvPr id="8" name="Picture Placeholder 7">
            <a:extLst>
              <a:ext uri="{FF2B5EF4-FFF2-40B4-BE49-F238E27FC236}">
                <a16:creationId xmlns:a16="http://schemas.microsoft.com/office/drawing/2014/main" id="{ECC904EC-962C-6C4C-B5C9-BCD4DD54494E}"/>
              </a:ext>
            </a:extLst>
          </p:cNvPr>
          <p:cNvSpPr>
            <a:spLocks noGrp="1"/>
          </p:cNvSpPr>
          <p:nvPr>
            <p:ph type="pic" sz="quarter" idx="39" hasCustomPrompt="1"/>
          </p:nvPr>
        </p:nvSpPr>
        <p:spPr>
          <a:xfrm>
            <a:off x="13335000" y="654859"/>
            <a:ext cx="3888295" cy="3888294"/>
          </a:xfrm>
          <a:solidFill>
            <a:srgbClr val="BDBEBD"/>
          </a:solidFill>
        </p:spPr>
        <p:txBody>
          <a:bodyPr anchor="ctr"/>
          <a:lstStyle>
            <a:lvl1pPr algn="ctr">
              <a:defRPr>
                <a:solidFill>
                  <a:schemeClr val="bg1"/>
                </a:solidFill>
              </a:defRPr>
            </a:lvl1pPr>
          </a:lstStyle>
          <a:p>
            <a:r>
              <a:rPr lang="en-MX"/>
              <a:t>Click icon to place 1x1 image </a:t>
            </a:r>
          </a:p>
        </p:txBody>
      </p:sp>
      <p:sp>
        <p:nvSpPr>
          <p:cNvPr id="23" name="Text Placeholder 7">
            <a:extLst>
              <a:ext uri="{FF2B5EF4-FFF2-40B4-BE49-F238E27FC236}">
                <a16:creationId xmlns:a16="http://schemas.microsoft.com/office/drawing/2014/main" id="{CE9CC602-79E5-6D49-81AE-1B071884B127}"/>
              </a:ext>
            </a:extLst>
          </p:cNvPr>
          <p:cNvSpPr>
            <a:spLocks noGrp="1"/>
          </p:cNvSpPr>
          <p:nvPr>
            <p:ph type="body" sz="quarter" idx="41" hasCustomPrompt="1"/>
          </p:nvPr>
        </p:nvSpPr>
        <p:spPr>
          <a:xfrm>
            <a:off x="13352156" y="4991100"/>
            <a:ext cx="3871139" cy="4412441"/>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p:txBody>
      </p:sp>
    </p:spTree>
    <p:extLst>
      <p:ext uri="{BB962C8B-B14F-4D97-AF65-F5344CB8AC3E}">
        <p14:creationId xmlns:p14="http://schemas.microsoft.com/office/powerpoint/2010/main" val="1342497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e Chart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3242693"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025"/>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128543"/>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3611925" y="4804809"/>
            <a:ext cx="1860231" cy="1614196"/>
          </a:xfrm>
        </p:spPr>
        <p:txBody>
          <a:bodyPr anchor="ctr" anchorCtr="0"/>
          <a:lstStyle>
            <a:lvl1pPr algn="ctr">
              <a:lnSpc>
                <a:spcPts val="6264"/>
              </a:lnSpc>
              <a:defRPr sz="5400">
                <a:solidFill>
                  <a:schemeClr val="tx1"/>
                </a:solidFill>
              </a:defRPr>
            </a:lvl1pPr>
          </a:lstStyle>
          <a:p>
            <a:pPr lvl="0"/>
            <a:r>
              <a:rPr lang="en-US"/>
              <a:t>56%</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4" name="Oval 3">
            <a:extLst>
              <a:ext uri="{FF2B5EF4-FFF2-40B4-BE49-F238E27FC236}">
                <a16:creationId xmlns:a16="http://schemas.microsoft.com/office/drawing/2014/main" id="{671E8E8D-A6EB-93FA-3BF3-FDE99A6711CB}"/>
              </a:ext>
            </a:extLst>
          </p:cNvPr>
          <p:cNvSpPr/>
          <p:nvPr userDrawn="1"/>
        </p:nvSpPr>
        <p:spPr>
          <a:xfrm>
            <a:off x="7629984"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12031126"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p:txBody>
          <a:bodyPr/>
          <a:lstStyle/>
          <a:p>
            <a:fld id="{387AECDB-6C85-4FE3-9DAF-486A9B5BAE12}" type="slidenum">
              <a:rPr lang="en-GB" smtClean="0"/>
              <a:pPr/>
              <a:t>‹#›</a:t>
            </a:fld>
            <a:endParaRPr lang="en-GB"/>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8013066" y="4804809"/>
            <a:ext cx="1860231" cy="1614196"/>
          </a:xfrm>
        </p:spPr>
        <p:txBody>
          <a:bodyPr anchor="ctr" anchorCtr="0"/>
          <a:lstStyle>
            <a:lvl1pPr algn="ctr">
              <a:lnSpc>
                <a:spcPts val="6264"/>
              </a:lnSpc>
              <a:defRPr sz="5400">
                <a:solidFill>
                  <a:schemeClr val="tx1"/>
                </a:solidFill>
              </a:defRPr>
            </a:lvl1pPr>
          </a:lstStyle>
          <a:p>
            <a:pPr lvl="0"/>
            <a:r>
              <a:rPr lang="en-US"/>
              <a:t>56%</a:t>
            </a:r>
            <a:endParaRPr lang="en-GB"/>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12414208" y="4804809"/>
            <a:ext cx="1860231" cy="1614196"/>
          </a:xfrm>
        </p:spPr>
        <p:txBody>
          <a:bodyPr anchor="ctr" anchorCtr="0"/>
          <a:lstStyle>
            <a:lvl1pPr algn="ctr">
              <a:lnSpc>
                <a:spcPts val="6264"/>
              </a:lnSpc>
              <a:defRPr sz="5400">
                <a:solidFill>
                  <a:schemeClr val="tx1"/>
                </a:solidFill>
              </a:defRPr>
            </a:lvl1pPr>
          </a:lstStyle>
          <a:p>
            <a:pPr lvl="0"/>
            <a:r>
              <a:rPr lang="en-US"/>
              <a:t>56%</a:t>
            </a:r>
            <a:endParaRPr lang="en-GB"/>
          </a:p>
        </p:txBody>
      </p:sp>
    </p:spTree>
    <p:extLst>
      <p:ext uri="{BB962C8B-B14F-4D97-AF65-F5344CB8AC3E}">
        <p14:creationId xmlns:p14="http://schemas.microsoft.com/office/powerpoint/2010/main" val="1422024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e Chart Compar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6922"/>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68"/>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91279" y="7337643"/>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26997" y="7337642"/>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2716" y="7337643"/>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98435" y="7337642"/>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9" name="Oval 8">
            <a:extLst>
              <a:ext uri="{FF2B5EF4-FFF2-40B4-BE49-F238E27FC236}">
                <a16:creationId xmlns:a16="http://schemas.microsoft.com/office/drawing/2014/main" id="{2C916F1D-7DE6-CD26-A840-B614385D8E97}"/>
              </a:ext>
            </a:extLst>
          </p:cNvPr>
          <p:cNvSpPr/>
          <p:nvPr userDrawn="1"/>
        </p:nvSpPr>
        <p:spPr>
          <a:xfrm>
            <a:off x="2161152"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4" name="Oval 13">
            <a:extLst>
              <a:ext uri="{FF2B5EF4-FFF2-40B4-BE49-F238E27FC236}">
                <a16:creationId xmlns:a16="http://schemas.microsoft.com/office/drawing/2014/main" id="{AB1BDDCD-9BD7-C540-932C-56587F800034}"/>
              </a:ext>
            </a:extLst>
          </p:cNvPr>
          <p:cNvSpPr/>
          <p:nvPr userDrawn="1"/>
        </p:nvSpPr>
        <p:spPr>
          <a:xfrm>
            <a:off x="5807040"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5" name="Oval 14">
            <a:extLst>
              <a:ext uri="{FF2B5EF4-FFF2-40B4-BE49-F238E27FC236}">
                <a16:creationId xmlns:a16="http://schemas.microsoft.com/office/drawing/2014/main" id="{C3B97412-CA65-390D-AF54-AE84BDB34D2E}"/>
              </a:ext>
            </a:extLst>
          </p:cNvPr>
          <p:cNvSpPr/>
          <p:nvPr userDrawn="1"/>
        </p:nvSpPr>
        <p:spPr>
          <a:xfrm>
            <a:off x="9452928"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20" name="Oval 19">
            <a:extLst>
              <a:ext uri="{FF2B5EF4-FFF2-40B4-BE49-F238E27FC236}">
                <a16:creationId xmlns:a16="http://schemas.microsoft.com/office/drawing/2014/main" id="{A0D17028-F439-DE78-FDEF-AD9CE65384F3}"/>
              </a:ext>
            </a:extLst>
          </p:cNvPr>
          <p:cNvSpPr/>
          <p:nvPr userDrawn="1"/>
        </p:nvSpPr>
        <p:spPr>
          <a:xfrm>
            <a:off x="13098815"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4" name="Slide Number Placeholder 3">
            <a:extLst>
              <a:ext uri="{FF2B5EF4-FFF2-40B4-BE49-F238E27FC236}">
                <a16:creationId xmlns:a16="http://schemas.microsoft.com/office/drawing/2014/main" id="{066BFB6D-105F-29AD-F3A1-7BA09C0A1563}"/>
              </a:ext>
            </a:extLst>
          </p:cNvPr>
          <p:cNvSpPr>
            <a:spLocks noGrp="1"/>
          </p:cNvSpPr>
          <p:nvPr>
            <p:ph type="sldNum" sz="quarter" idx="37"/>
          </p:nvPr>
        </p:nvSpPr>
        <p:spPr/>
        <p:txBody>
          <a:bodyPr/>
          <a:lstStyle/>
          <a:p>
            <a:fld id="{387AECDB-6C85-4FE3-9DAF-486A9B5BAE12}" type="slidenum">
              <a:rPr lang="en-GB" smtClean="0"/>
              <a:pPr/>
              <a:t>‹#›</a:t>
            </a:fld>
            <a:endParaRPr lang="en-GB"/>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2544234" y="4807688"/>
            <a:ext cx="1860231" cy="1614196"/>
          </a:xfrm>
        </p:spPr>
        <p:txBody>
          <a:bodyPr anchor="ctr" anchorCtr="0"/>
          <a:lstStyle>
            <a:lvl1pPr algn="ctr">
              <a:lnSpc>
                <a:spcPts val="6264"/>
              </a:lnSpc>
              <a:defRPr sz="5400"/>
            </a:lvl1pPr>
          </a:lstStyle>
          <a:p>
            <a:pPr lvl="0"/>
            <a:r>
              <a:rPr lang="en-US"/>
              <a:t>56%</a:t>
            </a:r>
            <a:endParaRPr lang="en-GB"/>
          </a:p>
        </p:txBody>
      </p:sp>
      <p:sp>
        <p:nvSpPr>
          <p:cNvPr id="8" name="Text Placeholder 12">
            <a:extLst>
              <a:ext uri="{FF2B5EF4-FFF2-40B4-BE49-F238E27FC236}">
                <a16:creationId xmlns:a16="http://schemas.microsoft.com/office/drawing/2014/main" id="{882E58FA-DE56-DD24-08D2-6BE339206FA5}"/>
              </a:ext>
            </a:extLst>
          </p:cNvPr>
          <p:cNvSpPr>
            <a:spLocks noGrp="1"/>
          </p:cNvSpPr>
          <p:nvPr>
            <p:ph type="body" sz="quarter" idx="32" hasCustomPrompt="1"/>
          </p:nvPr>
        </p:nvSpPr>
        <p:spPr>
          <a:xfrm>
            <a:off x="6190122" y="4807688"/>
            <a:ext cx="1860231" cy="1614196"/>
          </a:xfrm>
        </p:spPr>
        <p:txBody>
          <a:bodyPr anchor="ctr" anchorCtr="0"/>
          <a:lstStyle>
            <a:lvl1pPr algn="ctr">
              <a:lnSpc>
                <a:spcPts val="6264"/>
              </a:lnSpc>
              <a:defRPr sz="5400"/>
            </a:lvl1pPr>
          </a:lstStyle>
          <a:p>
            <a:pPr lvl="0"/>
            <a:r>
              <a:rPr lang="en-US"/>
              <a:t>56%</a:t>
            </a:r>
            <a:endParaRPr lang="en-GB"/>
          </a:p>
        </p:txBody>
      </p:sp>
      <p:sp>
        <p:nvSpPr>
          <p:cNvPr id="12" name="Text Placeholder 12">
            <a:extLst>
              <a:ext uri="{FF2B5EF4-FFF2-40B4-BE49-F238E27FC236}">
                <a16:creationId xmlns:a16="http://schemas.microsoft.com/office/drawing/2014/main" id="{F5259398-1D40-E7A9-63FB-7437CB0908AC}"/>
              </a:ext>
            </a:extLst>
          </p:cNvPr>
          <p:cNvSpPr>
            <a:spLocks noGrp="1"/>
          </p:cNvSpPr>
          <p:nvPr>
            <p:ph type="body" sz="quarter" idx="34" hasCustomPrompt="1"/>
          </p:nvPr>
        </p:nvSpPr>
        <p:spPr>
          <a:xfrm>
            <a:off x="9816903" y="4807688"/>
            <a:ext cx="1860231" cy="1614196"/>
          </a:xfrm>
        </p:spPr>
        <p:txBody>
          <a:bodyPr anchor="ctr" anchorCtr="0"/>
          <a:lstStyle>
            <a:lvl1pPr algn="ctr">
              <a:lnSpc>
                <a:spcPts val="6264"/>
              </a:lnSpc>
              <a:defRPr sz="5400"/>
            </a:lvl1pPr>
          </a:lstStyle>
          <a:p>
            <a:pPr lvl="0"/>
            <a:r>
              <a:rPr lang="en-US"/>
              <a:t>56%</a:t>
            </a:r>
            <a:endParaRPr lang="en-GB"/>
          </a:p>
        </p:txBody>
      </p:sp>
      <p:sp>
        <p:nvSpPr>
          <p:cNvPr id="22" name="Text Placeholder 12">
            <a:extLst>
              <a:ext uri="{FF2B5EF4-FFF2-40B4-BE49-F238E27FC236}">
                <a16:creationId xmlns:a16="http://schemas.microsoft.com/office/drawing/2014/main" id="{4EDEE44A-992F-DB1E-5188-314901C3DB3C}"/>
              </a:ext>
            </a:extLst>
          </p:cNvPr>
          <p:cNvSpPr>
            <a:spLocks noGrp="1"/>
          </p:cNvSpPr>
          <p:nvPr>
            <p:ph type="body" sz="quarter" idx="36" hasCustomPrompt="1"/>
          </p:nvPr>
        </p:nvSpPr>
        <p:spPr>
          <a:xfrm>
            <a:off x="13481897" y="4807688"/>
            <a:ext cx="1860231" cy="1614196"/>
          </a:xfrm>
        </p:spPr>
        <p:txBody>
          <a:bodyPr anchor="ctr" anchorCtr="0"/>
          <a:lstStyle>
            <a:lvl1pPr algn="ctr">
              <a:lnSpc>
                <a:spcPts val="6264"/>
              </a:lnSpc>
              <a:defRPr sz="5400"/>
            </a:lvl1pPr>
          </a:lstStyle>
          <a:p>
            <a:pPr lvl="0"/>
            <a:r>
              <a:rPr lang="en-US"/>
              <a:t>56%</a:t>
            </a:r>
            <a:endParaRPr lang="en-GB"/>
          </a:p>
        </p:txBody>
      </p:sp>
    </p:spTree>
    <p:extLst>
      <p:ext uri="{BB962C8B-B14F-4D97-AF65-F5344CB8AC3E}">
        <p14:creationId xmlns:p14="http://schemas.microsoft.com/office/powerpoint/2010/main" val="1063288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e Chart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78"/>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46722"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77818"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8914"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10"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71106"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7" name="Oval 6">
            <a:extLst>
              <a:ext uri="{FF2B5EF4-FFF2-40B4-BE49-F238E27FC236}">
                <a16:creationId xmlns:a16="http://schemas.microsoft.com/office/drawing/2014/main" id="{719A7755-15C9-AF83-247F-4E15EC0D4BAA}"/>
              </a:ext>
            </a:extLst>
          </p:cNvPr>
          <p:cNvSpPr/>
          <p:nvPr userDrawn="1"/>
        </p:nvSpPr>
        <p:spPr>
          <a:xfrm>
            <a:off x="78033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4" name="Oval 13">
            <a:extLst>
              <a:ext uri="{FF2B5EF4-FFF2-40B4-BE49-F238E27FC236}">
                <a16:creationId xmlns:a16="http://schemas.microsoft.com/office/drawing/2014/main" id="{16A9E8F6-47E6-9E38-759E-3D4F658546D7}"/>
              </a:ext>
            </a:extLst>
          </p:cNvPr>
          <p:cNvSpPr/>
          <p:nvPr userDrawn="1"/>
        </p:nvSpPr>
        <p:spPr>
          <a:xfrm>
            <a:off x="420966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5" name="Oval 14">
            <a:extLst>
              <a:ext uri="{FF2B5EF4-FFF2-40B4-BE49-F238E27FC236}">
                <a16:creationId xmlns:a16="http://schemas.microsoft.com/office/drawing/2014/main" id="{3ACB30F7-BC67-CD13-30F3-BEA3D00D2A2F}"/>
              </a:ext>
            </a:extLst>
          </p:cNvPr>
          <p:cNvSpPr/>
          <p:nvPr userDrawn="1"/>
        </p:nvSpPr>
        <p:spPr>
          <a:xfrm>
            <a:off x="763899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6" name="Oval 15">
            <a:extLst>
              <a:ext uri="{FF2B5EF4-FFF2-40B4-BE49-F238E27FC236}">
                <a16:creationId xmlns:a16="http://schemas.microsoft.com/office/drawing/2014/main" id="{BC17B878-A27C-5D36-21FF-53C4729B23DA}"/>
              </a:ext>
            </a:extLst>
          </p:cNvPr>
          <p:cNvSpPr/>
          <p:nvPr userDrawn="1"/>
        </p:nvSpPr>
        <p:spPr>
          <a:xfrm>
            <a:off x="1106832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9" name="Oval 18">
            <a:extLst>
              <a:ext uri="{FF2B5EF4-FFF2-40B4-BE49-F238E27FC236}">
                <a16:creationId xmlns:a16="http://schemas.microsoft.com/office/drawing/2014/main" id="{7BC0A6D4-4379-B07D-3DC1-1CDC2FEC8C2C}"/>
              </a:ext>
            </a:extLst>
          </p:cNvPr>
          <p:cNvSpPr/>
          <p:nvPr userDrawn="1"/>
        </p:nvSpPr>
        <p:spPr>
          <a:xfrm>
            <a:off x="1449765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32" name="Text Placeholder 12">
            <a:extLst>
              <a:ext uri="{FF2B5EF4-FFF2-40B4-BE49-F238E27FC236}">
                <a16:creationId xmlns:a16="http://schemas.microsoft.com/office/drawing/2014/main" id="{5392AA58-B353-23E4-711F-FD3D377A37B4}"/>
              </a:ext>
            </a:extLst>
          </p:cNvPr>
          <p:cNvSpPr>
            <a:spLocks noGrp="1"/>
          </p:cNvSpPr>
          <p:nvPr>
            <p:ph type="body" sz="quarter" idx="30" hasCustomPrompt="1"/>
          </p:nvPr>
        </p:nvSpPr>
        <p:spPr>
          <a:xfrm>
            <a:off x="1182464" y="4802938"/>
            <a:ext cx="1860231" cy="1614196"/>
          </a:xfrm>
        </p:spPr>
        <p:txBody>
          <a:bodyPr anchor="ctr" anchorCtr="0"/>
          <a:lstStyle>
            <a:lvl1pPr algn="ctr">
              <a:lnSpc>
                <a:spcPts val="6264"/>
              </a:lnSpc>
              <a:defRPr sz="5400"/>
            </a:lvl1pPr>
          </a:lstStyle>
          <a:p>
            <a:pPr lvl="0"/>
            <a:r>
              <a:rPr lang="en-US"/>
              <a:t>56%</a:t>
            </a:r>
            <a:endParaRPr lang="en-GB"/>
          </a:p>
        </p:txBody>
      </p:sp>
      <p:sp>
        <p:nvSpPr>
          <p:cNvPr id="33" name="Text Placeholder 12">
            <a:extLst>
              <a:ext uri="{FF2B5EF4-FFF2-40B4-BE49-F238E27FC236}">
                <a16:creationId xmlns:a16="http://schemas.microsoft.com/office/drawing/2014/main" id="{1D5FB756-8289-1118-C22F-A47B8EB2EE40}"/>
              </a:ext>
            </a:extLst>
          </p:cNvPr>
          <p:cNvSpPr>
            <a:spLocks noGrp="1"/>
          </p:cNvSpPr>
          <p:nvPr>
            <p:ph type="body" sz="quarter" idx="38" hasCustomPrompt="1"/>
          </p:nvPr>
        </p:nvSpPr>
        <p:spPr>
          <a:xfrm>
            <a:off x="4611794" y="4802938"/>
            <a:ext cx="1860231" cy="1614196"/>
          </a:xfrm>
        </p:spPr>
        <p:txBody>
          <a:bodyPr anchor="ctr" anchorCtr="0"/>
          <a:lstStyle>
            <a:lvl1pPr algn="ctr">
              <a:lnSpc>
                <a:spcPts val="6264"/>
              </a:lnSpc>
              <a:defRPr sz="5400"/>
            </a:lvl1pPr>
          </a:lstStyle>
          <a:p>
            <a:pPr lvl="0"/>
            <a:r>
              <a:rPr lang="en-US"/>
              <a:t>56%</a:t>
            </a:r>
            <a:endParaRPr lang="en-GB"/>
          </a:p>
        </p:txBody>
      </p:sp>
      <p:sp>
        <p:nvSpPr>
          <p:cNvPr id="34" name="Text Placeholder 12">
            <a:extLst>
              <a:ext uri="{FF2B5EF4-FFF2-40B4-BE49-F238E27FC236}">
                <a16:creationId xmlns:a16="http://schemas.microsoft.com/office/drawing/2014/main" id="{16A16BDC-CEA2-5243-8ECB-74321E14E4CE}"/>
              </a:ext>
            </a:extLst>
          </p:cNvPr>
          <p:cNvSpPr>
            <a:spLocks noGrp="1"/>
          </p:cNvSpPr>
          <p:nvPr>
            <p:ph type="body" sz="quarter" idx="39" hasCustomPrompt="1"/>
          </p:nvPr>
        </p:nvSpPr>
        <p:spPr>
          <a:xfrm>
            <a:off x="8041124" y="4802938"/>
            <a:ext cx="1860231" cy="1614196"/>
          </a:xfrm>
        </p:spPr>
        <p:txBody>
          <a:bodyPr anchor="ctr" anchorCtr="0"/>
          <a:lstStyle>
            <a:lvl1pPr algn="ctr">
              <a:lnSpc>
                <a:spcPts val="6264"/>
              </a:lnSpc>
              <a:defRPr sz="5400"/>
            </a:lvl1pPr>
          </a:lstStyle>
          <a:p>
            <a:pPr lvl="0"/>
            <a:r>
              <a:rPr lang="en-US"/>
              <a:t>56%</a:t>
            </a:r>
            <a:endParaRPr lang="en-GB"/>
          </a:p>
        </p:txBody>
      </p:sp>
      <p:sp>
        <p:nvSpPr>
          <p:cNvPr id="35" name="Text Placeholder 12">
            <a:extLst>
              <a:ext uri="{FF2B5EF4-FFF2-40B4-BE49-F238E27FC236}">
                <a16:creationId xmlns:a16="http://schemas.microsoft.com/office/drawing/2014/main" id="{8575602F-D65A-5AE3-8DD1-68043BBD0535}"/>
              </a:ext>
            </a:extLst>
          </p:cNvPr>
          <p:cNvSpPr>
            <a:spLocks noGrp="1"/>
          </p:cNvSpPr>
          <p:nvPr>
            <p:ph type="body" sz="quarter" idx="40" hasCustomPrompt="1"/>
          </p:nvPr>
        </p:nvSpPr>
        <p:spPr>
          <a:xfrm>
            <a:off x="11470454" y="4802938"/>
            <a:ext cx="1860231" cy="1614196"/>
          </a:xfrm>
        </p:spPr>
        <p:txBody>
          <a:bodyPr anchor="ctr" anchorCtr="0"/>
          <a:lstStyle>
            <a:lvl1pPr algn="ctr">
              <a:lnSpc>
                <a:spcPts val="6264"/>
              </a:lnSpc>
              <a:defRPr sz="5400"/>
            </a:lvl1pPr>
          </a:lstStyle>
          <a:p>
            <a:pPr lvl="0"/>
            <a:r>
              <a:rPr lang="en-US"/>
              <a:t>56%</a:t>
            </a:r>
            <a:endParaRPr lang="en-GB"/>
          </a:p>
        </p:txBody>
      </p:sp>
      <p:sp>
        <p:nvSpPr>
          <p:cNvPr id="36" name="Text Placeholder 12">
            <a:extLst>
              <a:ext uri="{FF2B5EF4-FFF2-40B4-BE49-F238E27FC236}">
                <a16:creationId xmlns:a16="http://schemas.microsoft.com/office/drawing/2014/main" id="{51CB28FC-B16F-72F5-2452-A3B8E736FD2B}"/>
              </a:ext>
            </a:extLst>
          </p:cNvPr>
          <p:cNvSpPr>
            <a:spLocks noGrp="1"/>
          </p:cNvSpPr>
          <p:nvPr>
            <p:ph type="body" sz="quarter" idx="41" hasCustomPrompt="1"/>
          </p:nvPr>
        </p:nvSpPr>
        <p:spPr>
          <a:xfrm>
            <a:off x="14899784" y="4802938"/>
            <a:ext cx="1860231" cy="1614196"/>
          </a:xfrm>
        </p:spPr>
        <p:txBody>
          <a:bodyPr anchor="ctr" anchorCtr="0"/>
          <a:lstStyle>
            <a:lvl1pPr algn="ctr">
              <a:lnSpc>
                <a:spcPts val="6264"/>
              </a:lnSpc>
              <a:defRPr sz="5400"/>
            </a:lvl1pPr>
          </a:lstStyle>
          <a:p>
            <a:pPr lvl="0"/>
            <a:r>
              <a:rPr lang="en-US"/>
              <a:t>56%</a:t>
            </a:r>
            <a:endParaRPr lang="en-GB"/>
          </a:p>
        </p:txBody>
      </p:sp>
      <p:sp>
        <p:nvSpPr>
          <p:cNvPr id="4" name="Slide Number Placeholder 3">
            <a:extLst>
              <a:ext uri="{FF2B5EF4-FFF2-40B4-BE49-F238E27FC236}">
                <a16:creationId xmlns:a16="http://schemas.microsoft.com/office/drawing/2014/main" id="{3B3958C0-2E6F-B04D-C629-0E49D9F990F6}"/>
              </a:ext>
            </a:extLst>
          </p:cNvPr>
          <p:cNvSpPr>
            <a:spLocks noGrp="1"/>
          </p:cNvSpPr>
          <p:nvPr>
            <p:ph type="sldNum" sz="quarter" idx="4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73345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1120993"/>
            <a:ext cx="3896472" cy="701434"/>
          </a:xfrm>
          <a:prstGeom prst="rect">
            <a:avLst/>
          </a:prstGeom>
        </p:spPr>
        <p:txBody>
          <a:bodyPr/>
          <a:lstStyle>
            <a:lvl1pPr>
              <a:defRPr/>
            </a:lvl1pPr>
          </a:lstStyle>
          <a:p>
            <a:r>
              <a:rPr lang="en-US"/>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5311966" y="1284288"/>
            <a:ext cx="2371534" cy="323850"/>
          </a:xfrm>
          <a:prstGeom prst="rect">
            <a:avLst/>
          </a:prstGeom>
        </p:spPr>
        <p:txBody>
          <a:bodyPr anchor="ctr" anchorCtr="0"/>
          <a:lstStyle>
            <a:lvl1pPr algn="l">
              <a:defRPr u="none">
                <a:solidFill>
                  <a:schemeClr val="tx1"/>
                </a:solidFill>
              </a:defRPr>
            </a:lvl1pPr>
          </a:lstStyle>
          <a:p>
            <a:pPr lvl="0"/>
            <a:r>
              <a:rPr lang="en-US"/>
              <a:t>XX:XXxx – XX:XXxx</a:t>
            </a:r>
            <a:endParaRPr lang="en-GB"/>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5311966" y="2257425"/>
            <a:ext cx="2371534" cy="323850"/>
          </a:xfrm>
          <a:prstGeom prst="rect">
            <a:avLst/>
          </a:prstGeom>
        </p:spPr>
        <p:txBody>
          <a:bodyPr anchor="ctr" anchorCtr="0"/>
          <a:lstStyle>
            <a:lvl1pPr algn="l">
              <a:defRPr u="none">
                <a:solidFill>
                  <a:schemeClr val="tx1"/>
                </a:solidFill>
              </a:defRPr>
            </a:lvl1pPr>
          </a:lstStyle>
          <a:p>
            <a:pPr lvl="0"/>
            <a:r>
              <a:rPr lang="en-US"/>
              <a:t>XX:XXxx – XX:XXxx</a:t>
            </a:r>
            <a:endParaRPr lang="en-GB"/>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5311966" y="3228976"/>
            <a:ext cx="2371534" cy="323850"/>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5311966" y="4200525"/>
            <a:ext cx="2371534" cy="323850"/>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5311966" y="5173663"/>
            <a:ext cx="2371534" cy="323850"/>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5311966" y="6145214"/>
            <a:ext cx="2371534" cy="323850"/>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8826013" y="1284289"/>
            <a:ext cx="7317276" cy="308354"/>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8799513" y="2257426"/>
            <a:ext cx="7343775" cy="323850"/>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8799513" y="3228976"/>
            <a:ext cx="7343775"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8799513" y="4200526"/>
            <a:ext cx="7343775"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8799513" y="5173664"/>
            <a:ext cx="7343775"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8799513" y="6145213"/>
            <a:ext cx="7343775" cy="323851"/>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425"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017701D-304D-DEF4-7055-419364B88C56}"/>
              </a:ext>
            </a:extLst>
          </p:cNvPr>
          <p:cNvSpPr>
            <a:spLocks noGrp="1"/>
          </p:cNvSpPr>
          <p:nvPr>
            <p:ph type="sldNum" sz="quarter" idx="2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726072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rcle Imag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169"/>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34"/>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3162040"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7533121"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11934263"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152210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ircle Imag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78"/>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102005" y="7329951"/>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34148" y="7329950"/>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6291" y="7329951"/>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89994" y="7329950"/>
            <a:ext cx="2794364"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8" name="Picture Placeholder 11">
            <a:extLst>
              <a:ext uri="{FF2B5EF4-FFF2-40B4-BE49-F238E27FC236}">
                <a16:creationId xmlns:a16="http://schemas.microsoft.com/office/drawing/2014/main" id="{A30D8683-5071-D942-B4F3-32E5666ACE2F}"/>
              </a:ext>
            </a:extLst>
          </p:cNvPr>
          <p:cNvSpPr>
            <a:spLocks noGrp="1"/>
          </p:cNvSpPr>
          <p:nvPr>
            <p:ph type="pic" sz="quarter" idx="40" hasCustomPrompt="1"/>
          </p:nvPr>
        </p:nvSpPr>
        <p:spPr>
          <a:xfrm>
            <a:off x="2076248"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B8FA1C0E-0185-3243-8198-609D4659CB8F}"/>
              </a:ext>
            </a:extLst>
          </p:cNvPr>
          <p:cNvSpPr>
            <a:spLocks noGrp="1"/>
          </p:cNvSpPr>
          <p:nvPr>
            <p:ph type="pic" sz="quarter" idx="41" hasCustomPrompt="1"/>
          </p:nvPr>
        </p:nvSpPr>
        <p:spPr>
          <a:xfrm>
            <a:off x="5708391"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Picture Placeholder 11">
            <a:extLst>
              <a:ext uri="{FF2B5EF4-FFF2-40B4-BE49-F238E27FC236}">
                <a16:creationId xmlns:a16="http://schemas.microsoft.com/office/drawing/2014/main" id="{EAAB7BA3-2100-EE4B-A517-85097521A763}"/>
              </a:ext>
            </a:extLst>
          </p:cNvPr>
          <p:cNvSpPr>
            <a:spLocks noGrp="1"/>
          </p:cNvSpPr>
          <p:nvPr>
            <p:ph type="pic" sz="quarter" idx="42" hasCustomPrompt="1"/>
          </p:nvPr>
        </p:nvSpPr>
        <p:spPr>
          <a:xfrm>
            <a:off x="9340534"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4" name="Picture Placeholder 11">
            <a:extLst>
              <a:ext uri="{FF2B5EF4-FFF2-40B4-BE49-F238E27FC236}">
                <a16:creationId xmlns:a16="http://schemas.microsoft.com/office/drawing/2014/main" id="{35FC31A7-CB83-8A49-A361-3421B7EAE92B}"/>
              </a:ext>
            </a:extLst>
          </p:cNvPr>
          <p:cNvSpPr>
            <a:spLocks noGrp="1"/>
          </p:cNvSpPr>
          <p:nvPr>
            <p:ph type="pic" sz="quarter" idx="43" hasCustomPrompt="1"/>
          </p:nvPr>
        </p:nvSpPr>
        <p:spPr>
          <a:xfrm>
            <a:off x="12972677"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0BB06F59-1957-DDE9-339D-D11640F9258A}"/>
              </a:ext>
            </a:extLst>
          </p:cNvPr>
          <p:cNvSpPr>
            <a:spLocks noGrp="1"/>
          </p:cNvSpPr>
          <p:nvPr>
            <p:ph type="sldNum" sz="quarter" idx="4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79874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ircle Imag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9352"/>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3168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62781"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139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0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6961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668436"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4102919"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7537402"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0971885"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8" name="Picture Placeholder 11">
            <a:extLst>
              <a:ext uri="{FF2B5EF4-FFF2-40B4-BE49-F238E27FC236}">
                <a16:creationId xmlns:a16="http://schemas.microsoft.com/office/drawing/2014/main" id="{1642DF87-199A-2148-B044-B643D11391C0}"/>
              </a:ext>
            </a:extLst>
          </p:cNvPr>
          <p:cNvSpPr>
            <a:spLocks noGrp="1"/>
          </p:cNvSpPr>
          <p:nvPr>
            <p:ph type="pic" sz="quarter" idx="46" hasCustomPrompt="1"/>
          </p:nvPr>
        </p:nvSpPr>
        <p:spPr>
          <a:xfrm>
            <a:off x="14406370"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587775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ossaic 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635319" y="3870118"/>
            <a:ext cx="8251043" cy="6188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8206296" y="-6350"/>
            <a:ext cx="3364992" cy="322897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441230"/>
            <a:ext cx="6711710" cy="3079557"/>
          </a:xfrm>
          <a:prstGeom prst="rect">
            <a:avLst/>
          </a:prstGeom>
        </p:spPr>
        <p:txBody>
          <a:bodyPr numCol="1" anchor="b" anchorCtr="0"/>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4076770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ossaic 3 Images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507390" y="507752"/>
            <a:ext cx="6716178" cy="294213"/>
          </a:xfrm>
          <a:prstGeom prst="rect">
            <a:avLst/>
          </a:prstGeom>
        </p:spPr>
        <p:txBody>
          <a:bodyPr/>
          <a:lstStyle>
            <a:lvl1pPr algn="r">
              <a:defRPr/>
            </a:lvl1p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3552825"/>
            <a:ext cx="9516426" cy="650557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066925" y="0"/>
            <a:ext cx="2808289" cy="2943132"/>
          </a:xfrm>
          <a:prstGeom prst="rect">
            <a:avLst/>
          </a:prstGeom>
          <a:solidFill>
            <a:srgbClr val="BDBEBD">
              <a:alpha val="74902"/>
            </a:srgbClr>
          </a:solidFill>
        </p:spPr>
        <p:txBody>
          <a:bodyPr vert="horz" lIns="0" tIns="27432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 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489418" y="6007830"/>
            <a:ext cx="6711710" cy="3513222"/>
          </a:xfrm>
          <a:prstGeom prst="rect">
            <a:avLst/>
          </a:prstGeom>
        </p:spPr>
        <p:txBody>
          <a:bodyPr numCol="1" anchor="b" anchorCtr="0"/>
          <a:lstStyle/>
          <a:p>
            <a:r>
              <a:rPr lang="en-US"/>
              <a:t>Click To Edit Master Title Style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0491788" y="1290703"/>
            <a:ext cx="3924301" cy="3882960"/>
          </a:xfrm>
          <a:prstGeom prst="rect">
            <a:avLst/>
          </a:prstGeom>
          <a:solidFill>
            <a:srgbClr val="BDBEBD">
              <a:alpha val="74902"/>
            </a:srgbClr>
          </a:solidFill>
        </p:spPr>
        <p:txBody>
          <a:bodyPr vert="horz" lIns="0" tIns="9144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a:t>
            </a:r>
            <a:br>
              <a:rPr lang="en-US" noProof="0"/>
            </a:br>
            <a:r>
              <a:rPr lang="en-US" noProof="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634213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ssaic 4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086850" y="3228974"/>
            <a:ext cx="8136644" cy="615690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289391" y="0"/>
            <a:ext cx="3383280" cy="3228975"/>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942282" y="0"/>
            <a:ext cx="2473805" cy="225742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662796" y="2257425"/>
            <a:ext cx="4212417"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00430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ssaic 3 Images no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03056" y="3228975"/>
            <a:ext cx="8120437" cy="61563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 y="-3"/>
            <a:ext cx="7394577" cy="744220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11571288" y="-1"/>
            <a:ext cx="2502806" cy="258127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4212781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ssaic 3 Images no Text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354" y="2581275"/>
            <a:ext cx="8789159" cy="680402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9195692" y="-2640"/>
            <a:ext cx="3384354" cy="323161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12976225" y="2257424"/>
            <a:ext cx="4247269"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581391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odboard">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0202863" y="5173663"/>
            <a:ext cx="7683500"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9913937" cy="10058400"/>
          </a:xfrm>
          <a:solidFill>
            <a:srgbClr val="BDBEBD"/>
          </a:solidFill>
        </p:spPr>
        <p:txBody>
          <a:bodyPr anchor="ctr"/>
          <a:lstStyle>
            <a:lvl1pPr algn="ctr">
              <a:defRPr>
                <a:solidFill>
                  <a:schemeClr val="bg1"/>
                </a:solidFill>
              </a:defRPr>
            </a:lvl1pPr>
          </a:lstStyle>
          <a:p>
            <a:r>
              <a:rPr lang="en-GB"/>
              <a:t>Click icon to place 1x1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0202863" y="0"/>
            <a:ext cx="7683500" cy="4884737"/>
          </a:xfrm>
          <a:solidFill>
            <a:srgbClr val="BDBEBD"/>
          </a:solidFill>
        </p:spPr>
        <p:txBody>
          <a:bodyPr anchor="ctr"/>
          <a:lstStyle>
            <a:lvl1pPr algn="ctr">
              <a:defRPr>
                <a:solidFill>
                  <a:schemeClr val="bg1"/>
                </a:solidFill>
              </a:defRPr>
            </a:lvl1pPr>
          </a:lstStyle>
          <a:p>
            <a:r>
              <a:rPr lang="en-GB"/>
              <a:t>Click icon to place image</a:t>
            </a:r>
          </a:p>
        </p:txBody>
      </p:sp>
    </p:spTree>
    <p:extLst>
      <p:ext uri="{BB962C8B-B14F-4D97-AF65-F5344CB8AC3E}">
        <p14:creationId xmlns:p14="http://schemas.microsoft.com/office/powerpoint/2010/main" val="42813590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oodboard_2">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1931650" y="5173663"/>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6278563" y="-1"/>
            <a:ext cx="5292725" cy="10058400"/>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1931650" y="0"/>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5177599"/>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4090925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6983"/>
            <a:ext cx="5076136" cy="212027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8032163" y="190899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8032163" y="111928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7191943" y="111462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8032163" y="389841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8032163" y="3108703"/>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7191943" y="310404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8032163" y="5955086"/>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8032163" y="5165375"/>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7191943" y="5160719"/>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8032163" y="793680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8032163" y="714709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7191943" y="714244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6852891" y="1284288"/>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13356624" y="190899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13356624" y="111928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12516402" y="111462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13356624" y="389841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13356624" y="310870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12516402" y="310404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13356624" y="5955086"/>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13356624" y="5165375"/>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12516402" y="5160719"/>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07</a:t>
            </a:r>
            <a:endParaRPr lang="en-GB"/>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13356624" y="793680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13356624" y="714709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12516402" y="714244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08</a:t>
            </a:r>
            <a:endParaRPr lang="en-GB"/>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4803213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odboard_3">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9808509" y="0"/>
            <a:ext cx="8077853" cy="1005446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6469063"/>
            <a:ext cx="4551362"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9484658" cy="606837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7" name="Picture Placeholder 3">
            <a:extLst>
              <a:ext uri="{FF2B5EF4-FFF2-40B4-BE49-F238E27FC236}">
                <a16:creationId xmlns:a16="http://schemas.microsoft.com/office/drawing/2014/main" id="{F0C85908-DD7A-7860-0673-F43174240CA9}"/>
              </a:ext>
            </a:extLst>
          </p:cNvPr>
          <p:cNvSpPr>
            <a:spLocks noGrp="1"/>
          </p:cNvSpPr>
          <p:nvPr>
            <p:ph type="pic" sz="quarter" idx="31" hasCustomPrompt="1"/>
          </p:nvPr>
        </p:nvSpPr>
        <p:spPr>
          <a:xfrm>
            <a:off x="4875213" y="6461191"/>
            <a:ext cx="4609446"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2013958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oodboard_4">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46072" y="9001546"/>
            <a:ext cx="1090713" cy="353158"/>
          </a:xfrm>
        </p:spPr>
        <p:txBody>
          <a:bodyPr/>
          <a:lstStyle>
            <a:lvl1pPr>
              <a:defRPr>
                <a:solidFill>
                  <a:schemeClr val="bg1"/>
                </a:solidFill>
              </a:defRPr>
            </a:lvl1pPr>
          </a:lstStyle>
          <a:p>
            <a:fld id="{387AECDB-6C85-4FE3-9DAF-486A9B5BAE12}" type="slidenum">
              <a:rPr lang="en-GB" smtClean="0"/>
              <a:pPr/>
              <a:t>‹#›</a:t>
            </a:fld>
            <a:endParaRPr lang="en-GB"/>
          </a:p>
        </p:txBody>
      </p:sp>
      <p:sp>
        <p:nvSpPr>
          <p:cNvPr id="21" name="Picture Placeholder 3">
            <a:extLst>
              <a:ext uri="{FF2B5EF4-FFF2-40B4-BE49-F238E27FC236}">
                <a16:creationId xmlns:a16="http://schemas.microsoft.com/office/drawing/2014/main" id="{0E424BAA-49D6-83E3-2989-58660404D341}"/>
              </a:ext>
            </a:extLst>
          </p:cNvPr>
          <p:cNvSpPr>
            <a:spLocks noGrp="1"/>
          </p:cNvSpPr>
          <p:nvPr>
            <p:ph type="pic" sz="quarter" idx="24" hasCustomPrompt="1"/>
          </p:nvPr>
        </p:nvSpPr>
        <p:spPr>
          <a:xfrm>
            <a:off x="11944941" y="695586"/>
            <a:ext cx="5291844" cy="316348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2" name="Picture Placeholder 3">
            <a:extLst>
              <a:ext uri="{FF2B5EF4-FFF2-40B4-BE49-F238E27FC236}">
                <a16:creationId xmlns:a16="http://schemas.microsoft.com/office/drawing/2014/main" id="{D4766ADD-735A-EC22-CB32-702BECAF8B68}"/>
              </a:ext>
            </a:extLst>
          </p:cNvPr>
          <p:cNvSpPr>
            <a:spLocks noGrp="1"/>
          </p:cNvSpPr>
          <p:nvPr>
            <p:ph type="pic" sz="quarter" idx="18" hasCustomPrompt="1"/>
          </p:nvPr>
        </p:nvSpPr>
        <p:spPr>
          <a:xfrm>
            <a:off x="11944941" y="4200525"/>
            <a:ext cx="5291844" cy="518477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3" name="Picture Placeholder 3">
            <a:extLst>
              <a:ext uri="{FF2B5EF4-FFF2-40B4-BE49-F238E27FC236}">
                <a16:creationId xmlns:a16="http://schemas.microsoft.com/office/drawing/2014/main" id="{341E173F-3523-4B54-03DA-B0867CCD4E60}"/>
              </a:ext>
            </a:extLst>
          </p:cNvPr>
          <p:cNvSpPr>
            <a:spLocks noGrp="1"/>
          </p:cNvSpPr>
          <p:nvPr>
            <p:ph type="pic" sz="quarter" idx="26" hasCustomPrompt="1"/>
          </p:nvPr>
        </p:nvSpPr>
        <p:spPr>
          <a:xfrm>
            <a:off x="694329" y="6469063"/>
            <a:ext cx="8996362" cy="29162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4" name="Picture Placeholder 3">
            <a:extLst>
              <a:ext uri="{FF2B5EF4-FFF2-40B4-BE49-F238E27FC236}">
                <a16:creationId xmlns:a16="http://schemas.microsoft.com/office/drawing/2014/main" id="{AA2B7D75-B55A-9DAA-A3E6-365E70B3A244}"/>
              </a:ext>
            </a:extLst>
          </p:cNvPr>
          <p:cNvSpPr>
            <a:spLocks noGrp="1"/>
          </p:cNvSpPr>
          <p:nvPr>
            <p:ph type="pic" sz="quarter" idx="27" hasCustomPrompt="1"/>
          </p:nvPr>
        </p:nvSpPr>
        <p:spPr>
          <a:xfrm>
            <a:off x="675279" y="695587"/>
            <a:ext cx="3889375" cy="2533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6" name="Picture Placeholder 3">
            <a:extLst>
              <a:ext uri="{FF2B5EF4-FFF2-40B4-BE49-F238E27FC236}">
                <a16:creationId xmlns:a16="http://schemas.microsoft.com/office/drawing/2014/main" id="{9087B750-52F1-597E-BFF6-688E1C1674C3}"/>
              </a:ext>
            </a:extLst>
          </p:cNvPr>
          <p:cNvSpPr>
            <a:spLocks noGrp="1"/>
          </p:cNvSpPr>
          <p:nvPr>
            <p:ph type="pic" sz="quarter" idx="28" hasCustomPrompt="1"/>
          </p:nvPr>
        </p:nvSpPr>
        <p:spPr>
          <a:xfrm>
            <a:off x="694329" y="3552825"/>
            <a:ext cx="3889375" cy="2592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8" name="Picture Placeholder 3">
            <a:extLst>
              <a:ext uri="{FF2B5EF4-FFF2-40B4-BE49-F238E27FC236}">
                <a16:creationId xmlns:a16="http://schemas.microsoft.com/office/drawing/2014/main" id="{A9CAB1A5-DD3F-3E3D-B3A1-5BCB80FEAB24}"/>
              </a:ext>
            </a:extLst>
          </p:cNvPr>
          <p:cNvSpPr>
            <a:spLocks noGrp="1"/>
          </p:cNvSpPr>
          <p:nvPr>
            <p:ph type="pic" sz="quarter" idx="30" hasCustomPrompt="1"/>
          </p:nvPr>
        </p:nvSpPr>
        <p:spPr>
          <a:xfrm>
            <a:off x="4923430" y="695586"/>
            <a:ext cx="4767261" cy="544962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0" name="Picture Placeholder 3">
            <a:extLst>
              <a:ext uri="{FF2B5EF4-FFF2-40B4-BE49-F238E27FC236}">
                <a16:creationId xmlns:a16="http://schemas.microsoft.com/office/drawing/2014/main" id="{557A24E0-6FC1-0466-087D-F402E57B04D3}"/>
              </a:ext>
            </a:extLst>
          </p:cNvPr>
          <p:cNvSpPr>
            <a:spLocks noGrp="1"/>
          </p:cNvSpPr>
          <p:nvPr>
            <p:ph type="pic" sz="quarter" idx="31" hasCustomPrompt="1"/>
          </p:nvPr>
        </p:nvSpPr>
        <p:spPr>
          <a:xfrm>
            <a:off x="10049467" y="695586"/>
            <a:ext cx="1535112" cy="4213226"/>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1" name="Picture Placeholder 3">
            <a:extLst>
              <a:ext uri="{FF2B5EF4-FFF2-40B4-BE49-F238E27FC236}">
                <a16:creationId xmlns:a16="http://schemas.microsoft.com/office/drawing/2014/main" id="{8CF15D7F-2B32-3BEF-7830-61BF0446A8BC}"/>
              </a:ext>
            </a:extLst>
          </p:cNvPr>
          <p:cNvSpPr>
            <a:spLocks noGrp="1"/>
          </p:cNvSpPr>
          <p:nvPr>
            <p:ph type="pic" sz="quarter" idx="32" hasCustomPrompt="1"/>
          </p:nvPr>
        </p:nvSpPr>
        <p:spPr>
          <a:xfrm>
            <a:off x="10037156" y="5201704"/>
            <a:ext cx="1561320" cy="208138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2" name="Picture Placeholder 3">
            <a:extLst>
              <a:ext uri="{FF2B5EF4-FFF2-40B4-BE49-F238E27FC236}">
                <a16:creationId xmlns:a16="http://schemas.microsoft.com/office/drawing/2014/main" id="{53214FBF-1555-71EA-8C10-F250C689586C}"/>
              </a:ext>
            </a:extLst>
          </p:cNvPr>
          <p:cNvSpPr>
            <a:spLocks noGrp="1"/>
          </p:cNvSpPr>
          <p:nvPr>
            <p:ph type="pic" sz="quarter" idx="33" hasCustomPrompt="1"/>
          </p:nvPr>
        </p:nvSpPr>
        <p:spPr>
          <a:xfrm>
            <a:off x="10037156" y="7591685"/>
            <a:ext cx="1561320" cy="179361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3037843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sources_Device Mocku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800959" y="3034747"/>
            <a:ext cx="2141621" cy="463826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3696511" y="3177702"/>
            <a:ext cx="6219217" cy="434502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10824520" y="2248930"/>
            <a:ext cx="4337222" cy="6227805"/>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3146779468"/>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sources_Device Mockups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954763" y="4042834"/>
            <a:ext cx="5510140" cy="3568700"/>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10017462" y="3086259"/>
            <a:ext cx="5800387" cy="3270091"/>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2881194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13864"/>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_Health">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7B01D78-AC80-114F-E03C-872F53BC65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3500" y="4694773"/>
            <a:ext cx="2611460" cy="825215"/>
          </a:xfrm>
          <a:prstGeom prst="rect">
            <a:avLst/>
          </a:prstGeom>
        </p:spPr>
      </p:pic>
      <p:sp>
        <p:nvSpPr>
          <p:cNvPr id="5" name="Footer Placeholder 2">
            <a:extLst>
              <a:ext uri="{FF2B5EF4-FFF2-40B4-BE49-F238E27FC236}">
                <a16:creationId xmlns:a16="http://schemas.microsoft.com/office/drawing/2014/main" id="{2C97171A-9843-344A-BE72-C62914300CD0}"/>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232071928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_Learnin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9F0235B8-5D2C-6442-FF71-1773D71BE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3499" y="4695324"/>
            <a:ext cx="2606913" cy="827210"/>
          </a:xfrm>
          <a:prstGeom prst="rect">
            <a:avLst/>
          </a:prstGeom>
        </p:spPr>
      </p:pic>
      <p:sp>
        <p:nvSpPr>
          <p:cNvPr id="5" name="Footer Placeholder 2">
            <a:extLst>
              <a:ext uri="{FF2B5EF4-FFF2-40B4-BE49-F238E27FC236}">
                <a16:creationId xmlns:a16="http://schemas.microsoft.com/office/drawing/2014/main" id="{482B0C43-546F-1741-BCDC-80A3E7B53483}"/>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47399204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cxnSp>
        <p:nvCxnSpPr>
          <p:cNvPr id="96" name="Straight Connector 95">
            <a:extLst>
              <a:ext uri="{FF2B5EF4-FFF2-40B4-BE49-F238E27FC236}">
                <a16:creationId xmlns:a16="http://schemas.microsoft.com/office/drawing/2014/main" id="{04034D15-87E1-3BAA-6452-98797BD06D65}"/>
              </a:ext>
            </a:extLst>
          </p:cNvPr>
          <p:cNvCxnSpPr>
            <a:cxnSpLocks/>
          </p:cNvCxnSpPr>
          <p:nvPr userDrawn="1"/>
        </p:nvCxnSpPr>
        <p:spPr>
          <a:xfrm>
            <a:off x="908685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p:txBody>
          <a:bodyPr/>
          <a:lstStyle/>
          <a:p>
            <a:fld id="{387AECDB-6C85-4FE3-9DAF-486A9B5BAE12}" type="slidenum">
              <a:rPr lang="en-GB" smtClean="0"/>
              <a:pPr/>
              <a:t>‹#›</a:t>
            </a:fld>
            <a:endParaRPr lang="en-GB"/>
          </a:p>
        </p:txBody>
      </p:sp>
      <p:sp>
        <p:nvSpPr>
          <p:cNvPr id="50" name="Text Placeholder 7">
            <a:extLst>
              <a:ext uri="{FF2B5EF4-FFF2-40B4-BE49-F238E27FC236}">
                <a16:creationId xmlns:a16="http://schemas.microsoft.com/office/drawing/2014/main" id="{7725F67A-9650-3244-A672-7B892806769E}"/>
              </a:ext>
            </a:extLst>
          </p:cNvPr>
          <p:cNvSpPr>
            <a:spLocks noGrp="1"/>
          </p:cNvSpPr>
          <p:nvPr>
            <p:ph type="body" sz="quarter" idx="13" hasCustomPrompt="1"/>
          </p:nvPr>
        </p:nvSpPr>
        <p:spPr>
          <a:xfrm>
            <a:off x="3529636" y="404983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51" name="Text Placeholder 7">
            <a:extLst>
              <a:ext uri="{FF2B5EF4-FFF2-40B4-BE49-F238E27FC236}">
                <a16:creationId xmlns:a16="http://schemas.microsoft.com/office/drawing/2014/main" id="{A7251195-7280-5445-BE6D-690815FF6765}"/>
              </a:ext>
            </a:extLst>
          </p:cNvPr>
          <p:cNvSpPr>
            <a:spLocks noGrp="1"/>
          </p:cNvSpPr>
          <p:nvPr>
            <p:ph type="body" sz="quarter" idx="43" hasCustomPrompt="1"/>
          </p:nvPr>
        </p:nvSpPr>
        <p:spPr>
          <a:xfrm>
            <a:off x="3529636" y="326012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52" name="Text Placeholder 7">
            <a:extLst>
              <a:ext uri="{FF2B5EF4-FFF2-40B4-BE49-F238E27FC236}">
                <a16:creationId xmlns:a16="http://schemas.microsoft.com/office/drawing/2014/main" id="{99012305-46F2-284E-802F-C56C76FB239C}"/>
              </a:ext>
            </a:extLst>
          </p:cNvPr>
          <p:cNvSpPr>
            <a:spLocks noGrp="1"/>
          </p:cNvSpPr>
          <p:nvPr>
            <p:ph type="body" sz="quarter" idx="44" hasCustomPrompt="1"/>
          </p:nvPr>
        </p:nvSpPr>
        <p:spPr>
          <a:xfrm>
            <a:off x="2689416" y="325547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53" name="Text Placeholder 7">
            <a:extLst>
              <a:ext uri="{FF2B5EF4-FFF2-40B4-BE49-F238E27FC236}">
                <a16:creationId xmlns:a16="http://schemas.microsoft.com/office/drawing/2014/main" id="{D5DE2EB4-B8F7-8842-9303-6CDB6B57A371}"/>
              </a:ext>
            </a:extLst>
          </p:cNvPr>
          <p:cNvSpPr>
            <a:spLocks noGrp="1"/>
          </p:cNvSpPr>
          <p:nvPr>
            <p:ph type="body" sz="quarter" idx="45" hasCustomPrompt="1"/>
          </p:nvPr>
        </p:nvSpPr>
        <p:spPr>
          <a:xfrm>
            <a:off x="3529636" y="603925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54" name="Text Placeholder 7">
            <a:extLst>
              <a:ext uri="{FF2B5EF4-FFF2-40B4-BE49-F238E27FC236}">
                <a16:creationId xmlns:a16="http://schemas.microsoft.com/office/drawing/2014/main" id="{D5129A95-BF7F-8747-BA3D-5750EA64A02F}"/>
              </a:ext>
            </a:extLst>
          </p:cNvPr>
          <p:cNvSpPr>
            <a:spLocks noGrp="1"/>
          </p:cNvSpPr>
          <p:nvPr>
            <p:ph type="body" sz="quarter" idx="46" hasCustomPrompt="1"/>
          </p:nvPr>
        </p:nvSpPr>
        <p:spPr>
          <a:xfrm>
            <a:off x="3529636"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55" name="Text Placeholder 7">
            <a:extLst>
              <a:ext uri="{FF2B5EF4-FFF2-40B4-BE49-F238E27FC236}">
                <a16:creationId xmlns:a16="http://schemas.microsoft.com/office/drawing/2014/main" id="{7B610AD6-0185-654B-B578-32EC3BC44435}"/>
              </a:ext>
            </a:extLst>
          </p:cNvPr>
          <p:cNvSpPr>
            <a:spLocks noGrp="1"/>
          </p:cNvSpPr>
          <p:nvPr>
            <p:ph type="body" sz="quarter" idx="47" hasCustomPrompt="1"/>
          </p:nvPr>
        </p:nvSpPr>
        <p:spPr>
          <a:xfrm>
            <a:off x="2689416" y="524489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56" name="Text Placeholder 7">
            <a:extLst>
              <a:ext uri="{FF2B5EF4-FFF2-40B4-BE49-F238E27FC236}">
                <a16:creationId xmlns:a16="http://schemas.microsoft.com/office/drawing/2014/main" id="{D338DC5D-8A68-1146-A1D6-2EBB313107F5}"/>
              </a:ext>
            </a:extLst>
          </p:cNvPr>
          <p:cNvSpPr>
            <a:spLocks noGrp="1"/>
          </p:cNvSpPr>
          <p:nvPr>
            <p:ph type="body" sz="quarter" idx="48" hasCustomPrompt="1"/>
          </p:nvPr>
        </p:nvSpPr>
        <p:spPr>
          <a:xfrm>
            <a:off x="3529636" y="8095930"/>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57" name="Text Placeholder 7">
            <a:extLst>
              <a:ext uri="{FF2B5EF4-FFF2-40B4-BE49-F238E27FC236}">
                <a16:creationId xmlns:a16="http://schemas.microsoft.com/office/drawing/2014/main" id="{2AF72B74-5869-7045-BD2E-15B2E1D78A5B}"/>
              </a:ext>
            </a:extLst>
          </p:cNvPr>
          <p:cNvSpPr>
            <a:spLocks noGrp="1"/>
          </p:cNvSpPr>
          <p:nvPr>
            <p:ph type="body" sz="quarter" idx="49" hasCustomPrompt="1"/>
          </p:nvPr>
        </p:nvSpPr>
        <p:spPr>
          <a:xfrm>
            <a:off x="3529636" y="7306219"/>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58" name="Text Placeholder 7">
            <a:extLst>
              <a:ext uri="{FF2B5EF4-FFF2-40B4-BE49-F238E27FC236}">
                <a16:creationId xmlns:a16="http://schemas.microsoft.com/office/drawing/2014/main" id="{E27DA2F2-948F-FF40-943C-334A8968B653}"/>
              </a:ext>
            </a:extLst>
          </p:cNvPr>
          <p:cNvSpPr>
            <a:spLocks noGrp="1"/>
          </p:cNvSpPr>
          <p:nvPr>
            <p:ph type="body" sz="quarter" idx="50" hasCustomPrompt="1"/>
          </p:nvPr>
        </p:nvSpPr>
        <p:spPr>
          <a:xfrm>
            <a:off x="2689416" y="7301563"/>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62" name="Text Placeholder 7">
            <a:extLst>
              <a:ext uri="{FF2B5EF4-FFF2-40B4-BE49-F238E27FC236}">
                <a16:creationId xmlns:a16="http://schemas.microsoft.com/office/drawing/2014/main" id="{162E6E80-B351-A44D-ACBF-3EB2CC72D893}"/>
              </a:ext>
            </a:extLst>
          </p:cNvPr>
          <p:cNvSpPr>
            <a:spLocks noGrp="1"/>
          </p:cNvSpPr>
          <p:nvPr>
            <p:ph type="body" sz="quarter" idx="51" hasCustomPrompt="1"/>
          </p:nvPr>
        </p:nvSpPr>
        <p:spPr>
          <a:xfrm>
            <a:off x="11934047" y="404983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63" name="Text Placeholder 7">
            <a:extLst>
              <a:ext uri="{FF2B5EF4-FFF2-40B4-BE49-F238E27FC236}">
                <a16:creationId xmlns:a16="http://schemas.microsoft.com/office/drawing/2014/main" id="{316D74CE-99FB-9F41-BEF5-928F9FD5E6F1}"/>
              </a:ext>
            </a:extLst>
          </p:cNvPr>
          <p:cNvSpPr>
            <a:spLocks noGrp="1"/>
          </p:cNvSpPr>
          <p:nvPr>
            <p:ph type="body" sz="quarter" idx="52" hasCustomPrompt="1"/>
          </p:nvPr>
        </p:nvSpPr>
        <p:spPr>
          <a:xfrm>
            <a:off x="11934047" y="326012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64" name="Text Placeholder 7">
            <a:extLst>
              <a:ext uri="{FF2B5EF4-FFF2-40B4-BE49-F238E27FC236}">
                <a16:creationId xmlns:a16="http://schemas.microsoft.com/office/drawing/2014/main" id="{C154A27A-52B3-E640-B655-4A10D6F6B625}"/>
              </a:ext>
            </a:extLst>
          </p:cNvPr>
          <p:cNvSpPr>
            <a:spLocks noGrp="1"/>
          </p:cNvSpPr>
          <p:nvPr>
            <p:ph type="body" sz="quarter" idx="53" hasCustomPrompt="1"/>
          </p:nvPr>
        </p:nvSpPr>
        <p:spPr>
          <a:xfrm>
            <a:off x="11093827" y="325547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sp>
        <p:nvSpPr>
          <p:cNvPr id="65" name="Text Placeholder 7">
            <a:extLst>
              <a:ext uri="{FF2B5EF4-FFF2-40B4-BE49-F238E27FC236}">
                <a16:creationId xmlns:a16="http://schemas.microsoft.com/office/drawing/2014/main" id="{D226ED8E-0543-B34C-8AED-668EEDACB965}"/>
              </a:ext>
            </a:extLst>
          </p:cNvPr>
          <p:cNvSpPr>
            <a:spLocks noGrp="1"/>
          </p:cNvSpPr>
          <p:nvPr>
            <p:ph type="body" sz="quarter" idx="54" hasCustomPrompt="1"/>
          </p:nvPr>
        </p:nvSpPr>
        <p:spPr>
          <a:xfrm>
            <a:off x="11934047" y="603925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66" name="Text Placeholder 7">
            <a:extLst>
              <a:ext uri="{FF2B5EF4-FFF2-40B4-BE49-F238E27FC236}">
                <a16:creationId xmlns:a16="http://schemas.microsoft.com/office/drawing/2014/main" id="{76D8EF64-4F5B-2B4D-9F04-B5F947819DCA}"/>
              </a:ext>
            </a:extLst>
          </p:cNvPr>
          <p:cNvSpPr>
            <a:spLocks noGrp="1"/>
          </p:cNvSpPr>
          <p:nvPr>
            <p:ph type="body" sz="quarter" idx="55" hasCustomPrompt="1"/>
          </p:nvPr>
        </p:nvSpPr>
        <p:spPr>
          <a:xfrm>
            <a:off x="11934047"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67" name="Text Placeholder 7">
            <a:extLst>
              <a:ext uri="{FF2B5EF4-FFF2-40B4-BE49-F238E27FC236}">
                <a16:creationId xmlns:a16="http://schemas.microsoft.com/office/drawing/2014/main" id="{BF3DEF7A-DA17-4844-8B58-526CF584A00C}"/>
              </a:ext>
            </a:extLst>
          </p:cNvPr>
          <p:cNvSpPr>
            <a:spLocks noGrp="1"/>
          </p:cNvSpPr>
          <p:nvPr>
            <p:ph type="body" sz="quarter" idx="56" hasCustomPrompt="1"/>
          </p:nvPr>
        </p:nvSpPr>
        <p:spPr>
          <a:xfrm>
            <a:off x="11093827" y="524489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68" name="Text Placeholder 7">
            <a:extLst>
              <a:ext uri="{FF2B5EF4-FFF2-40B4-BE49-F238E27FC236}">
                <a16:creationId xmlns:a16="http://schemas.microsoft.com/office/drawing/2014/main" id="{31737235-D27F-704E-9822-B395A0732597}"/>
              </a:ext>
            </a:extLst>
          </p:cNvPr>
          <p:cNvSpPr>
            <a:spLocks noGrp="1"/>
          </p:cNvSpPr>
          <p:nvPr>
            <p:ph type="body" sz="quarter" idx="57" hasCustomPrompt="1"/>
          </p:nvPr>
        </p:nvSpPr>
        <p:spPr>
          <a:xfrm>
            <a:off x="11934047" y="8095930"/>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69" name="Text Placeholder 7">
            <a:extLst>
              <a:ext uri="{FF2B5EF4-FFF2-40B4-BE49-F238E27FC236}">
                <a16:creationId xmlns:a16="http://schemas.microsoft.com/office/drawing/2014/main" id="{A818639B-0434-2F4F-82A0-639993D1FB13}"/>
              </a:ext>
            </a:extLst>
          </p:cNvPr>
          <p:cNvSpPr>
            <a:spLocks noGrp="1"/>
          </p:cNvSpPr>
          <p:nvPr>
            <p:ph type="body" sz="quarter" idx="58" hasCustomPrompt="1"/>
          </p:nvPr>
        </p:nvSpPr>
        <p:spPr>
          <a:xfrm>
            <a:off x="11934047" y="7306219"/>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70" name="Text Placeholder 7">
            <a:extLst>
              <a:ext uri="{FF2B5EF4-FFF2-40B4-BE49-F238E27FC236}">
                <a16:creationId xmlns:a16="http://schemas.microsoft.com/office/drawing/2014/main" id="{E03F0F47-04D2-074D-8DEE-9BCC68D249DC}"/>
              </a:ext>
            </a:extLst>
          </p:cNvPr>
          <p:cNvSpPr>
            <a:spLocks noGrp="1"/>
          </p:cNvSpPr>
          <p:nvPr>
            <p:ph type="body" sz="quarter" idx="59" hasCustomPrompt="1"/>
          </p:nvPr>
        </p:nvSpPr>
        <p:spPr>
          <a:xfrm>
            <a:off x="11093827" y="7301563"/>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4" name="Title 1">
            <a:extLst>
              <a:ext uri="{FF2B5EF4-FFF2-40B4-BE49-F238E27FC236}">
                <a16:creationId xmlns:a16="http://schemas.microsoft.com/office/drawing/2014/main" id="{E43C9091-C339-7846-59E1-48AC252B3D1C}"/>
              </a:ext>
            </a:extLst>
          </p:cNvPr>
          <p:cNvSpPr>
            <a:spLocks noGrp="1"/>
          </p:cNvSpPr>
          <p:nvPr>
            <p:ph type="title" hasCustomPrompt="1"/>
          </p:nvPr>
        </p:nvSpPr>
        <p:spPr>
          <a:xfrm>
            <a:off x="661987" y="1126983"/>
            <a:ext cx="6747357" cy="1625198"/>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948343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Statement with 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17886363" cy="10058400"/>
          </a:xfrm>
          <a:solidFill>
            <a:srgbClr val="BDBEBD"/>
          </a:solidFill>
        </p:spPr>
        <p:txBody>
          <a:bodyPr anchor="ctr"/>
          <a:lstStyle>
            <a:lvl1pPr algn="ctr">
              <a:defRPr>
                <a:solidFill>
                  <a:schemeClr val="bg1"/>
                </a:solidFill>
              </a:defRPr>
            </a:lvl1pPr>
          </a:lstStyle>
          <a:p>
            <a:r>
              <a:rPr lang="en-GB"/>
              <a:t>Click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4" y="2095707"/>
            <a:ext cx="13752513" cy="1535460"/>
          </a:xfrm>
        </p:spPr>
        <p:txBody>
          <a:bodyPr/>
          <a:lstStyle>
            <a:lvl1pPr algn="ctr">
              <a:lnSpc>
                <a:spcPts val="6264"/>
              </a:lnSpc>
              <a:defRPr sz="5400">
                <a:solidFill>
                  <a:schemeClr val="tx1"/>
                </a:solidFill>
              </a:defRPr>
            </a:lvl1pPr>
          </a:lstStyle>
          <a:p>
            <a:r>
              <a:rPr lang="en-US"/>
              <a:t>Sed hendrerit </a:t>
            </a:r>
            <a:br>
              <a:rPr lang="en-US"/>
            </a:br>
            <a:r>
              <a:rPr lang="en-US"/>
              <a:t>consectetur dapibus</a:t>
            </a:r>
          </a:p>
        </p:txBody>
      </p:sp>
      <p:sp>
        <p:nvSpPr>
          <p:cNvPr id="11" name="Text Placeholder 4">
            <a:extLst>
              <a:ext uri="{FF2B5EF4-FFF2-40B4-BE49-F238E27FC236}">
                <a16:creationId xmlns:a16="http://schemas.microsoft.com/office/drawing/2014/main" id="{45F5B617-B7F6-4B3F-EC8E-27579D5BCDA4}"/>
              </a:ext>
            </a:extLst>
          </p:cNvPr>
          <p:cNvSpPr>
            <a:spLocks noGrp="1"/>
          </p:cNvSpPr>
          <p:nvPr>
            <p:ph type="body" sz="quarter" idx="12" hasCustomPrompt="1"/>
          </p:nvPr>
        </p:nvSpPr>
        <p:spPr>
          <a:xfrm>
            <a:off x="2951337" y="4388367"/>
            <a:ext cx="11696352" cy="1166812"/>
          </a:xfrm>
          <a:prstGeom prst="rect">
            <a:avLst/>
          </a:prstGeom>
        </p:spPr>
        <p:txBody>
          <a:bodyPr/>
          <a:lstStyle>
            <a:lvl1pPr marL="0" indent="0" algn="ctr">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ctr" defTabSz="1344150"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a:t>
            </a:r>
            <a:r>
              <a:rPr lang="en-GB" sz="2800"/>
              <a:t> Sed malesuada, arcu vel posuere tristique, tortor nibh pharetra arcu, sed dignissim mauris purus eget turpis. Phasellus at velit aliquet, accumsan leo vitae, aliquet sem. Pellentesque mattis nibh libero, sed dapibus diam dictum vel. Quisque neque ligula, faucibus sodales tincidunt sed, viverra vitae sapien. </a:t>
            </a:r>
            <a:endParaRPr lang="en-US"/>
          </a:p>
        </p:txBody>
      </p:sp>
    </p:spTree>
    <p:extLst>
      <p:ext uri="{BB962C8B-B14F-4D97-AF65-F5344CB8AC3E}">
        <p14:creationId xmlns:p14="http://schemas.microsoft.com/office/powerpoint/2010/main" val="16177946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4827095" y="-1000093"/>
            <a:ext cx="22713463" cy="12160107"/>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23220"/>
              </a:xfrm>
              <a:prstGeom prst="rect">
                <a:avLst/>
              </a:prstGeom>
              <a:noFill/>
            </p:spPr>
            <p:txBody>
              <a:bodyPr wrap="square" rtlCol="0">
                <a:spAutoFit/>
              </a:bodyPr>
              <a:lstStyle/>
              <a:p>
                <a:pPr algn="r"/>
                <a:r>
                  <a:rPr lang="en-GB" sz="1400"/>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53916"/>
              </a:xfrm>
              <a:prstGeom prst="rect">
                <a:avLst/>
              </a:prstGeom>
              <a:noFill/>
            </p:spPr>
            <p:txBody>
              <a:bodyPr wrap="square" rtlCol="0">
                <a:spAutoFit/>
              </a:bodyPr>
              <a:lstStyle/>
              <a:p>
                <a:pPr algn="ctr"/>
                <a:r>
                  <a:rPr lang="en-GB" sz="1050"/>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3" cy="253916"/>
              </a:xfrm>
              <a:prstGeom prst="rect">
                <a:avLst/>
              </a:prstGeom>
              <a:noFill/>
            </p:spPr>
            <p:txBody>
              <a:bodyPr wrap="square" rtlCol="0">
                <a:spAutoFit/>
              </a:bodyPr>
              <a:lstStyle/>
              <a:p>
                <a:pPr algn="ctr"/>
                <a:r>
                  <a:rPr lang="en-GB" sz="1050"/>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2" y="10266874"/>
                <a:ext cx="773296" cy="253916"/>
              </a:xfrm>
              <a:prstGeom prst="rect">
                <a:avLst/>
              </a:prstGeom>
              <a:noFill/>
            </p:spPr>
            <p:txBody>
              <a:bodyPr wrap="square" rtlCol="0">
                <a:spAutoFit/>
              </a:bodyPr>
              <a:lstStyle/>
              <a:p>
                <a:pPr algn="ctr"/>
                <a:r>
                  <a:rPr lang="en-GB" sz="1050"/>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53916"/>
                </a:xfrm>
                <a:prstGeom prst="rect">
                  <a:avLst/>
                </a:prstGeom>
                <a:noFill/>
              </p:spPr>
              <p:txBody>
                <a:bodyPr wrap="square" rtlCol="0">
                  <a:spAutoFit/>
                </a:bodyPr>
                <a:lstStyle/>
                <a:p>
                  <a:pPr algn="ctr"/>
                  <a:r>
                    <a:rPr lang="en-GB" sz="1050"/>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662797" y="2587561"/>
            <a:ext cx="16560697" cy="6797739"/>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662797" y="1123489"/>
            <a:ext cx="16560697" cy="725493"/>
          </a:xfrm>
          <a:prstGeom prst="rect">
            <a:avLst/>
          </a:prstGeom>
        </p:spPr>
        <p:txBody>
          <a:bodyPr vert="horz" lIns="0" tIns="0" rIns="0" bIns="0" rtlCol="0" anchor="t" anchorCtr="0">
            <a:noAutofit/>
          </a:bodyPr>
          <a:lstStyle/>
          <a:p>
            <a:r>
              <a:rPr lang="en-GB" err="1"/>
              <a:t>XClick</a:t>
            </a:r>
            <a:r>
              <a:rPr lang="en-GB"/>
              <a:t> to edit Master title style </a:t>
            </a:r>
            <a:r>
              <a:rPr lang="en-GB" err="1"/>
              <a:t>Xx</a:t>
            </a:r>
            <a:endParaRPr lang="en-US"/>
          </a:p>
        </p:txBody>
      </p:sp>
      <p:sp>
        <p:nvSpPr>
          <p:cNvPr id="5" name="PRESENTATION TITLE OR SECTION"/>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a:t>Header Text – Remove if Not Needed</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6132781" y="9590248"/>
            <a:ext cx="1090713" cy="353158"/>
          </a:xfrm>
          <a:prstGeom prst="rect">
            <a:avLst/>
          </a:prstGeom>
        </p:spPr>
        <p:txBody>
          <a:bodyPr vert="horz" lIns="0" tIns="0" rIns="0" bIns="0" rtlCol="0" anchor="ctr"/>
          <a:lstStyle>
            <a:lvl1pPr algn="r">
              <a:defRPr sz="1350">
                <a:solidFill>
                  <a:schemeClr val="accent3"/>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1274038707"/>
      </p:ext>
    </p:extLst>
  </p:cSld>
  <p:clrMap bg1="lt1" tx1="dk1" bg2="lt2" tx2="dk2" accent1="accent1" accent2="accent2" accent3="accent3" accent4="accent4" accent5="accent5" accent6="accent6" hlink="hlink" folHlink="folHlink"/>
  <p:sldLayoutIdLst>
    <p:sldLayoutId id="2147483744" r:id="rId1"/>
    <p:sldLayoutId id="2147483747" r:id="rId2"/>
    <p:sldLayoutId id="2147483824" r:id="rId3"/>
    <p:sldLayoutId id="2147483821" r:id="rId4"/>
    <p:sldLayoutId id="2147483770" r:id="rId5"/>
    <p:sldLayoutId id="2147483797" r:id="rId6"/>
    <p:sldLayoutId id="2147483805" r:id="rId7"/>
    <p:sldLayoutId id="2147483765" r:id="rId8"/>
    <p:sldLayoutId id="2147483758" r:id="rId9"/>
    <p:sldLayoutId id="2147483828" r:id="rId10"/>
    <p:sldLayoutId id="2147483831" r:id="rId11"/>
    <p:sldLayoutId id="2147483832" r:id="rId12"/>
    <p:sldLayoutId id="2147483829" r:id="rId13"/>
    <p:sldLayoutId id="2147483798" r:id="rId14"/>
    <p:sldLayoutId id="2147483749" r:id="rId15"/>
    <p:sldLayoutId id="2147483750" r:id="rId16"/>
    <p:sldLayoutId id="2147483751" r:id="rId17"/>
    <p:sldLayoutId id="2147483752" r:id="rId18"/>
    <p:sldLayoutId id="2147483753" r:id="rId19"/>
    <p:sldLayoutId id="2147483754" r:id="rId20"/>
    <p:sldLayoutId id="2147483756" r:id="rId21"/>
    <p:sldLayoutId id="2147483755" r:id="rId22"/>
    <p:sldLayoutId id="2147483757" r:id="rId23"/>
    <p:sldLayoutId id="2147483833" r:id="rId24"/>
    <p:sldLayoutId id="2147483873" r:id="rId25"/>
    <p:sldLayoutId id="2147483880" r:id="rId26"/>
    <p:sldLayoutId id="2147483881" r:id="rId27"/>
    <p:sldLayoutId id="2147483884" r:id="rId28"/>
    <p:sldLayoutId id="2147483885" r:id="rId29"/>
    <p:sldLayoutId id="2147483780" r:id="rId30"/>
    <p:sldLayoutId id="2147483787" r:id="rId31"/>
    <p:sldLayoutId id="2147483882" r:id="rId32"/>
    <p:sldLayoutId id="2147483788" r:id="rId33"/>
    <p:sldLayoutId id="2147483781" r:id="rId34"/>
    <p:sldLayoutId id="2147483782" r:id="rId35"/>
    <p:sldLayoutId id="2147483783" r:id="rId36"/>
    <p:sldLayoutId id="2147483784" r:id="rId37"/>
    <p:sldLayoutId id="2147483785" r:id="rId38"/>
    <p:sldLayoutId id="2147483786" r:id="rId39"/>
    <p:sldLayoutId id="2147483830" r:id="rId40"/>
    <p:sldLayoutId id="2147483759" r:id="rId41"/>
    <p:sldLayoutId id="2147483760" r:id="rId42"/>
    <p:sldLayoutId id="2147483866" r:id="rId43"/>
    <p:sldLayoutId id="2147483937" r:id="rId44"/>
    <p:sldLayoutId id="2147483766" r:id="rId45"/>
    <p:sldLayoutId id="2147483764" r:id="rId46"/>
    <p:sldLayoutId id="2147483774" r:id="rId47"/>
    <p:sldLayoutId id="2147483771" r:id="rId48"/>
    <p:sldLayoutId id="2147483807" r:id="rId49"/>
    <p:sldLayoutId id="2147483773" r:id="rId50"/>
    <p:sldLayoutId id="2147483825" r:id="rId51"/>
    <p:sldLayoutId id="2147483826" r:id="rId52"/>
    <p:sldLayoutId id="2147483827" r:id="rId53"/>
    <p:sldLayoutId id="2147483886" r:id="rId54"/>
    <p:sldLayoutId id="2147483887" r:id="rId55"/>
    <p:sldLayoutId id="2147483883" r:id="rId56"/>
    <p:sldLayoutId id="2147483776" r:id="rId57"/>
    <p:sldLayoutId id="2147483777" r:id="rId58"/>
    <p:sldLayoutId id="2147483778" r:id="rId59"/>
    <p:sldLayoutId id="2147483802" r:id="rId60"/>
    <p:sldLayoutId id="2147483803" r:id="rId61"/>
    <p:sldLayoutId id="2147483804" r:id="rId62"/>
    <p:sldLayoutId id="2147483789" r:id="rId63"/>
    <p:sldLayoutId id="2147483792" r:id="rId64"/>
    <p:sldLayoutId id="2147483790" r:id="rId65"/>
    <p:sldLayoutId id="2147483799" r:id="rId66"/>
    <p:sldLayoutId id="2147483800" r:id="rId67"/>
    <p:sldLayoutId id="2147483848" r:id="rId68"/>
    <p:sldLayoutId id="2147483849" r:id="rId69"/>
    <p:sldLayoutId id="2147483851" r:id="rId70"/>
    <p:sldLayoutId id="2147483850" r:id="rId71"/>
    <p:sldLayoutId id="2147483835" r:id="rId72"/>
    <p:sldLayoutId id="2147483836" r:id="rId73"/>
    <p:sldLayoutId id="2147483814" r:id="rId74"/>
    <p:sldLayoutId id="2147483817" r:id="rId75"/>
    <p:sldLayoutId id="2147483818" r:id="rId76"/>
  </p:sldLayoutIdLst>
  <p:hf hdr="0" dt="0"/>
  <p:txStyles>
    <p:title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p:titleStyle>
    <p:body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32" rtl="0" eaLnBrk="1" latinLnBrk="0" hangingPunct="1">
        <a:defRPr sz="2640" kern="1200">
          <a:solidFill>
            <a:schemeClr val="tx1"/>
          </a:solidFill>
          <a:latin typeface="+mn-lt"/>
          <a:ea typeface="+mn-ea"/>
          <a:cs typeface="+mn-cs"/>
        </a:defRPr>
      </a:lvl1pPr>
      <a:lvl2pPr marL="670566" algn="l" defTabSz="1341132" rtl="0" eaLnBrk="1" latinLnBrk="0" hangingPunct="1">
        <a:defRPr sz="2640" kern="1200">
          <a:solidFill>
            <a:schemeClr val="tx1"/>
          </a:solidFill>
          <a:latin typeface="+mn-lt"/>
          <a:ea typeface="+mn-ea"/>
          <a:cs typeface="+mn-cs"/>
        </a:defRPr>
      </a:lvl2pPr>
      <a:lvl3pPr marL="1341132" algn="l" defTabSz="1341132" rtl="0" eaLnBrk="1" latinLnBrk="0" hangingPunct="1">
        <a:defRPr sz="2640" kern="1200">
          <a:solidFill>
            <a:schemeClr val="tx1"/>
          </a:solidFill>
          <a:latin typeface="+mn-lt"/>
          <a:ea typeface="+mn-ea"/>
          <a:cs typeface="+mn-cs"/>
        </a:defRPr>
      </a:lvl3pPr>
      <a:lvl4pPr marL="2011699" algn="l" defTabSz="1341132" rtl="0" eaLnBrk="1" latinLnBrk="0" hangingPunct="1">
        <a:defRPr sz="2640" kern="1200">
          <a:solidFill>
            <a:schemeClr val="tx1"/>
          </a:solidFill>
          <a:latin typeface="+mn-lt"/>
          <a:ea typeface="+mn-ea"/>
          <a:cs typeface="+mn-cs"/>
        </a:defRPr>
      </a:lvl4pPr>
      <a:lvl5pPr marL="2682265" algn="l" defTabSz="1341132" rtl="0" eaLnBrk="1" latinLnBrk="0" hangingPunct="1">
        <a:defRPr sz="2640" kern="1200">
          <a:solidFill>
            <a:schemeClr val="tx1"/>
          </a:solidFill>
          <a:latin typeface="+mn-lt"/>
          <a:ea typeface="+mn-ea"/>
          <a:cs typeface="+mn-cs"/>
        </a:defRPr>
      </a:lvl5pPr>
      <a:lvl6pPr marL="3352830" algn="l" defTabSz="1341132" rtl="0" eaLnBrk="1" latinLnBrk="0" hangingPunct="1">
        <a:defRPr sz="2640" kern="1200">
          <a:solidFill>
            <a:schemeClr val="tx1"/>
          </a:solidFill>
          <a:latin typeface="+mn-lt"/>
          <a:ea typeface="+mn-ea"/>
          <a:cs typeface="+mn-cs"/>
        </a:defRPr>
      </a:lvl6pPr>
      <a:lvl7pPr marL="4023397" algn="l" defTabSz="1341132" rtl="0" eaLnBrk="1" latinLnBrk="0" hangingPunct="1">
        <a:defRPr sz="2640" kern="1200">
          <a:solidFill>
            <a:schemeClr val="tx1"/>
          </a:solidFill>
          <a:latin typeface="+mn-lt"/>
          <a:ea typeface="+mn-ea"/>
          <a:cs typeface="+mn-cs"/>
        </a:defRPr>
      </a:lvl7pPr>
      <a:lvl8pPr marL="4693963" algn="l" defTabSz="1341132" rtl="0" eaLnBrk="1" latinLnBrk="0" hangingPunct="1">
        <a:defRPr sz="2640" kern="1200">
          <a:solidFill>
            <a:schemeClr val="tx1"/>
          </a:solidFill>
          <a:latin typeface="+mn-lt"/>
          <a:ea typeface="+mn-ea"/>
          <a:cs typeface="+mn-cs"/>
        </a:defRPr>
      </a:lvl8pPr>
      <a:lvl9pPr marL="5364529" algn="l" defTabSz="1341132"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7" userDrawn="1">
          <p15:clr>
            <a:srgbClr val="F26B43"/>
          </p15:clr>
        </p15:guide>
        <p15:guide id="3" pos="10850" userDrawn="1">
          <p15:clr>
            <a:srgbClr val="F26B43"/>
          </p15:clr>
        </p15:guide>
        <p15:guide id="4" pos="10169" userDrawn="1">
          <p15:clr>
            <a:srgbClr val="F26B43"/>
          </p15:clr>
        </p15:guide>
        <p15:guide id="5" pos="1098" userDrawn="1">
          <p15:clr>
            <a:srgbClr val="F26B43"/>
          </p15:clr>
        </p15:guide>
        <p15:guide id="6" pos="1302" userDrawn="1">
          <p15:clr>
            <a:srgbClr val="F26B43"/>
          </p15:clr>
        </p15:guide>
        <p15:guide id="7" pos="1982" userDrawn="1">
          <p15:clr>
            <a:srgbClr val="F26B43"/>
          </p15:clr>
        </p15:guide>
        <p15:guide id="8" pos="2186" userDrawn="1">
          <p15:clr>
            <a:srgbClr val="F26B43"/>
          </p15:clr>
        </p15:guide>
        <p15:guide id="9" pos="2867" userDrawn="1">
          <p15:clr>
            <a:srgbClr val="F26B43"/>
          </p15:clr>
        </p15:guide>
        <p15:guide id="10" pos="3071" userDrawn="1">
          <p15:clr>
            <a:srgbClr val="F26B43"/>
          </p15:clr>
        </p15:guide>
        <p15:guide id="11" pos="5724" userDrawn="1">
          <p15:clr>
            <a:srgbClr val="F26B43"/>
          </p15:clr>
        </p15:guide>
        <p15:guide id="12" pos="3751" userDrawn="1">
          <p15:clr>
            <a:srgbClr val="F26B43"/>
          </p15:clr>
        </p15:guide>
        <p15:guide id="13" pos="3955" userDrawn="1">
          <p15:clr>
            <a:srgbClr val="F26B43"/>
          </p15:clr>
        </p15:guide>
        <p15:guide id="14" pos="4658" userDrawn="1">
          <p15:clr>
            <a:srgbClr val="F26B43"/>
          </p15:clr>
        </p15:guide>
        <p15:guide id="15" pos="4840" userDrawn="1">
          <p15:clr>
            <a:srgbClr val="F26B43"/>
          </p15:clr>
        </p15:guide>
        <p15:guide id="16" pos="5543" userDrawn="1">
          <p15:clr>
            <a:srgbClr val="F26B43"/>
          </p15:clr>
        </p15:guide>
        <p15:guide id="17" pos="6427" userDrawn="1">
          <p15:clr>
            <a:srgbClr val="F26B43"/>
          </p15:clr>
        </p15:guide>
        <p15:guide id="18" pos="6609" userDrawn="1">
          <p15:clr>
            <a:srgbClr val="F26B43"/>
          </p15:clr>
        </p15:guide>
        <p15:guide id="19" pos="7289" userDrawn="1">
          <p15:clr>
            <a:srgbClr val="F26B43"/>
          </p15:clr>
        </p15:guide>
        <p15:guide id="20" pos="7516" userDrawn="1">
          <p15:clr>
            <a:srgbClr val="F26B43"/>
          </p15:clr>
        </p15:guide>
        <p15:guide id="21" pos="8174" userDrawn="1">
          <p15:clr>
            <a:srgbClr val="F26B43"/>
          </p15:clr>
        </p15:guide>
        <p15:guide id="22" pos="8400" userDrawn="1">
          <p15:clr>
            <a:srgbClr val="F26B43"/>
          </p15:clr>
        </p15:guide>
        <p15:guide id="23" pos="9081" userDrawn="1">
          <p15:clr>
            <a:srgbClr val="F26B43"/>
          </p15:clr>
        </p15:guide>
        <p15:guide id="24" pos="9285" userDrawn="1">
          <p15:clr>
            <a:srgbClr val="F26B43"/>
          </p15:clr>
        </p15:guide>
        <p15:guide id="25" pos="9965" userDrawn="1">
          <p15:clr>
            <a:srgbClr val="F26B43"/>
          </p15:clr>
        </p15:guide>
        <p15:guide id="27" orient="horz" pos="6336" userDrawn="1">
          <p15:clr>
            <a:srgbClr val="F26B43"/>
          </p15:clr>
        </p15:guide>
        <p15:guide id="45" userDrawn="1">
          <p15:clr>
            <a:srgbClr val="F26B43"/>
          </p15:clr>
        </p15:guide>
        <p15:guide id="46" orient="horz" pos="5912" userDrawn="1">
          <p15:clr>
            <a:srgbClr val="F26B43"/>
          </p15:clr>
        </p15:guide>
        <p15:guide id="47" orient="horz" pos="5708" userDrawn="1">
          <p15:clr>
            <a:srgbClr val="F26B43"/>
          </p15:clr>
        </p15:guide>
        <p15:guide id="48" orient="horz" pos="5096" userDrawn="1">
          <p15:clr>
            <a:srgbClr val="F26B43"/>
          </p15:clr>
        </p15:guide>
        <p15:guide id="49" orient="horz" pos="4688" userDrawn="1">
          <p15:clr>
            <a:srgbClr val="F26B43"/>
          </p15:clr>
        </p15:guide>
        <p15:guide id="50" orient="horz" pos="4483" userDrawn="1">
          <p15:clr>
            <a:srgbClr val="F26B43"/>
          </p15:clr>
        </p15:guide>
        <p15:guide id="51" orient="horz" pos="809" userDrawn="1">
          <p15:clr>
            <a:srgbClr val="F26B43"/>
          </p15:clr>
        </p15:guide>
        <p15:guide id="52" orient="horz" pos="1013" userDrawn="1">
          <p15:clr>
            <a:srgbClr val="F26B43"/>
          </p15:clr>
        </p15:guide>
        <p15:guide id="53" orient="horz" pos="5300" userDrawn="1">
          <p15:clr>
            <a:srgbClr val="F26B43"/>
          </p15:clr>
        </p15:guide>
        <p15:guide id="54" orient="horz" pos="1422" userDrawn="1">
          <p15:clr>
            <a:srgbClr val="F26B43"/>
          </p15:clr>
        </p15:guide>
        <p15:guide id="55" orient="horz" pos="1626" userDrawn="1">
          <p15:clr>
            <a:srgbClr val="F26B43"/>
          </p15:clr>
        </p15:guide>
        <p15:guide id="56" orient="horz" pos="2034" userDrawn="1">
          <p15:clr>
            <a:srgbClr val="F26B43"/>
          </p15:clr>
        </p15:guide>
        <p15:guide id="57" orient="horz" pos="2238" userDrawn="1">
          <p15:clr>
            <a:srgbClr val="F26B43"/>
          </p15:clr>
        </p15:guide>
        <p15:guide id="58" orient="horz" pos="2646" userDrawn="1">
          <p15:clr>
            <a:srgbClr val="F26B43"/>
          </p15:clr>
        </p15:guide>
        <p15:guide id="59" orient="horz" pos="2850" userDrawn="1">
          <p15:clr>
            <a:srgbClr val="F26B43"/>
          </p15:clr>
        </p15:guide>
        <p15:guide id="60" orient="horz" pos="3259" userDrawn="1">
          <p15:clr>
            <a:srgbClr val="F26B43"/>
          </p15:clr>
        </p15:guide>
        <p15:guide id="61" orient="horz" pos="3463" userDrawn="1">
          <p15:clr>
            <a:srgbClr val="F26B43"/>
          </p15:clr>
        </p15:guide>
        <p15:guide id="62" orient="horz" pos="3871" userDrawn="1">
          <p15:clr>
            <a:srgbClr val="F26B43"/>
          </p15:clr>
        </p15:guide>
        <p15:guide id="63" orient="horz" pos="407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A80CAAE-E91A-EC74-72EF-CA7C8E2CE241}"/>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l="1595" r="1595"/>
          <a:stretch/>
        </p:blipFill>
        <p:spPr/>
      </p:pic>
      <p:sp>
        <p:nvSpPr>
          <p:cNvPr id="5" name="Title 4">
            <a:extLst>
              <a:ext uri="{FF2B5EF4-FFF2-40B4-BE49-F238E27FC236}">
                <a16:creationId xmlns:a16="http://schemas.microsoft.com/office/drawing/2014/main" id="{4A5E0AA2-5003-276B-D91B-2365F3D1BA26}"/>
              </a:ext>
            </a:extLst>
          </p:cNvPr>
          <p:cNvSpPr>
            <a:spLocks noGrp="1"/>
          </p:cNvSpPr>
          <p:nvPr>
            <p:ph type="title"/>
          </p:nvPr>
        </p:nvSpPr>
        <p:spPr>
          <a:xfrm>
            <a:off x="662796" y="1135933"/>
            <a:ext cx="8433824" cy="4277200"/>
          </a:xfrm>
        </p:spPr>
        <p:txBody>
          <a:bodyPr/>
          <a:lstStyle/>
          <a:p>
            <a:r>
              <a:rPr lang="en-US" dirty="0"/>
              <a:t>Healthcare Design Conference and Expo 2025</a:t>
            </a:r>
          </a:p>
        </p:txBody>
      </p:sp>
      <p:sp>
        <p:nvSpPr>
          <p:cNvPr id="6" name="Text Placeholder 5">
            <a:extLst>
              <a:ext uri="{FF2B5EF4-FFF2-40B4-BE49-F238E27FC236}">
                <a16:creationId xmlns:a16="http://schemas.microsoft.com/office/drawing/2014/main" id="{2D7B8440-F430-892D-0B9F-1A58C4D52790}"/>
              </a:ext>
            </a:extLst>
          </p:cNvPr>
          <p:cNvSpPr>
            <a:spLocks noGrp="1"/>
          </p:cNvSpPr>
          <p:nvPr>
            <p:ph type="body" sz="quarter" idx="12"/>
          </p:nvPr>
        </p:nvSpPr>
        <p:spPr/>
        <p:txBody>
          <a:bodyPr/>
          <a:lstStyle/>
          <a:p>
            <a:r>
              <a:rPr lang="en-US" dirty="0"/>
              <a:t>Post Event Summary</a:t>
            </a:r>
          </a:p>
        </p:txBody>
      </p:sp>
    </p:spTree>
    <p:extLst>
      <p:ext uri="{BB962C8B-B14F-4D97-AF65-F5344CB8AC3E}">
        <p14:creationId xmlns:p14="http://schemas.microsoft.com/office/powerpoint/2010/main" val="2785053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756F1-5F9E-F2E4-9C98-5BD0A5508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79F151-6126-F491-104E-B3777747C94F}"/>
              </a:ext>
            </a:extLst>
          </p:cNvPr>
          <p:cNvSpPr>
            <a:spLocks noGrp="1"/>
          </p:cNvSpPr>
          <p:nvPr>
            <p:ph type="title"/>
          </p:nvPr>
        </p:nvSpPr>
        <p:spPr>
          <a:xfrm>
            <a:off x="662798" y="1118376"/>
            <a:ext cx="15140488" cy="701434"/>
          </a:xfrm>
        </p:spPr>
        <p:txBody>
          <a:bodyPr anchor="t">
            <a:noAutofit/>
          </a:bodyPr>
          <a:lstStyle/>
          <a:p>
            <a:r>
              <a:rPr lang="en-US" sz="4600" dirty="0"/>
              <a:t>Featured Zone: Waiting</a:t>
            </a:r>
            <a:endParaRPr lang="en-US" sz="4600" noProof="0" dirty="0"/>
          </a:p>
        </p:txBody>
      </p:sp>
      <p:sp>
        <p:nvSpPr>
          <p:cNvPr id="8" name="Footer Placeholder 7">
            <a:extLst>
              <a:ext uri="{FF2B5EF4-FFF2-40B4-BE49-F238E27FC236}">
                <a16:creationId xmlns:a16="http://schemas.microsoft.com/office/drawing/2014/main" id="{1B4CF92B-470C-89FC-72E9-FFCFD0C533C4}"/>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dirty="0"/>
              <a:t>Healthcare Design Conference 2025</a:t>
            </a:r>
          </a:p>
        </p:txBody>
      </p:sp>
      <p:sp>
        <p:nvSpPr>
          <p:cNvPr id="5" name="Text Placeholder 4">
            <a:extLst>
              <a:ext uri="{FF2B5EF4-FFF2-40B4-BE49-F238E27FC236}">
                <a16:creationId xmlns:a16="http://schemas.microsoft.com/office/drawing/2014/main" id="{A4384993-E294-550F-AF58-65DA8537B689}"/>
              </a:ext>
            </a:extLst>
          </p:cNvPr>
          <p:cNvSpPr>
            <a:spLocks noGrp="1"/>
          </p:cNvSpPr>
          <p:nvPr>
            <p:ph type="body" sz="quarter" idx="13"/>
          </p:nvPr>
        </p:nvSpPr>
        <p:spPr>
          <a:xfrm>
            <a:off x="9805410" y="2446780"/>
            <a:ext cx="7418084" cy="5297522"/>
          </a:xfrm>
        </p:spPr>
        <p:txBody>
          <a:bodyPr anchor="t">
            <a:noAutofit/>
          </a:bodyPr>
          <a:lstStyle/>
          <a:p>
            <a:pPr lvl="0" defTabSz="914400" eaLnBrk="0" fontAlgn="base" hangingPunct="0">
              <a:lnSpc>
                <a:spcPct val="100000"/>
              </a:lnSpc>
              <a:spcBef>
                <a:spcPct val="0"/>
              </a:spcBef>
              <a:spcAft>
                <a:spcPct val="0"/>
              </a:spcAft>
              <a:buSzTx/>
              <a:tabLst/>
            </a:pPr>
            <a:r>
              <a:rPr lang="en-US" b="1" dirty="0">
                <a:ea typeface="MS PGothic"/>
                <a:cs typeface="Arial"/>
              </a:rPr>
              <a:t>Highlights: </a:t>
            </a:r>
          </a:p>
          <a:p>
            <a:pPr lvl="0" defTabSz="914400" eaLnBrk="0" fontAlgn="base" hangingPunct="0">
              <a:lnSpc>
                <a:spcPct val="150000"/>
              </a:lnSpc>
              <a:spcBef>
                <a:spcPct val="0"/>
              </a:spcBef>
              <a:spcAft>
                <a:spcPct val="0"/>
              </a:spcAft>
              <a:buSzTx/>
              <a:tabLst/>
            </a:pPr>
            <a:r>
              <a:rPr lang="en-US" b="1" dirty="0">
                <a:ea typeface="MS PGothic"/>
                <a:cs typeface="Arial"/>
              </a:rPr>
              <a:t>I</a:t>
            </a:r>
            <a:r>
              <a:rPr lang="en-US" dirty="0"/>
              <a:t>nclusive seating with multiple widths creates a welcoming environment for all. Space is defined by Extremis Sticks, offering subtle boundaries while maintaining clear sightlines for staff. Biophilic elements, such as planters, add natural warmth and a welcoming atmosphere. The new West Elm Health Mesa Sectional introduces coated materials, highlighting our expanded textile options.</a:t>
            </a:r>
          </a:p>
          <a:p>
            <a:pPr lvl="0" defTabSz="914400" eaLnBrk="0" fontAlgn="base" hangingPunct="0">
              <a:lnSpc>
                <a:spcPct val="150000"/>
              </a:lnSpc>
              <a:spcBef>
                <a:spcPct val="0"/>
              </a:spcBef>
              <a:spcAft>
                <a:spcPct val="0"/>
              </a:spcAft>
              <a:buSzTx/>
              <a:tabLst/>
            </a:pPr>
            <a:br>
              <a:rPr lang="en-US" altLang="en-US" dirty="0"/>
            </a:br>
            <a:r>
              <a:rPr lang="en-US" b="1" dirty="0">
                <a:ea typeface="MS PGothic"/>
                <a:cs typeface="Arial"/>
              </a:rPr>
              <a:t>Featured Products:</a:t>
            </a:r>
          </a:p>
          <a:p>
            <a:pPr marL="342900" indent="-342900" fontAlgn="base">
              <a:lnSpc>
                <a:spcPct val="100000"/>
              </a:lnSpc>
              <a:spcBef>
                <a:spcPts val="600"/>
              </a:spcBef>
              <a:spcAft>
                <a:spcPct val="0"/>
              </a:spcAft>
              <a:buClr>
                <a:srgbClr val="404040"/>
              </a:buClr>
              <a:buFont typeface="Arial" panose="020B0604020202020204" pitchFamily="34" charset="0"/>
              <a:buChar char="•"/>
            </a:pPr>
            <a:r>
              <a:rPr lang="en-US" dirty="0">
                <a:ea typeface="MS PGothic"/>
                <a:cs typeface="Arial"/>
              </a:rPr>
              <a:t>West Elm Health Mesa Sectional</a:t>
            </a:r>
          </a:p>
          <a:p>
            <a:pPr marL="342900" indent="-342900" fontAlgn="base">
              <a:lnSpc>
                <a:spcPct val="100000"/>
              </a:lnSpc>
              <a:spcBef>
                <a:spcPts val="600"/>
              </a:spcBef>
              <a:spcAft>
                <a:spcPct val="0"/>
              </a:spcAft>
              <a:buClr>
                <a:srgbClr val="404040"/>
              </a:buClr>
              <a:buFont typeface="Arial" panose="020B0604020202020204" pitchFamily="34" charset="0"/>
              <a:buChar char="•"/>
            </a:pPr>
            <a:r>
              <a:rPr lang="en-US" dirty="0">
                <a:ea typeface="MS PGothic"/>
                <a:cs typeface="Arial"/>
              </a:rPr>
              <a:t>West Elm Health Slope Bariatric Chair</a:t>
            </a:r>
          </a:p>
          <a:p>
            <a:pPr marL="342900" indent="-342900" fontAlgn="base">
              <a:lnSpc>
                <a:spcPct val="100000"/>
              </a:lnSpc>
              <a:spcBef>
                <a:spcPts val="600"/>
              </a:spcBef>
              <a:spcAft>
                <a:spcPct val="0"/>
              </a:spcAft>
              <a:buClr>
                <a:srgbClr val="404040"/>
              </a:buClr>
              <a:buFont typeface="Arial" panose="020B0604020202020204" pitchFamily="34" charset="0"/>
              <a:buChar char="•"/>
            </a:pPr>
            <a:r>
              <a:rPr lang="en-US" dirty="0">
                <a:ea typeface="MS PGothic"/>
                <a:cs typeface="Arial"/>
              </a:rPr>
              <a:t>West Elm Nolan Table</a:t>
            </a:r>
          </a:p>
          <a:p>
            <a:pPr marL="342900" indent="-342900" fontAlgn="base">
              <a:lnSpc>
                <a:spcPct val="100000"/>
              </a:lnSpc>
              <a:spcBef>
                <a:spcPts val="600"/>
              </a:spcBef>
              <a:spcAft>
                <a:spcPct val="0"/>
              </a:spcAft>
              <a:buClr>
                <a:srgbClr val="404040"/>
              </a:buClr>
              <a:buFont typeface="Arial" panose="020B0604020202020204" pitchFamily="34" charset="0"/>
              <a:buChar char="•"/>
            </a:pPr>
            <a:r>
              <a:rPr lang="en-US" dirty="0">
                <a:ea typeface="MS PGothic"/>
                <a:cs typeface="Arial"/>
              </a:rPr>
              <a:t>Extremis Sticks</a:t>
            </a:r>
          </a:p>
          <a:p>
            <a:pPr marL="342900" indent="-342900" fontAlgn="base">
              <a:lnSpc>
                <a:spcPct val="100000"/>
              </a:lnSpc>
              <a:spcBef>
                <a:spcPts val="600"/>
              </a:spcBef>
              <a:spcAft>
                <a:spcPct val="0"/>
              </a:spcAft>
              <a:buClr>
                <a:srgbClr val="404040"/>
              </a:buClr>
              <a:buFont typeface="Arial" panose="020B0604020202020204" pitchFamily="34" charset="0"/>
              <a:buChar char="•"/>
            </a:pPr>
            <a:r>
              <a:rPr lang="en-US" dirty="0" err="1">
                <a:ea typeface="MS PGothic"/>
                <a:cs typeface="Arial"/>
              </a:rPr>
              <a:t>Moooi</a:t>
            </a:r>
            <a:r>
              <a:rPr lang="en-US" dirty="0">
                <a:ea typeface="MS PGothic"/>
                <a:cs typeface="Arial"/>
              </a:rPr>
              <a:t> Rug</a:t>
            </a:r>
          </a:p>
          <a:p>
            <a:pPr marL="342900" indent="-342900" fontAlgn="base">
              <a:lnSpc>
                <a:spcPct val="100000"/>
              </a:lnSpc>
              <a:spcBef>
                <a:spcPts val="600"/>
              </a:spcBef>
              <a:spcAft>
                <a:spcPct val="0"/>
              </a:spcAft>
              <a:buClr>
                <a:srgbClr val="404040"/>
              </a:buClr>
              <a:buFont typeface="Arial" panose="020B0604020202020204" pitchFamily="34" charset="0"/>
              <a:buChar char="•"/>
            </a:pPr>
            <a:r>
              <a:rPr lang="en-US" dirty="0" err="1">
                <a:ea typeface="MS PGothic"/>
                <a:cs typeface="Arial"/>
              </a:rPr>
              <a:t>Coalesse</a:t>
            </a:r>
            <a:r>
              <a:rPr lang="en-US" dirty="0">
                <a:ea typeface="MS PGothic"/>
                <a:cs typeface="Arial"/>
              </a:rPr>
              <a:t> Lagunitas Personal Table</a:t>
            </a:r>
          </a:p>
          <a:p>
            <a:pPr>
              <a:lnSpc>
                <a:spcPct val="100000"/>
              </a:lnSpc>
              <a:spcBef>
                <a:spcPts val="600"/>
              </a:spcBef>
              <a:spcAft>
                <a:spcPct val="0"/>
              </a:spcAft>
              <a:buClr>
                <a:srgbClr val="404040"/>
              </a:buClr>
            </a:pPr>
            <a:endParaRPr lang="en-US" dirty="0">
              <a:ea typeface="MS PGothic"/>
              <a:cs typeface="Arial"/>
            </a:endParaRPr>
          </a:p>
          <a:p>
            <a:pPr fontAlgn="base">
              <a:spcBef>
                <a:spcPts val="600"/>
              </a:spcBef>
              <a:spcAft>
                <a:spcPct val="0"/>
              </a:spcAft>
              <a:buClr>
                <a:srgbClr val="404040"/>
              </a:buClr>
            </a:pPr>
            <a:endParaRPr lang="en-US" sz="1800" dirty="0">
              <a:ea typeface="MS PGothic"/>
              <a:cs typeface="Arial"/>
            </a:endParaRPr>
          </a:p>
          <a:p>
            <a:pPr fontAlgn="base">
              <a:spcBef>
                <a:spcPts val="600"/>
              </a:spcBef>
              <a:spcAft>
                <a:spcPct val="0"/>
              </a:spcAft>
              <a:buClr>
                <a:srgbClr val="404040"/>
              </a:buClr>
            </a:pPr>
            <a:endParaRPr lang="en-US" sz="1800" dirty="0">
              <a:ea typeface="MS PGothic"/>
              <a:cs typeface="Arial"/>
            </a:endParaRPr>
          </a:p>
          <a:p>
            <a:endParaRPr lang="en-US" dirty="0"/>
          </a:p>
          <a:p>
            <a:pPr fontAlgn="base">
              <a:spcAft>
                <a:spcPct val="0"/>
              </a:spcAft>
              <a:buClr>
                <a:srgbClr val="404040"/>
              </a:buClr>
            </a:pPr>
            <a:endParaRPr lang="en-US" b="1" dirty="0"/>
          </a:p>
          <a:p>
            <a:endParaRPr lang="en-US" noProof="0" dirty="0"/>
          </a:p>
        </p:txBody>
      </p:sp>
      <p:sp>
        <p:nvSpPr>
          <p:cNvPr id="9" name="Slide Number Placeholder 8">
            <a:extLst>
              <a:ext uri="{FF2B5EF4-FFF2-40B4-BE49-F238E27FC236}">
                <a16:creationId xmlns:a16="http://schemas.microsoft.com/office/drawing/2014/main" id="{2FF40D60-57DE-FBAD-212A-20795DE96F4D}"/>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10</a:t>
            </a:fld>
            <a:endParaRPr lang="en-GB"/>
          </a:p>
        </p:txBody>
      </p:sp>
      <p:pic>
        <p:nvPicPr>
          <p:cNvPr id="6" name="Picture 5">
            <a:extLst>
              <a:ext uri="{FF2B5EF4-FFF2-40B4-BE49-F238E27FC236}">
                <a16:creationId xmlns:a16="http://schemas.microsoft.com/office/drawing/2014/main" id="{12B916CA-5B1E-BF25-CD5D-36919AE41006}"/>
              </a:ext>
            </a:extLst>
          </p:cNvPr>
          <p:cNvPicPr>
            <a:picLocks noChangeAspect="1"/>
          </p:cNvPicPr>
          <p:nvPr/>
        </p:nvPicPr>
        <p:blipFill>
          <a:blip r:embed="rId3">
            <a:extLst>
              <a:ext uri="{28A0092B-C50C-407E-A947-70E740481C1C}">
                <a14:useLocalDpi xmlns:a14="http://schemas.microsoft.com/office/drawing/2010/main" val="0"/>
              </a:ext>
            </a:extLst>
          </a:blip>
          <a:srcRect t="772" b="772"/>
          <a:stretch/>
        </p:blipFill>
        <p:spPr>
          <a:xfrm>
            <a:off x="662796" y="2446780"/>
            <a:ext cx="8793514" cy="6493244"/>
          </a:xfrm>
          <a:prstGeom prst="rect">
            <a:avLst/>
          </a:prstGeom>
          <a:noFill/>
        </p:spPr>
      </p:pic>
    </p:spTree>
    <p:extLst>
      <p:ext uri="{BB962C8B-B14F-4D97-AF65-F5344CB8AC3E}">
        <p14:creationId xmlns:p14="http://schemas.microsoft.com/office/powerpoint/2010/main" val="68530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31D55-7C04-E50C-E262-451A43341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48678-5EDF-E4F0-2917-6B8C76597ADA}"/>
              </a:ext>
            </a:extLst>
          </p:cNvPr>
          <p:cNvSpPr>
            <a:spLocks noGrp="1"/>
          </p:cNvSpPr>
          <p:nvPr>
            <p:ph type="title"/>
          </p:nvPr>
        </p:nvSpPr>
        <p:spPr>
          <a:xfrm>
            <a:off x="662798" y="1118376"/>
            <a:ext cx="15140488" cy="701434"/>
          </a:xfrm>
        </p:spPr>
        <p:txBody>
          <a:bodyPr anchor="t">
            <a:noAutofit/>
          </a:bodyPr>
          <a:lstStyle/>
          <a:p>
            <a:r>
              <a:rPr lang="en-US" sz="4600" dirty="0"/>
              <a:t>Featured Zone: Hospitality and Surface Materials</a:t>
            </a:r>
            <a:endParaRPr lang="en-US" sz="4600" noProof="0" dirty="0"/>
          </a:p>
        </p:txBody>
      </p:sp>
      <p:sp>
        <p:nvSpPr>
          <p:cNvPr id="8" name="Footer Placeholder 7">
            <a:extLst>
              <a:ext uri="{FF2B5EF4-FFF2-40B4-BE49-F238E27FC236}">
                <a16:creationId xmlns:a16="http://schemas.microsoft.com/office/drawing/2014/main" id="{724C3751-5F58-BDC4-A2FA-42AB16F9A5A5}"/>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dirty="0"/>
              <a:t>Healthcare Design Conference 2025</a:t>
            </a:r>
          </a:p>
        </p:txBody>
      </p:sp>
      <p:sp>
        <p:nvSpPr>
          <p:cNvPr id="5" name="Text Placeholder 4">
            <a:extLst>
              <a:ext uri="{FF2B5EF4-FFF2-40B4-BE49-F238E27FC236}">
                <a16:creationId xmlns:a16="http://schemas.microsoft.com/office/drawing/2014/main" id="{B8E49D92-5C44-5458-0D48-F01582B27C3A}"/>
              </a:ext>
            </a:extLst>
          </p:cNvPr>
          <p:cNvSpPr>
            <a:spLocks noGrp="1"/>
          </p:cNvSpPr>
          <p:nvPr>
            <p:ph type="body" sz="quarter" idx="13"/>
          </p:nvPr>
        </p:nvSpPr>
        <p:spPr>
          <a:xfrm>
            <a:off x="9805410" y="2446780"/>
            <a:ext cx="7418084" cy="5297522"/>
          </a:xfrm>
        </p:spPr>
        <p:txBody>
          <a:bodyPr anchor="t">
            <a:noAutofit/>
          </a:bodyPr>
          <a:lstStyle/>
          <a:p>
            <a:pPr>
              <a:spcAft>
                <a:spcPct val="0"/>
              </a:spcAft>
              <a:buClr>
                <a:srgbClr val="404040"/>
              </a:buClr>
            </a:pPr>
            <a:r>
              <a:rPr lang="en-US" b="1" dirty="0">
                <a:highlight>
                  <a:srgbClr val="FFFFFF"/>
                </a:highlight>
                <a:cs typeface="Arial"/>
              </a:rPr>
              <a:t>Highlights</a:t>
            </a:r>
            <a:r>
              <a:rPr lang="en-US" b="1" i="0" dirty="0">
                <a:effectLst/>
                <a:highlight>
                  <a:srgbClr val="FFFFFF"/>
                </a:highlight>
                <a:cs typeface="Arial"/>
              </a:rPr>
              <a:t>: </a:t>
            </a:r>
          </a:p>
          <a:p>
            <a:pPr>
              <a:spcAft>
                <a:spcPct val="0"/>
              </a:spcAft>
              <a:buClr>
                <a:srgbClr val="404040"/>
              </a:buClr>
            </a:pPr>
            <a:r>
              <a:rPr lang="en-US" dirty="0">
                <a:highlight>
                  <a:srgbClr val="FFFFFF"/>
                </a:highlight>
              </a:rPr>
              <a:t>Convey Casework brings flexibility and a hospitality-inspired feel to healthcare spaces. Its modular design creates welcoming environments for patients and visitors while meeting clinical requirements. Warm finishes and thoughtful details add comfort, and Designtex wall coverings integrate biophilic elements to enhance a warm, inviting atmosphere.</a:t>
            </a:r>
            <a:endParaRPr lang="en-US" b="1" dirty="0">
              <a:ea typeface="MS PGothic"/>
              <a:cs typeface="Arial"/>
            </a:endParaRPr>
          </a:p>
          <a:p>
            <a:pPr>
              <a:spcAft>
                <a:spcPct val="0"/>
              </a:spcAft>
              <a:buClr>
                <a:srgbClr val="404040"/>
              </a:buClr>
            </a:pPr>
            <a:r>
              <a:rPr lang="en-US" b="1" dirty="0">
                <a:ea typeface="MS PGothic"/>
                <a:cs typeface="Arial"/>
              </a:rPr>
              <a:t>Featured Products: </a:t>
            </a:r>
          </a:p>
          <a:p>
            <a:pPr marL="285750" indent="-285750">
              <a:lnSpc>
                <a:spcPct val="100000"/>
              </a:lnSpc>
              <a:spcBef>
                <a:spcPts val="600"/>
              </a:spcBef>
              <a:spcAft>
                <a:spcPct val="0"/>
              </a:spcAft>
              <a:buClr>
                <a:srgbClr val="404040"/>
              </a:buClr>
              <a:buFont typeface="Arial" panose="020B0604020202020204" pitchFamily="34" charset="0"/>
              <a:buChar char="•"/>
            </a:pPr>
            <a:r>
              <a:rPr lang="en-US" dirty="0">
                <a:ea typeface="MS PGothic"/>
                <a:cs typeface="Arial"/>
              </a:rPr>
              <a:t>Convey Modular Casework</a:t>
            </a:r>
          </a:p>
          <a:p>
            <a:pPr marL="285750" indent="-285750">
              <a:lnSpc>
                <a:spcPct val="100000"/>
              </a:lnSpc>
              <a:spcBef>
                <a:spcPts val="600"/>
              </a:spcBef>
              <a:spcAft>
                <a:spcPct val="0"/>
              </a:spcAft>
              <a:buClr>
                <a:srgbClr val="404040"/>
              </a:buClr>
              <a:buFont typeface="Arial" panose="020B0604020202020204" pitchFamily="34" charset="0"/>
              <a:buChar char="•"/>
            </a:pPr>
            <a:r>
              <a:rPr lang="en-US" dirty="0" err="1">
                <a:ea typeface="MS PGothic"/>
                <a:cs typeface="Arial"/>
              </a:rPr>
              <a:t>Moooi</a:t>
            </a:r>
            <a:r>
              <a:rPr lang="en-US" dirty="0">
                <a:ea typeface="MS PGothic"/>
                <a:cs typeface="Arial"/>
              </a:rPr>
              <a:t> Container Table</a:t>
            </a:r>
          </a:p>
          <a:p>
            <a:pPr marL="285750" indent="-285750">
              <a:lnSpc>
                <a:spcPct val="100000"/>
              </a:lnSpc>
              <a:spcBef>
                <a:spcPts val="600"/>
              </a:spcBef>
              <a:spcAft>
                <a:spcPct val="0"/>
              </a:spcAft>
              <a:buClr>
                <a:srgbClr val="404040"/>
              </a:buClr>
              <a:buFont typeface="Arial" panose="020B0604020202020204" pitchFamily="34" charset="0"/>
              <a:buChar char="•"/>
            </a:pPr>
            <a:r>
              <a:rPr lang="en-US" dirty="0" err="1">
                <a:ea typeface="MS PGothic"/>
                <a:cs typeface="Arial"/>
              </a:rPr>
              <a:t>WorkValet</a:t>
            </a:r>
            <a:r>
              <a:rPr lang="en-US" dirty="0">
                <a:ea typeface="MS PGothic"/>
                <a:cs typeface="Arial"/>
              </a:rPr>
              <a:t> Storage</a:t>
            </a:r>
          </a:p>
          <a:p>
            <a:pPr marL="285750" indent="-285750">
              <a:lnSpc>
                <a:spcPct val="100000"/>
              </a:lnSpc>
              <a:spcBef>
                <a:spcPts val="600"/>
              </a:spcBef>
              <a:spcAft>
                <a:spcPct val="0"/>
              </a:spcAft>
              <a:buClr>
                <a:srgbClr val="404040"/>
              </a:buClr>
              <a:buFont typeface="Arial" panose="020B0604020202020204" pitchFamily="34" charset="0"/>
              <a:buChar char="•"/>
            </a:pPr>
            <a:r>
              <a:rPr lang="en-US" dirty="0">
                <a:ea typeface="MS PGothic"/>
                <a:cs typeface="Arial"/>
              </a:rPr>
              <a:t>Designtex Wall Covering</a:t>
            </a:r>
          </a:p>
          <a:p>
            <a:pPr marL="285750" indent="-285750">
              <a:lnSpc>
                <a:spcPct val="100000"/>
              </a:lnSpc>
              <a:spcBef>
                <a:spcPts val="600"/>
              </a:spcBef>
              <a:spcAft>
                <a:spcPct val="0"/>
              </a:spcAft>
              <a:buClr>
                <a:srgbClr val="404040"/>
              </a:buClr>
              <a:buFont typeface="Arial" panose="020B0604020202020204" pitchFamily="34" charset="0"/>
              <a:buChar char="•"/>
            </a:pPr>
            <a:r>
              <a:rPr lang="en-US" dirty="0">
                <a:ea typeface="MS PGothic"/>
                <a:cs typeface="Arial"/>
              </a:rPr>
              <a:t>Designtex Fabrics</a:t>
            </a:r>
          </a:p>
          <a:p>
            <a:pPr fontAlgn="base">
              <a:spcBef>
                <a:spcPts val="600"/>
              </a:spcBef>
              <a:spcAft>
                <a:spcPct val="0"/>
              </a:spcAft>
              <a:buClr>
                <a:srgbClr val="404040"/>
              </a:buClr>
            </a:pPr>
            <a:endParaRPr lang="en-US" sz="1800" dirty="0">
              <a:ea typeface="MS PGothic"/>
              <a:cs typeface="Arial"/>
            </a:endParaRPr>
          </a:p>
          <a:p>
            <a:pPr fontAlgn="base">
              <a:spcBef>
                <a:spcPts val="600"/>
              </a:spcBef>
              <a:spcAft>
                <a:spcPct val="0"/>
              </a:spcAft>
              <a:buClr>
                <a:srgbClr val="404040"/>
              </a:buClr>
            </a:pPr>
            <a:endParaRPr lang="en-US" sz="1800" dirty="0">
              <a:ea typeface="MS PGothic"/>
              <a:cs typeface="Arial"/>
            </a:endParaRPr>
          </a:p>
          <a:p>
            <a:endParaRPr lang="en-US" dirty="0"/>
          </a:p>
          <a:p>
            <a:pPr fontAlgn="base">
              <a:spcAft>
                <a:spcPct val="0"/>
              </a:spcAft>
              <a:buClr>
                <a:srgbClr val="404040"/>
              </a:buClr>
            </a:pPr>
            <a:endParaRPr lang="en-US" b="1" dirty="0"/>
          </a:p>
          <a:p>
            <a:endParaRPr lang="en-US" noProof="0" dirty="0"/>
          </a:p>
        </p:txBody>
      </p:sp>
      <p:sp>
        <p:nvSpPr>
          <p:cNvPr id="9" name="Slide Number Placeholder 8">
            <a:extLst>
              <a:ext uri="{FF2B5EF4-FFF2-40B4-BE49-F238E27FC236}">
                <a16:creationId xmlns:a16="http://schemas.microsoft.com/office/drawing/2014/main" id="{02D79183-2FD9-8B43-0EB5-910DA1A7B010}"/>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11</a:t>
            </a:fld>
            <a:endParaRPr lang="en-GB"/>
          </a:p>
        </p:txBody>
      </p:sp>
      <p:pic>
        <p:nvPicPr>
          <p:cNvPr id="6" name="Picture 5">
            <a:extLst>
              <a:ext uri="{FF2B5EF4-FFF2-40B4-BE49-F238E27FC236}">
                <a16:creationId xmlns:a16="http://schemas.microsoft.com/office/drawing/2014/main" id="{6E873717-89C8-EBC5-3729-7BE5CE09C7D8}"/>
              </a:ext>
            </a:extLst>
          </p:cNvPr>
          <p:cNvPicPr>
            <a:picLocks noChangeAspect="1"/>
          </p:cNvPicPr>
          <p:nvPr/>
        </p:nvPicPr>
        <p:blipFill>
          <a:blip r:embed="rId3">
            <a:extLst>
              <a:ext uri="{28A0092B-C50C-407E-A947-70E740481C1C}">
                <a14:useLocalDpi xmlns:a14="http://schemas.microsoft.com/office/drawing/2010/main" val="0"/>
              </a:ext>
            </a:extLst>
          </a:blip>
          <a:srcRect t="34960" b="7346"/>
          <a:stretch>
            <a:fillRect/>
          </a:stretch>
        </p:blipFill>
        <p:spPr>
          <a:xfrm>
            <a:off x="662796" y="2446780"/>
            <a:ext cx="8793514" cy="6493244"/>
          </a:xfrm>
          <a:prstGeom prst="rect">
            <a:avLst/>
          </a:prstGeom>
          <a:noFill/>
        </p:spPr>
      </p:pic>
    </p:spTree>
    <p:extLst>
      <p:ext uri="{BB962C8B-B14F-4D97-AF65-F5344CB8AC3E}">
        <p14:creationId xmlns:p14="http://schemas.microsoft.com/office/powerpoint/2010/main" val="929135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27D3F-A385-A21C-E2F9-B4A33687B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6841F9-5EE2-72A8-ED60-77698AD65ED9}"/>
              </a:ext>
            </a:extLst>
          </p:cNvPr>
          <p:cNvSpPr>
            <a:spLocks noGrp="1"/>
          </p:cNvSpPr>
          <p:nvPr>
            <p:ph type="title"/>
          </p:nvPr>
        </p:nvSpPr>
        <p:spPr>
          <a:xfrm>
            <a:off x="662798" y="1118150"/>
            <a:ext cx="15140488" cy="701434"/>
          </a:xfrm>
        </p:spPr>
        <p:txBody>
          <a:bodyPr anchor="t">
            <a:noAutofit/>
          </a:bodyPr>
          <a:lstStyle/>
          <a:p>
            <a:r>
              <a:rPr lang="en-US" sz="4600" dirty="0"/>
              <a:t>Featured Zone: Patient Care </a:t>
            </a:r>
            <a:endParaRPr lang="en-US" sz="4600" noProof="0" dirty="0"/>
          </a:p>
        </p:txBody>
      </p:sp>
      <p:sp>
        <p:nvSpPr>
          <p:cNvPr id="8" name="Footer Placeholder 7">
            <a:extLst>
              <a:ext uri="{FF2B5EF4-FFF2-40B4-BE49-F238E27FC236}">
                <a16:creationId xmlns:a16="http://schemas.microsoft.com/office/drawing/2014/main" id="{6A1DB8DD-23C7-D7A4-93E3-FF22135944F4}"/>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dirty="0"/>
              <a:t>Healthcare Design Conference 2025</a:t>
            </a:r>
          </a:p>
        </p:txBody>
      </p:sp>
      <p:sp>
        <p:nvSpPr>
          <p:cNvPr id="5" name="Text Placeholder 4">
            <a:extLst>
              <a:ext uri="{FF2B5EF4-FFF2-40B4-BE49-F238E27FC236}">
                <a16:creationId xmlns:a16="http://schemas.microsoft.com/office/drawing/2014/main" id="{CE048651-A4BE-2563-A8F1-76AC061737AF}"/>
              </a:ext>
            </a:extLst>
          </p:cNvPr>
          <p:cNvSpPr>
            <a:spLocks noGrp="1"/>
          </p:cNvSpPr>
          <p:nvPr>
            <p:ph type="body" sz="quarter" idx="13"/>
          </p:nvPr>
        </p:nvSpPr>
        <p:spPr>
          <a:xfrm>
            <a:off x="9640559" y="2598737"/>
            <a:ext cx="7037578" cy="4860926"/>
          </a:xfrm>
        </p:spPr>
        <p:txBody>
          <a:bodyPr anchor="t">
            <a:noAutofit/>
          </a:bodyPr>
          <a:lstStyle/>
          <a:p>
            <a:pPr>
              <a:spcAft>
                <a:spcPct val="0"/>
              </a:spcAft>
              <a:buClr>
                <a:srgbClr val="404040"/>
              </a:buClr>
            </a:pPr>
            <a:r>
              <a:rPr lang="en-US" b="1" dirty="0">
                <a:ea typeface="MS PGothic"/>
                <a:cs typeface="Arial"/>
              </a:rPr>
              <a:t>Highlights: </a:t>
            </a:r>
            <a:br>
              <a:rPr lang="en-US" b="1" dirty="0">
                <a:ea typeface="MS PGothic"/>
                <a:cs typeface="Arial"/>
              </a:rPr>
            </a:br>
            <a:r>
              <a:rPr lang="en-US" dirty="0"/>
              <a:t>Reducing burnout and turnover begins with improving the experience of clinicians and staff. The built environment supports engagement and seamless collaboration through flexible spaces, comfortable furniture, and integrated technology. </a:t>
            </a:r>
            <a:r>
              <a:rPr lang="en-US" dirty="0" err="1"/>
              <a:t>Polyvision’s</a:t>
            </a:r>
            <a:r>
              <a:rPr lang="en-US" dirty="0"/>
              <a:t> patient board offers a hygienic, customizable surface, while Convey’s rail system adapts over time with lighting and storage for organized care. The surround sleeper maximizes space and comfort for families, with integrated power and mobile tablets for convenience and connection.</a:t>
            </a:r>
          </a:p>
          <a:p>
            <a:r>
              <a:rPr lang="en-US" dirty="0"/>
              <a:t> </a:t>
            </a:r>
            <a:r>
              <a:rPr lang="en-US" b="1" dirty="0">
                <a:ea typeface="MS PGothic"/>
                <a:cs typeface="Arial"/>
              </a:rPr>
              <a:t>Featured Products:</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Convey Modular Casework </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Surround Sleeper</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Empath Recliner</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err="1">
                <a:ea typeface="MS PGothic"/>
                <a:cs typeface="Arial"/>
              </a:rPr>
              <a:t>Polyvison</a:t>
            </a:r>
            <a:r>
              <a:rPr lang="en-US" dirty="0">
                <a:ea typeface="MS PGothic"/>
                <a:cs typeface="Arial"/>
              </a:rPr>
              <a:t> Splash Surface + Patient Board</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err="1">
                <a:ea typeface="MS PGothic"/>
                <a:cs typeface="Arial"/>
              </a:rPr>
              <a:t>Kwickscreen</a:t>
            </a:r>
            <a:r>
              <a:rPr lang="en-US" dirty="0">
                <a:ea typeface="MS PGothic"/>
                <a:cs typeface="Arial"/>
              </a:rPr>
              <a:t> Pro</a:t>
            </a:r>
          </a:p>
          <a:p>
            <a:pPr fontAlgn="base">
              <a:spcAft>
                <a:spcPct val="0"/>
              </a:spcAft>
              <a:buClr>
                <a:srgbClr val="404040"/>
              </a:buClr>
            </a:pPr>
            <a:endParaRPr lang="en-US" dirty="0"/>
          </a:p>
          <a:p>
            <a:pPr fontAlgn="base">
              <a:spcAft>
                <a:spcPct val="0"/>
              </a:spcAft>
              <a:buClr>
                <a:srgbClr val="404040"/>
              </a:buClr>
            </a:pPr>
            <a:endParaRPr lang="en-US" b="1" dirty="0"/>
          </a:p>
          <a:p>
            <a:endParaRPr lang="en-US" noProof="0" dirty="0"/>
          </a:p>
        </p:txBody>
      </p:sp>
      <p:sp>
        <p:nvSpPr>
          <p:cNvPr id="9" name="Slide Number Placeholder 8">
            <a:extLst>
              <a:ext uri="{FF2B5EF4-FFF2-40B4-BE49-F238E27FC236}">
                <a16:creationId xmlns:a16="http://schemas.microsoft.com/office/drawing/2014/main" id="{B70FBAF3-D371-291D-E025-E383CD334F9B}"/>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12</a:t>
            </a:fld>
            <a:endParaRPr lang="en-GB"/>
          </a:p>
        </p:txBody>
      </p:sp>
      <p:pic>
        <p:nvPicPr>
          <p:cNvPr id="10" name="Picture Placeholder 9">
            <a:extLst>
              <a:ext uri="{FF2B5EF4-FFF2-40B4-BE49-F238E27FC236}">
                <a16:creationId xmlns:a16="http://schemas.microsoft.com/office/drawing/2014/main" id="{B63F2018-7E1E-05AA-794B-D4DFEE0085E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8446" b="18446"/>
          <a:stretch/>
        </p:blipFill>
        <p:spPr>
          <a:xfrm>
            <a:off x="661988" y="2509285"/>
            <a:ext cx="8542108" cy="6876016"/>
          </a:xfrm>
          <a:noFill/>
        </p:spPr>
      </p:pic>
    </p:spTree>
    <p:extLst>
      <p:ext uri="{BB962C8B-B14F-4D97-AF65-F5344CB8AC3E}">
        <p14:creationId xmlns:p14="http://schemas.microsoft.com/office/powerpoint/2010/main" val="343600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60551-8A1E-10A4-3C5A-7BD3599EFE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31A88-8F21-3CBE-0C8D-DE04C295A458}"/>
              </a:ext>
            </a:extLst>
          </p:cNvPr>
          <p:cNvSpPr>
            <a:spLocks noGrp="1"/>
          </p:cNvSpPr>
          <p:nvPr>
            <p:ph type="title"/>
          </p:nvPr>
        </p:nvSpPr>
        <p:spPr>
          <a:xfrm>
            <a:off x="662798" y="1118376"/>
            <a:ext cx="15140488" cy="701434"/>
          </a:xfrm>
        </p:spPr>
        <p:txBody>
          <a:bodyPr anchor="t">
            <a:noAutofit/>
          </a:bodyPr>
          <a:lstStyle/>
          <a:p>
            <a:r>
              <a:rPr lang="en-US" sz="4600" dirty="0"/>
              <a:t>Featured Zone: Ocular View</a:t>
            </a:r>
            <a:endParaRPr lang="en-US" sz="4600" noProof="0" dirty="0"/>
          </a:p>
        </p:txBody>
      </p:sp>
      <p:sp>
        <p:nvSpPr>
          <p:cNvPr id="8" name="Footer Placeholder 7">
            <a:extLst>
              <a:ext uri="{FF2B5EF4-FFF2-40B4-BE49-F238E27FC236}">
                <a16:creationId xmlns:a16="http://schemas.microsoft.com/office/drawing/2014/main" id="{9523B50E-27E4-9C42-C1C6-302CA81F721C}"/>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dirty="0"/>
              <a:t>Healthcare Design Conference 2025</a:t>
            </a:r>
          </a:p>
        </p:txBody>
      </p:sp>
      <p:sp>
        <p:nvSpPr>
          <p:cNvPr id="5" name="Text Placeholder 4">
            <a:extLst>
              <a:ext uri="{FF2B5EF4-FFF2-40B4-BE49-F238E27FC236}">
                <a16:creationId xmlns:a16="http://schemas.microsoft.com/office/drawing/2014/main" id="{6A9E6A48-6B9F-6BB9-25D8-CC40231F4FC5}"/>
              </a:ext>
            </a:extLst>
          </p:cNvPr>
          <p:cNvSpPr>
            <a:spLocks noGrp="1"/>
          </p:cNvSpPr>
          <p:nvPr>
            <p:ph type="body" sz="quarter" idx="13"/>
          </p:nvPr>
        </p:nvSpPr>
        <p:spPr>
          <a:xfrm>
            <a:off x="9805410" y="2446780"/>
            <a:ext cx="7418084" cy="5297522"/>
          </a:xfrm>
        </p:spPr>
        <p:txBody>
          <a:bodyPr anchor="t">
            <a:noAutofit/>
          </a:bodyPr>
          <a:lstStyle/>
          <a:p>
            <a:pPr>
              <a:spcAft>
                <a:spcPct val="0"/>
              </a:spcAft>
              <a:buClr>
                <a:srgbClr val="404040"/>
              </a:buClr>
            </a:pPr>
            <a:r>
              <a:rPr lang="en-US" sz="1800" b="1" dirty="0">
                <a:ea typeface="MS PGothic"/>
                <a:cs typeface="Arial"/>
              </a:rPr>
              <a:t>Zone Details: </a:t>
            </a:r>
          </a:p>
          <a:p>
            <a:pPr fontAlgn="base"/>
            <a:r>
              <a:rPr lang="en-US" dirty="0">
                <a:highlight>
                  <a:srgbClr val="FFFFFF"/>
                </a:highlight>
              </a:rPr>
              <a:t>Ocular View, a collaboration between Steelcase and Logitech, delivers lifelike, immersive virtual interactions for patients and physicians. </a:t>
            </a:r>
            <a:r>
              <a:rPr lang="en-US" dirty="0" err="1">
                <a:highlight>
                  <a:srgbClr val="FFFFFF"/>
                </a:highlight>
              </a:rPr>
              <a:t>Everwall</a:t>
            </a:r>
            <a:r>
              <a:rPr lang="en-US" dirty="0">
                <a:highlight>
                  <a:srgbClr val="FFFFFF"/>
                </a:highlight>
              </a:rPr>
              <a:t> modular walls provide visual and acoustic privacy with a lightweight, adaptable frame that ensures ADA accessibility. Completing the thoughtful design are the </a:t>
            </a:r>
            <a:r>
              <a:rPr lang="en-US" dirty="0" err="1">
                <a:highlight>
                  <a:srgbClr val="FFFFFF"/>
                </a:highlight>
              </a:rPr>
              <a:t>Viccarbe</a:t>
            </a:r>
            <a:r>
              <a:rPr lang="en-US" dirty="0">
                <a:highlight>
                  <a:srgbClr val="FFFFFF"/>
                </a:highlight>
              </a:rPr>
              <a:t> Burin Table for personal items and supportive Radia Seating for comfort.</a:t>
            </a:r>
          </a:p>
          <a:p>
            <a:pPr algn="l" rtl="0" fontAlgn="base"/>
            <a:endParaRPr lang="en-US" sz="1800" dirty="0">
              <a:latin typeface="Segoe UI Historic"/>
              <a:ea typeface="Segoe UI Historic"/>
              <a:cs typeface="Arial"/>
            </a:endParaRPr>
          </a:p>
          <a:p>
            <a:pPr algn="l" rtl="0" fontAlgn="base"/>
            <a:r>
              <a:rPr lang="en-US" sz="1800" b="1" dirty="0">
                <a:ea typeface="MS PGothic"/>
                <a:cs typeface="Arial"/>
              </a:rPr>
              <a:t>Featured Products: </a:t>
            </a:r>
          </a:p>
          <a:p>
            <a:pPr marL="342900" indent="-342900" fontAlgn="base">
              <a:spcBef>
                <a:spcPts val="600"/>
              </a:spcBef>
              <a:spcAft>
                <a:spcPct val="0"/>
              </a:spcAft>
              <a:buClr>
                <a:srgbClr val="404040"/>
              </a:buClr>
              <a:buFont typeface="Arial" panose="020B0604020202020204" pitchFamily="34" charset="0"/>
              <a:buChar char="•"/>
            </a:pPr>
            <a:r>
              <a:rPr lang="en-US" dirty="0">
                <a:ea typeface="MS PGothic"/>
                <a:cs typeface="Arial"/>
              </a:rPr>
              <a:t>Ocular View</a:t>
            </a:r>
            <a:endParaRPr lang="en-US" sz="1800" dirty="0">
              <a:ea typeface="MS PGothic"/>
              <a:cs typeface="Arial"/>
            </a:endParaRPr>
          </a:p>
          <a:p>
            <a:pPr marL="342900" indent="-342900" fontAlgn="base">
              <a:spcBef>
                <a:spcPts val="600"/>
              </a:spcBef>
              <a:spcAft>
                <a:spcPct val="0"/>
              </a:spcAft>
              <a:buClr>
                <a:srgbClr val="404040"/>
              </a:buClr>
              <a:buFont typeface="Arial" panose="020B0604020202020204" pitchFamily="34" charset="0"/>
              <a:buChar char="•"/>
            </a:pPr>
            <a:r>
              <a:rPr lang="en-US" sz="1800" dirty="0">
                <a:ea typeface="MS PGothic"/>
                <a:cs typeface="Arial"/>
              </a:rPr>
              <a:t>Radia chairs</a:t>
            </a:r>
          </a:p>
          <a:p>
            <a:pPr marL="342900" indent="-342900" fontAlgn="base">
              <a:spcBef>
                <a:spcPts val="600"/>
              </a:spcBef>
              <a:spcAft>
                <a:spcPct val="0"/>
              </a:spcAft>
              <a:buClr>
                <a:srgbClr val="404040"/>
              </a:buClr>
              <a:buFont typeface="Arial" panose="020B0604020202020204" pitchFamily="34" charset="0"/>
              <a:buChar char="•"/>
            </a:pPr>
            <a:r>
              <a:rPr lang="en-US" dirty="0" err="1">
                <a:ea typeface="MS PGothic"/>
                <a:cs typeface="Arial"/>
              </a:rPr>
              <a:t>Viccarbe</a:t>
            </a:r>
            <a:r>
              <a:rPr lang="en-US" dirty="0">
                <a:ea typeface="MS PGothic"/>
                <a:cs typeface="Arial"/>
              </a:rPr>
              <a:t> Burin Table</a:t>
            </a:r>
          </a:p>
          <a:p>
            <a:pPr marL="342900" indent="-342900" fontAlgn="base">
              <a:spcBef>
                <a:spcPts val="600"/>
              </a:spcBef>
              <a:spcAft>
                <a:spcPct val="0"/>
              </a:spcAft>
              <a:buClr>
                <a:srgbClr val="404040"/>
              </a:buClr>
              <a:buFont typeface="Arial" panose="020B0604020202020204" pitchFamily="34" charset="0"/>
              <a:buChar char="•"/>
            </a:pPr>
            <a:r>
              <a:rPr lang="en-US" sz="1800" dirty="0" err="1">
                <a:ea typeface="MS PGothic"/>
                <a:cs typeface="Arial"/>
              </a:rPr>
              <a:t>Everwall</a:t>
            </a:r>
            <a:r>
              <a:rPr lang="en-US" sz="1800" dirty="0">
                <a:ea typeface="MS PGothic"/>
                <a:cs typeface="Arial"/>
              </a:rPr>
              <a:t> Modular Wall</a:t>
            </a:r>
            <a:r>
              <a:rPr lang="en-US" dirty="0">
                <a:ea typeface="MS PGothic"/>
                <a:cs typeface="Arial"/>
              </a:rPr>
              <a:t> System</a:t>
            </a:r>
            <a:endParaRPr lang="en-US" sz="1800" dirty="0">
              <a:ea typeface="MS PGothic"/>
              <a:cs typeface="Arial"/>
            </a:endParaRPr>
          </a:p>
          <a:p>
            <a:endParaRPr lang="en-US" dirty="0"/>
          </a:p>
          <a:p>
            <a:pPr fontAlgn="base">
              <a:spcAft>
                <a:spcPct val="0"/>
              </a:spcAft>
              <a:buClr>
                <a:srgbClr val="404040"/>
              </a:buClr>
            </a:pPr>
            <a:endParaRPr lang="en-US" b="1" dirty="0"/>
          </a:p>
          <a:p>
            <a:endParaRPr lang="en-US" noProof="0" dirty="0"/>
          </a:p>
        </p:txBody>
      </p:sp>
      <p:sp>
        <p:nvSpPr>
          <p:cNvPr id="9" name="Slide Number Placeholder 8">
            <a:extLst>
              <a:ext uri="{FF2B5EF4-FFF2-40B4-BE49-F238E27FC236}">
                <a16:creationId xmlns:a16="http://schemas.microsoft.com/office/drawing/2014/main" id="{A6924468-F80B-A439-9E63-4FDCC12A9105}"/>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13</a:t>
            </a:fld>
            <a:endParaRPr lang="en-GB"/>
          </a:p>
        </p:txBody>
      </p:sp>
      <p:pic>
        <p:nvPicPr>
          <p:cNvPr id="6" name="Picture 5">
            <a:extLst>
              <a:ext uri="{FF2B5EF4-FFF2-40B4-BE49-F238E27FC236}">
                <a16:creationId xmlns:a16="http://schemas.microsoft.com/office/drawing/2014/main" id="{49ACC7CF-F2AF-B27C-A166-5AA826346621}"/>
              </a:ext>
            </a:extLst>
          </p:cNvPr>
          <p:cNvPicPr>
            <a:picLocks noChangeAspect="1"/>
          </p:cNvPicPr>
          <p:nvPr/>
        </p:nvPicPr>
        <p:blipFill>
          <a:blip r:embed="rId3">
            <a:extLst>
              <a:ext uri="{28A0092B-C50C-407E-A947-70E740481C1C}">
                <a14:useLocalDpi xmlns:a14="http://schemas.microsoft.com/office/drawing/2010/main" val="0"/>
              </a:ext>
            </a:extLst>
          </a:blip>
          <a:srcRect t="24008" b="24008"/>
          <a:stretch/>
        </p:blipFill>
        <p:spPr>
          <a:xfrm>
            <a:off x="662796" y="2446780"/>
            <a:ext cx="8793514" cy="6493244"/>
          </a:xfrm>
          <a:prstGeom prst="rect">
            <a:avLst/>
          </a:prstGeom>
          <a:noFill/>
        </p:spPr>
      </p:pic>
    </p:spTree>
    <p:extLst>
      <p:ext uri="{BB962C8B-B14F-4D97-AF65-F5344CB8AC3E}">
        <p14:creationId xmlns:p14="http://schemas.microsoft.com/office/powerpoint/2010/main" val="3212704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7856-1F07-6913-F97E-5E601A418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208D4-9855-C3BB-9498-3063E7E856EC}"/>
              </a:ext>
            </a:extLst>
          </p:cNvPr>
          <p:cNvSpPr>
            <a:spLocks noGrp="1"/>
          </p:cNvSpPr>
          <p:nvPr>
            <p:ph type="title"/>
          </p:nvPr>
        </p:nvSpPr>
        <p:spPr>
          <a:xfrm>
            <a:off x="662798" y="1118150"/>
            <a:ext cx="15140488" cy="701434"/>
          </a:xfrm>
        </p:spPr>
        <p:txBody>
          <a:bodyPr anchor="t">
            <a:noAutofit/>
          </a:bodyPr>
          <a:lstStyle/>
          <a:p>
            <a:r>
              <a:rPr lang="en-US" sz="4600" dirty="0"/>
              <a:t>Featured Zone: Clinician Work</a:t>
            </a:r>
            <a:endParaRPr lang="en-US" sz="4600" noProof="0" dirty="0"/>
          </a:p>
        </p:txBody>
      </p:sp>
      <p:sp>
        <p:nvSpPr>
          <p:cNvPr id="8" name="Footer Placeholder 7">
            <a:extLst>
              <a:ext uri="{FF2B5EF4-FFF2-40B4-BE49-F238E27FC236}">
                <a16:creationId xmlns:a16="http://schemas.microsoft.com/office/drawing/2014/main" id="{7BEAA581-73E2-6F3F-4378-6A769881CF78}"/>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dirty="0"/>
              <a:t>Healthcare Design Conference 2025</a:t>
            </a:r>
          </a:p>
        </p:txBody>
      </p:sp>
      <p:sp>
        <p:nvSpPr>
          <p:cNvPr id="5" name="Text Placeholder 4">
            <a:extLst>
              <a:ext uri="{FF2B5EF4-FFF2-40B4-BE49-F238E27FC236}">
                <a16:creationId xmlns:a16="http://schemas.microsoft.com/office/drawing/2014/main" id="{D183C7CB-B269-5507-F669-6208DC67DDCD}"/>
              </a:ext>
            </a:extLst>
          </p:cNvPr>
          <p:cNvSpPr>
            <a:spLocks noGrp="1"/>
          </p:cNvSpPr>
          <p:nvPr>
            <p:ph type="body" sz="quarter" idx="13"/>
          </p:nvPr>
        </p:nvSpPr>
        <p:spPr>
          <a:xfrm>
            <a:off x="9640558" y="2509285"/>
            <a:ext cx="7911945" cy="4860926"/>
          </a:xfrm>
        </p:spPr>
        <p:txBody>
          <a:bodyPr anchor="t">
            <a:noAutofit/>
          </a:bodyPr>
          <a:lstStyle/>
          <a:p>
            <a:pPr>
              <a:spcAft>
                <a:spcPct val="0"/>
              </a:spcAft>
              <a:buClr>
                <a:srgbClr val="404040"/>
              </a:buClr>
            </a:pPr>
            <a:r>
              <a:rPr lang="en-US" b="1" dirty="0">
                <a:ea typeface="MS PGothic"/>
                <a:cs typeface="Arial"/>
              </a:rPr>
              <a:t>Highlights: </a:t>
            </a:r>
            <a:br>
              <a:rPr lang="en-US" b="1" dirty="0">
                <a:ea typeface="MS PGothic"/>
                <a:cs typeface="Arial"/>
              </a:rPr>
            </a:br>
            <a:r>
              <a:rPr lang="en-US" dirty="0"/>
              <a:t>Clinicians need ergonomic, flexible tools to stay focused despite interruptions and inefficiencies. This nurse station delivers a custom millwork look with modular adaptability. Integrated emergency power enhances functionality. Height-adjustable desks, monitor arms, and task lighting offer comfort and control. Pocket carts support mobility, while the Sync workstation with footrest promotes posture adjustments. ADA-accessible counters guide patients intuitively to staff. </a:t>
            </a:r>
            <a:br>
              <a:rPr lang="en-US" dirty="0"/>
            </a:br>
            <a:endParaRPr lang="en-US" dirty="0"/>
          </a:p>
          <a:p>
            <a:pPr fontAlgn="base">
              <a:lnSpc>
                <a:spcPct val="100000"/>
              </a:lnSpc>
              <a:spcAft>
                <a:spcPct val="0"/>
              </a:spcAft>
              <a:buClr>
                <a:srgbClr val="404040"/>
              </a:buClr>
            </a:pPr>
            <a:r>
              <a:rPr lang="en-US" b="1" dirty="0">
                <a:ea typeface="MS PGothic"/>
                <a:cs typeface="Arial"/>
              </a:rPr>
              <a:t>Featured Products:</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Montage Panels + E-Power Specials</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Third-Party Millwork Façade</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Verge Stool</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Sync Workstation</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Amia Task Seating</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Universal Storage + File Surround</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Universal Surfaces</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Migration Height Adjustable Desk</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Pocket Cart</a:t>
            </a:r>
          </a:p>
          <a:p>
            <a:pPr fontAlgn="base">
              <a:spcAft>
                <a:spcPct val="0"/>
              </a:spcAft>
              <a:buClr>
                <a:srgbClr val="404040"/>
              </a:buClr>
            </a:pPr>
            <a:endParaRPr lang="en-US" dirty="0"/>
          </a:p>
          <a:p>
            <a:pPr fontAlgn="base">
              <a:spcAft>
                <a:spcPct val="0"/>
              </a:spcAft>
              <a:buClr>
                <a:srgbClr val="404040"/>
              </a:buClr>
            </a:pPr>
            <a:endParaRPr lang="en-US" b="1" dirty="0"/>
          </a:p>
          <a:p>
            <a:endParaRPr lang="en-US" noProof="0" dirty="0"/>
          </a:p>
        </p:txBody>
      </p:sp>
      <p:sp>
        <p:nvSpPr>
          <p:cNvPr id="9" name="Slide Number Placeholder 8">
            <a:extLst>
              <a:ext uri="{FF2B5EF4-FFF2-40B4-BE49-F238E27FC236}">
                <a16:creationId xmlns:a16="http://schemas.microsoft.com/office/drawing/2014/main" id="{CB9483F2-1C5C-F4C6-AFA3-5F1411D8C396}"/>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14</a:t>
            </a:fld>
            <a:endParaRPr lang="en-GB" dirty="0"/>
          </a:p>
        </p:txBody>
      </p:sp>
      <p:pic>
        <p:nvPicPr>
          <p:cNvPr id="10" name="Picture Placeholder 9">
            <a:extLst>
              <a:ext uri="{FF2B5EF4-FFF2-40B4-BE49-F238E27FC236}">
                <a16:creationId xmlns:a16="http://schemas.microsoft.com/office/drawing/2014/main" id="{FC568D91-EFDB-A2F7-10D1-7D921FF48AB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590" r="8590"/>
          <a:stretch/>
        </p:blipFill>
        <p:spPr>
          <a:xfrm>
            <a:off x="661988" y="2509285"/>
            <a:ext cx="8542108" cy="6876016"/>
          </a:xfrm>
          <a:noFill/>
        </p:spPr>
      </p:pic>
    </p:spTree>
    <p:extLst>
      <p:ext uri="{BB962C8B-B14F-4D97-AF65-F5344CB8AC3E}">
        <p14:creationId xmlns:p14="http://schemas.microsoft.com/office/powerpoint/2010/main" val="213828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49A8-676B-5485-2CEA-64EB2E527FCA}"/>
              </a:ext>
            </a:extLst>
          </p:cNvPr>
          <p:cNvSpPr>
            <a:spLocks noGrp="1"/>
          </p:cNvSpPr>
          <p:nvPr>
            <p:ph type="title"/>
          </p:nvPr>
        </p:nvSpPr>
        <p:spPr>
          <a:xfrm>
            <a:off x="662798" y="1118376"/>
            <a:ext cx="15140488" cy="701434"/>
          </a:xfrm>
        </p:spPr>
        <p:txBody>
          <a:bodyPr anchor="t">
            <a:noAutofit/>
          </a:bodyPr>
          <a:lstStyle/>
          <a:p>
            <a:r>
              <a:rPr lang="en-US" sz="4600" dirty="0"/>
              <a:t>Featured Zone: Quiet Respite</a:t>
            </a:r>
            <a:endParaRPr lang="en-US" sz="4600" noProof="0" dirty="0"/>
          </a:p>
        </p:txBody>
      </p:sp>
      <p:sp>
        <p:nvSpPr>
          <p:cNvPr id="8" name="Footer Placeholder 7">
            <a:extLst>
              <a:ext uri="{FF2B5EF4-FFF2-40B4-BE49-F238E27FC236}">
                <a16:creationId xmlns:a16="http://schemas.microsoft.com/office/drawing/2014/main" id="{45BA5106-4DAF-6B40-AEDC-D9D38C4845A5}"/>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dirty="0"/>
              <a:t>Healthcare Design Conference 2054</a:t>
            </a:r>
          </a:p>
        </p:txBody>
      </p:sp>
      <p:sp>
        <p:nvSpPr>
          <p:cNvPr id="5" name="Text Placeholder 4">
            <a:extLst>
              <a:ext uri="{FF2B5EF4-FFF2-40B4-BE49-F238E27FC236}">
                <a16:creationId xmlns:a16="http://schemas.microsoft.com/office/drawing/2014/main" id="{F403BED7-114E-9E76-447E-0126A2FAFA6B}"/>
              </a:ext>
            </a:extLst>
          </p:cNvPr>
          <p:cNvSpPr>
            <a:spLocks noGrp="1"/>
          </p:cNvSpPr>
          <p:nvPr>
            <p:ph type="body" sz="quarter" idx="13"/>
          </p:nvPr>
        </p:nvSpPr>
        <p:spPr>
          <a:xfrm>
            <a:off x="9805410" y="2446780"/>
            <a:ext cx="7418084" cy="5297522"/>
          </a:xfrm>
        </p:spPr>
        <p:txBody>
          <a:bodyPr anchor="t">
            <a:noAutofit/>
          </a:bodyPr>
          <a:lstStyle/>
          <a:p>
            <a:pPr>
              <a:spcAft>
                <a:spcPct val="0"/>
              </a:spcAft>
              <a:buClr>
                <a:srgbClr val="404040"/>
              </a:buClr>
            </a:pPr>
            <a:r>
              <a:rPr lang="en-US" b="1" dirty="0">
                <a:ea typeface="MS PGothic"/>
                <a:cs typeface="Arial"/>
              </a:rPr>
              <a:t>Zone Details: </a:t>
            </a:r>
          </a:p>
          <a:p>
            <a:pPr>
              <a:spcAft>
                <a:spcPct val="0"/>
              </a:spcAft>
              <a:buClr>
                <a:srgbClr val="404040"/>
              </a:buClr>
            </a:pPr>
            <a:r>
              <a:rPr lang="en-US" dirty="0"/>
              <a:t>Clinicians need spaces that support quick recovery from stress. Campers &amp; Dens offer flexible zones for rest, focus, or collaboration, with varying levels of privacy and control. Features like </a:t>
            </a:r>
            <a:r>
              <a:rPr lang="en-US" dirty="0" err="1"/>
              <a:t>Vitrm</a:t>
            </a:r>
            <a:r>
              <a:rPr lang="en-US" dirty="0"/>
              <a:t> (</a:t>
            </a:r>
            <a:r>
              <a:rPr lang="en-US" dirty="0" err="1"/>
              <a:t>KwickSwitch</a:t>
            </a:r>
            <a:r>
              <a:rPr lang="en-US" dirty="0"/>
              <a:t>) for instant privacy, </a:t>
            </a:r>
            <a:r>
              <a:rPr lang="en-US" dirty="0" err="1"/>
              <a:t>Embold</a:t>
            </a:r>
            <a:r>
              <a:rPr lang="en-US" dirty="0"/>
              <a:t> seating with ottomans, adjustable desks, and personal storage help create restorative environments tailored to clinician needs.</a:t>
            </a:r>
            <a:r>
              <a:rPr lang="en-US" b="0" i="0" u="none" strike="noStrike" baseline="0" dirty="0"/>
              <a:t>.</a:t>
            </a:r>
            <a:endParaRPr lang="en-US" b="1" dirty="0">
              <a:solidFill>
                <a:srgbClr val="FF0000"/>
              </a:solidFill>
              <a:ea typeface="MS PGothic"/>
              <a:cs typeface="Arial"/>
            </a:endParaRPr>
          </a:p>
          <a:p>
            <a:pPr fontAlgn="base">
              <a:spcAft>
                <a:spcPct val="0"/>
              </a:spcAft>
              <a:buClr>
                <a:srgbClr val="404040"/>
              </a:buClr>
            </a:pPr>
            <a:r>
              <a:rPr lang="en-US" b="1" dirty="0">
                <a:ea typeface="MS PGothic"/>
                <a:cs typeface="Arial"/>
              </a:rPr>
              <a:t>Featured Products: </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err="1">
                <a:ea typeface="MS PGothic"/>
                <a:cs typeface="Arial"/>
              </a:rPr>
              <a:t>Embold</a:t>
            </a:r>
            <a:r>
              <a:rPr lang="en-US" dirty="0">
                <a:ea typeface="MS PGothic"/>
                <a:cs typeface="Arial"/>
              </a:rPr>
              <a:t> Bariatric Chair</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err="1">
                <a:ea typeface="MS PGothic"/>
                <a:cs typeface="Arial"/>
              </a:rPr>
              <a:t>Coalesse</a:t>
            </a:r>
            <a:r>
              <a:rPr lang="en-US" dirty="0">
                <a:ea typeface="MS PGothic"/>
                <a:cs typeface="Arial"/>
              </a:rPr>
              <a:t> Jean Nouvel Ottoman</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err="1">
                <a:ea typeface="MS PGothic"/>
                <a:cs typeface="Arial"/>
              </a:rPr>
              <a:t>WorkValet</a:t>
            </a:r>
            <a:endParaRPr lang="en-US" dirty="0">
              <a:ea typeface="MS PGothic"/>
              <a:cs typeface="Arial"/>
            </a:endParaRP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Leap Chair</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West Elm Work Sutton Height Adjustable Desk</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Orangebox Capers + Dens</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err="1">
                <a:ea typeface="MS PGothic"/>
                <a:cs typeface="Arial"/>
              </a:rPr>
              <a:t>Vitrm</a:t>
            </a:r>
            <a:r>
              <a:rPr lang="en-US" dirty="0">
                <a:ea typeface="MS PGothic"/>
                <a:cs typeface="Arial"/>
              </a:rPr>
              <a:t> (</a:t>
            </a:r>
            <a:r>
              <a:rPr lang="en-US" dirty="0" err="1">
                <a:ea typeface="MS PGothic"/>
                <a:cs typeface="Arial"/>
              </a:rPr>
              <a:t>KwickSwitch</a:t>
            </a:r>
            <a:r>
              <a:rPr lang="en-US" dirty="0">
                <a:ea typeface="MS PGothic"/>
                <a:cs typeface="Arial"/>
              </a:rPr>
              <a:t>)</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CF Series Intro Single Monitor Arm</a:t>
            </a:r>
          </a:p>
          <a:p>
            <a:pPr marL="181240" indent="-181240"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Tom Dixon Bell Desk Lamp</a:t>
            </a:r>
          </a:p>
          <a:p>
            <a:pPr marL="342900" indent="-342900" fontAlgn="base">
              <a:spcBef>
                <a:spcPts val="600"/>
              </a:spcBef>
              <a:spcAft>
                <a:spcPct val="0"/>
              </a:spcAft>
              <a:buClr>
                <a:srgbClr val="404040"/>
              </a:buClr>
              <a:buFont typeface="Arial" panose="020B0604020202020204" pitchFamily="34" charset="0"/>
              <a:buChar char="•"/>
            </a:pPr>
            <a:endParaRPr lang="en-US" dirty="0">
              <a:ea typeface="MS PGothic"/>
              <a:cs typeface="Arial"/>
            </a:endParaRPr>
          </a:p>
          <a:p>
            <a:endParaRPr lang="en-US" dirty="0"/>
          </a:p>
          <a:p>
            <a:pPr fontAlgn="base">
              <a:spcAft>
                <a:spcPct val="0"/>
              </a:spcAft>
              <a:buClr>
                <a:srgbClr val="404040"/>
              </a:buClr>
            </a:pPr>
            <a:endParaRPr lang="en-US" b="1" dirty="0"/>
          </a:p>
          <a:p>
            <a:endParaRPr lang="en-US" noProof="0" dirty="0"/>
          </a:p>
        </p:txBody>
      </p:sp>
      <p:sp>
        <p:nvSpPr>
          <p:cNvPr id="9" name="Slide Number Placeholder 8">
            <a:extLst>
              <a:ext uri="{FF2B5EF4-FFF2-40B4-BE49-F238E27FC236}">
                <a16:creationId xmlns:a16="http://schemas.microsoft.com/office/drawing/2014/main" id="{F492D4F3-7982-D34F-A7FD-4567577578CC}"/>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15</a:t>
            </a:fld>
            <a:endParaRPr lang="en-GB"/>
          </a:p>
        </p:txBody>
      </p:sp>
      <p:pic>
        <p:nvPicPr>
          <p:cNvPr id="6" name="Picture 5">
            <a:extLst>
              <a:ext uri="{FF2B5EF4-FFF2-40B4-BE49-F238E27FC236}">
                <a16:creationId xmlns:a16="http://schemas.microsoft.com/office/drawing/2014/main" id="{E046EF06-73DB-9859-B422-7CAEB3EF5D86}"/>
              </a:ext>
            </a:extLst>
          </p:cNvPr>
          <p:cNvPicPr>
            <a:picLocks noChangeAspect="1"/>
          </p:cNvPicPr>
          <p:nvPr/>
        </p:nvPicPr>
        <p:blipFill>
          <a:blip r:embed="rId3">
            <a:extLst>
              <a:ext uri="{28A0092B-C50C-407E-A947-70E740481C1C}">
                <a14:useLocalDpi xmlns:a14="http://schemas.microsoft.com/office/drawing/2010/main" val="0"/>
              </a:ext>
            </a:extLst>
          </a:blip>
          <a:srcRect l="4858" r="4858"/>
          <a:stretch/>
        </p:blipFill>
        <p:spPr>
          <a:xfrm>
            <a:off x="662796" y="2446780"/>
            <a:ext cx="8793514" cy="6493244"/>
          </a:xfrm>
          <a:prstGeom prst="rect">
            <a:avLst/>
          </a:prstGeom>
          <a:noFill/>
        </p:spPr>
      </p:pic>
    </p:spTree>
    <p:extLst>
      <p:ext uri="{BB962C8B-B14F-4D97-AF65-F5344CB8AC3E}">
        <p14:creationId xmlns:p14="http://schemas.microsoft.com/office/powerpoint/2010/main" val="28568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F65A-E2C8-420F-2364-AD741ACEA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21F7E-8DAB-3712-B968-3F3DDE4D6D74}"/>
              </a:ext>
            </a:extLst>
          </p:cNvPr>
          <p:cNvSpPr>
            <a:spLocks noGrp="1"/>
          </p:cNvSpPr>
          <p:nvPr>
            <p:ph type="title"/>
          </p:nvPr>
        </p:nvSpPr>
        <p:spPr>
          <a:xfrm>
            <a:off x="662798" y="1118376"/>
            <a:ext cx="15140488" cy="701434"/>
          </a:xfrm>
        </p:spPr>
        <p:txBody>
          <a:bodyPr anchor="t">
            <a:noAutofit/>
          </a:bodyPr>
          <a:lstStyle/>
          <a:p>
            <a:r>
              <a:rPr lang="en-US" sz="4600" dirty="0"/>
              <a:t>Featured Zone: Social Respite</a:t>
            </a:r>
            <a:endParaRPr lang="en-US" sz="4600" noProof="0" dirty="0"/>
          </a:p>
        </p:txBody>
      </p:sp>
      <p:sp>
        <p:nvSpPr>
          <p:cNvPr id="8" name="Footer Placeholder 7">
            <a:extLst>
              <a:ext uri="{FF2B5EF4-FFF2-40B4-BE49-F238E27FC236}">
                <a16:creationId xmlns:a16="http://schemas.microsoft.com/office/drawing/2014/main" id="{B4BF69BA-75C2-1074-EEDD-C08AD401DA41}"/>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dirty="0"/>
              <a:t>Healthcare Design Conference 2025</a:t>
            </a:r>
          </a:p>
        </p:txBody>
      </p:sp>
      <p:sp>
        <p:nvSpPr>
          <p:cNvPr id="5" name="Text Placeholder 4">
            <a:extLst>
              <a:ext uri="{FF2B5EF4-FFF2-40B4-BE49-F238E27FC236}">
                <a16:creationId xmlns:a16="http://schemas.microsoft.com/office/drawing/2014/main" id="{8175F424-8C30-E004-A8B5-CA1FB2A49152}"/>
              </a:ext>
            </a:extLst>
          </p:cNvPr>
          <p:cNvSpPr>
            <a:spLocks noGrp="1"/>
          </p:cNvSpPr>
          <p:nvPr>
            <p:ph type="body" sz="quarter" idx="13"/>
          </p:nvPr>
        </p:nvSpPr>
        <p:spPr>
          <a:xfrm>
            <a:off x="9805410" y="2446780"/>
            <a:ext cx="7418084" cy="5297522"/>
          </a:xfrm>
        </p:spPr>
        <p:txBody>
          <a:bodyPr anchor="t">
            <a:noAutofit/>
          </a:bodyPr>
          <a:lstStyle/>
          <a:p>
            <a:pPr>
              <a:spcAft>
                <a:spcPct val="0"/>
              </a:spcAft>
              <a:buClr>
                <a:srgbClr val="404040"/>
              </a:buClr>
            </a:pPr>
            <a:r>
              <a:rPr lang="en-US" b="1" dirty="0">
                <a:ea typeface="MS PGothic"/>
                <a:cs typeface="Arial"/>
              </a:rPr>
              <a:t>Highlights: </a:t>
            </a:r>
          </a:p>
          <a:p>
            <a:pPr>
              <a:spcAft>
                <a:spcPct val="0"/>
              </a:spcAft>
              <a:buClr>
                <a:srgbClr val="404040"/>
              </a:buClr>
            </a:pPr>
            <a:r>
              <a:rPr lang="en-US" dirty="0"/>
              <a:t>Campers + Dens Cabin provides a flexible touchdown space near care zones, supporting rest and workflow. Regard seating with </a:t>
            </a:r>
            <a:r>
              <a:rPr lang="en-US" dirty="0" err="1"/>
              <a:t>Montara</a:t>
            </a:r>
            <a:r>
              <a:rPr lang="en-US" dirty="0"/>
              <a:t> tables and West Elm Health Sterling chairs creates a welcoming, clinically relevant spot to pause or connect. </a:t>
            </a:r>
            <a:r>
              <a:rPr lang="en-US" dirty="0" err="1"/>
              <a:t>SnowSound</a:t>
            </a:r>
            <a:r>
              <a:rPr lang="en-US" dirty="0"/>
              <a:t> Perline Wall Panels improve acoustic comfort for a more restorative experience.</a:t>
            </a:r>
            <a:endParaRPr lang="en-US" b="1" dirty="0">
              <a:solidFill>
                <a:srgbClr val="FF0000"/>
              </a:solidFill>
              <a:ea typeface="MS PGothic"/>
              <a:cs typeface="Arial"/>
            </a:endParaRPr>
          </a:p>
          <a:p>
            <a:pPr fontAlgn="base">
              <a:spcAft>
                <a:spcPct val="0"/>
              </a:spcAft>
              <a:buClr>
                <a:srgbClr val="404040"/>
              </a:buClr>
            </a:pPr>
            <a:r>
              <a:rPr lang="en-US" b="1" dirty="0">
                <a:ea typeface="MS PGothic"/>
                <a:cs typeface="Arial"/>
              </a:rPr>
              <a:t>Featured Products: </a:t>
            </a:r>
          </a:p>
          <a:p>
            <a:pPr marL="181240" indent="-181240" fontAlgn="base">
              <a:spcBef>
                <a:spcPts val="634"/>
              </a:spcBef>
              <a:spcAft>
                <a:spcPct val="0"/>
              </a:spcAft>
              <a:buClr>
                <a:srgbClr val="404040"/>
              </a:buClr>
              <a:buFont typeface="Arial" panose="020B0604020202020204" pitchFamily="34" charset="0"/>
              <a:buChar char="•"/>
            </a:pPr>
            <a:r>
              <a:rPr lang="en-US" dirty="0">
                <a:ea typeface="MS PGothic"/>
                <a:cs typeface="Arial"/>
              </a:rPr>
              <a:t>West Elm Health Collection Sterling Chairs</a:t>
            </a:r>
          </a:p>
          <a:p>
            <a:pPr marL="181240" indent="-181240" fontAlgn="base">
              <a:spcBef>
                <a:spcPts val="634"/>
              </a:spcBef>
              <a:spcAft>
                <a:spcPct val="0"/>
              </a:spcAft>
              <a:buClr>
                <a:srgbClr val="404040"/>
              </a:buClr>
              <a:buFont typeface="Arial" panose="020B0604020202020204" pitchFamily="34" charset="0"/>
              <a:buChar char="•"/>
            </a:pPr>
            <a:r>
              <a:rPr lang="en-US" dirty="0">
                <a:ea typeface="MS PGothic"/>
                <a:cs typeface="Arial"/>
              </a:rPr>
              <a:t>Regard Lounge</a:t>
            </a:r>
          </a:p>
          <a:p>
            <a:pPr marL="181240" indent="-181240" fontAlgn="base">
              <a:spcBef>
                <a:spcPts val="634"/>
              </a:spcBef>
              <a:spcAft>
                <a:spcPct val="0"/>
              </a:spcAft>
              <a:buClr>
                <a:srgbClr val="404040"/>
              </a:buClr>
              <a:buFont typeface="Arial" panose="020B0604020202020204" pitchFamily="34" charset="0"/>
              <a:buChar char="•"/>
            </a:pPr>
            <a:r>
              <a:rPr lang="en-US" dirty="0" err="1">
                <a:ea typeface="MS PGothic"/>
                <a:cs typeface="Arial"/>
              </a:rPr>
              <a:t>Coalesse</a:t>
            </a:r>
            <a:r>
              <a:rPr lang="en-US" dirty="0">
                <a:ea typeface="MS PGothic"/>
                <a:cs typeface="Arial"/>
              </a:rPr>
              <a:t> </a:t>
            </a:r>
            <a:r>
              <a:rPr lang="en-US" dirty="0" err="1">
                <a:ea typeface="MS PGothic"/>
                <a:cs typeface="Arial"/>
              </a:rPr>
              <a:t>Montara</a:t>
            </a:r>
            <a:r>
              <a:rPr lang="en-US" dirty="0">
                <a:ea typeface="MS PGothic"/>
                <a:cs typeface="Arial"/>
              </a:rPr>
              <a:t> Tables</a:t>
            </a:r>
          </a:p>
          <a:p>
            <a:pPr marL="181240" indent="-181240" fontAlgn="base">
              <a:spcBef>
                <a:spcPts val="634"/>
              </a:spcBef>
              <a:spcAft>
                <a:spcPct val="0"/>
              </a:spcAft>
              <a:buClr>
                <a:srgbClr val="404040"/>
              </a:buClr>
              <a:buFont typeface="Arial" panose="020B0604020202020204" pitchFamily="34" charset="0"/>
              <a:buChar char="•"/>
            </a:pPr>
            <a:r>
              <a:rPr lang="en-US" dirty="0">
                <a:ea typeface="MS PGothic"/>
                <a:cs typeface="Arial"/>
              </a:rPr>
              <a:t>Orangebox Campers + Dens</a:t>
            </a:r>
          </a:p>
          <a:p>
            <a:pPr marL="181240" indent="-181240" fontAlgn="base">
              <a:spcBef>
                <a:spcPts val="634"/>
              </a:spcBef>
              <a:spcAft>
                <a:spcPct val="0"/>
              </a:spcAft>
              <a:buClr>
                <a:srgbClr val="404040"/>
              </a:buClr>
              <a:buFont typeface="Arial" panose="020B0604020202020204" pitchFamily="34" charset="0"/>
              <a:buChar char="•"/>
            </a:pPr>
            <a:r>
              <a:rPr lang="en-US" dirty="0" err="1">
                <a:ea typeface="MS PGothic"/>
                <a:cs typeface="Arial"/>
              </a:rPr>
              <a:t>SnowSound</a:t>
            </a:r>
            <a:r>
              <a:rPr lang="en-US" dirty="0">
                <a:ea typeface="MS PGothic"/>
                <a:cs typeface="Arial"/>
              </a:rPr>
              <a:t> Wall Panels</a:t>
            </a:r>
          </a:p>
          <a:p>
            <a:pPr marL="181240" indent="-181240" fontAlgn="base">
              <a:spcBef>
                <a:spcPts val="634"/>
              </a:spcBef>
              <a:spcAft>
                <a:spcPct val="0"/>
              </a:spcAft>
              <a:buClr>
                <a:srgbClr val="404040"/>
              </a:buClr>
              <a:buFont typeface="Arial" panose="020B0604020202020204" pitchFamily="34" charset="0"/>
              <a:buChar char="•"/>
            </a:pPr>
            <a:endParaRPr lang="en-US" dirty="0">
              <a:ea typeface="MS PGothic"/>
              <a:cs typeface="Arial"/>
            </a:endParaRPr>
          </a:p>
          <a:p>
            <a:pPr marL="342900" indent="-342900" fontAlgn="base">
              <a:spcBef>
                <a:spcPts val="600"/>
              </a:spcBef>
              <a:spcAft>
                <a:spcPct val="0"/>
              </a:spcAft>
              <a:buClr>
                <a:srgbClr val="404040"/>
              </a:buClr>
              <a:buFont typeface="Arial" panose="020B0604020202020204" pitchFamily="34" charset="0"/>
              <a:buChar char="•"/>
            </a:pPr>
            <a:endParaRPr lang="en-US" dirty="0">
              <a:ea typeface="MS PGothic"/>
              <a:cs typeface="Arial"/>
            </a:endParaRPr>
          </a:p>
          <a:p>
            <a:endParaRPr lang="en-US" dirty="0"/>
          </a:p>
          <a:p>
            <a:pPr fontAlgn="base">
              <a:spcAft>
                <a:spcPct val="0"/>
              </a:spcAft>
              <a:buClr>
                <a:srgbClr val="404040"/>
              </a:buClr>
            </a:pPr>
            <a:endParaRPr lang="en-US" b="1" dirty="0"/>
          </a:p>
          <a:p>
            <a:endParaRPr lang="en-US" noProof="0" dirty="0"/>
          </a:p>
        </p:txBody>
      </p:sp>
      <p:sp>
        <p:nvSpPr>
          <p:cNvPr id="9" name="Slide Number Placeholder 8">
            <a:extLst>
              <a:ext uri="{FF2B5EF4-FFF2-40B4-BE49-F238E27FC236}">
                <a16:creationId xmlns:a16="http://schemas.microsoft.com/office/drawing/2014/main" id="{9322BED0-883E-6684-A616-6CD3225D58F3}"/>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16</a:t>
            </a:fld>
            <a:endParaRPr lang="en-GB"/>
          </a:p>
        </p:txBody>
      </p:sp>
      <p:pic>
        <p:nvPicPr>
          <p:cNvPr id="6" name="Picture 5">
            <a:extLst>
              <a:ext uri="{FF2B5EF4-FFF2-40B4-BE49-F238E27FC236}">
                <a16:creationId xmlns:a16="http://schemas.microsoft.com/office/drawing/2014/main" id="{CE721AE2-30BC-C8CD-3F7A-C50264019937}"/>
              </a:ext>
            </a:extLst>
          </p:cNvPr>
          <p:cNvPicPr>
            <a:picLocks noChangeAspect="1"/>
          </p:cNvPicPr>
          <p:nvPr/>
        </p:nvPicPr>
        <p:blipFill>
          <a:blip r:embed="rId3">
            <a:extLst>
              <a:ext uri="{28A0092B-C50C-407E-A947-70E740481C1C}">
                <a14:useLocalDpi xmlns:a14="http://schemas.microsoft.com/office/drawing/2010/main" val="0"/>
              </a:ext>
            </a:extLst>
          </a:blip>
          <a:srcRect t="21103" b="21103"/>
          <a:stretch/>
        </p:blipFill>
        <p:spPr>
          <a:xfrm>
            <a:off x="662796" y="2446780"/>
            <a:ext cx="8793514" cy="6493244"/>
          </a:xfrm>
          <a:prstGeom prst="rect">
            <a:avLst/>
          </a:prstGeom>
          <a:noFill/>
        </p:spPr>
      </p:pic>
    </p:spTree>
    <p:extLst>
      <p:ext uri="{BB962C8B-B14F-4D97-AF65-F5344CB8AC3E}">
        <p14:creationId xmlns:p14="http://schemas.microsoft.com/office/powerpoint/2010/main" val="4211133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AC159-69FD-49AE-9650-601C535A3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BFEBA8-C91A-8E08-E629-554691A645CF}"/>
              </a:ext>
            </a:extLst>
          </p:cNvPr>
          <p:cNvSpPr>
            <a:spLocks noGrp="1"/>
          </p:cNvSpPr>
          <p:nvPr>
            <p:ph type="title"/>
          </p:nvPr>
        </p:nvSpPr>
        <p:spPr>
          <a:xfrm>
            <a:off x="662798" y="1118376"/>
            <a:ext cx="15140488" cy="701434"/>
          </a:xfrm>
        </p:spPr>
        <p:txBody>
          <a:bodyPr anchor="t">
            <a:noAutofit/>
          </a:bodyPr>
          <a:lstStyle/>
          <a:p>
            <a:r>
              <a:rPr lang="en-US" sz="4600" dirty="0"/>
              <a:t>Featured Zone: Administrative</a:t>
            </a:r>
            <a:endParaRPr lang="en-US" sz="4600" noProof="0" dirty="0"/>
          </a:p>
        </p:txBody>
      </p:sp>
      <p:sp>
        <p:nvSpPr>
          <p:cNvPr id="8" name="Footer Placeholder 7">
            <a:extLst>
              <a:ext uri="{FF2B5EF4-FFF2-40B4-BE49-F238E27FC236}">
                <a16:creationId xmlns:a16="http://schemas.microsoft.com/office/drawing/2014/main" id="{467FC275-F94E-2602-E4E6-293D9BD50A0A}"/>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dirty="0"/>
              <a:t>Healthcare Design Conference 2025</a:t>
            </a:r>
          </a:p>
        </p:txBody>
      </p:sp>
      <p:sp>
        <p:nvSpPr>
          <p:cNvPr id="5" name="Text Placeholder 4">
            <a:extLst>
              <a:ext uri="{FF2B5EF4-FFF2-40B4-BE49-F238E27FC236}">
                <a16:creationId xmlns:a16="http://schemas.microsoft.com/office/drawing/2014/main" id="{5173CC7A-9987-28FB-C74D-A76747700D1A}"/>
              </a:ext>
            </a:extLst>
          </p:cNvPr>
          <p:cNvSpPr>
            <a:spLocks noGrp="1"/>
          </p:cNvSpPr>
          <p:nvPr>
            <p:ph type="body" sz="quarter" idx="13"/>
          </p:nvPr>
        </p:nvSpPr>
        <p:spPr>
          <a:xfrm>
            <a:off x="9805410" y="2446780"/>
            <a:ext cx="7418084" cy="5297522"/>
          </a:xfrm>
        </p:spPr>
        <p:txBody>
          <a:bodyPr anchor="t">
            <a:noAutofit/>
          </a:bodyPr>
          <a:lstStyle/>
          <a:p>
            <a:pPr>
              <a:spcAft>
                <a:spcPct val="0"/>
              </a:spcAft>
              <a:buClr>
                <a:srgbClr val="404040"/>
              </a:buClr>
            </a:pPr>
            <a:r>
              <a:rPr lang="en-US" b="1" dirty="0">
                <a:ea typeface="MS PGothic"/>
                <a:cs typeface="Arial"/>
              </a:rPr>
              <a:t>Highlights: </a:t>
            </a:r>
          </a:p>
          <a:p>
            <a:pPr>
              <a:spcAft>
                <a:spcPct val="0"/>
              </a:spcAft>
              <a:buClr>
                <a:srgbClr val="404040"/>
              </a:buClr>
            </a:pPr>
            <a:r>
              <a:rPr lang="en-US" dirty="0"/>
              <a:t>Administrative spaces are vital to healthcare delivery. This environment combines ergonomic features and essential tools to support productivity and well-being. Height-adjustable desks, task seating, and easy access to lighting, monitor arms, power, and storage give clinicians control and comfort, while soft elements like plants and rugs create a welcoming atmosphere.</a:t>
            </a:r>
            <a:br>
              <a:rPr lang="en-US" b="1" dirty="0">
                <a:solidFill>
                  <a:srgbClr val="FF0000"/>
                </a:solidFill>
                <a:ea typeface="MS PGothic"/>
                <a:cs typeface="Arial"/>
              </a:rPr>
            </a:br>
            <a:br>
              <a:rPr lang="en-US" dirty="0">
                <a:ea typeface="MS PGothic"/>
                <a:cs typeface="Arial"/>
              </a:rPr>
            </a:br>
            <a:r>
              <a:rPr lang="en-US" b="1" dirty="0">
                <a:ea typeface="MS PGothic"/>
                <a:cs typeface="Arial"/>
              </a:rPr>
              <a:t>Featured Products:</a:t>
            </a: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err="1">
                <a:ea typeface="MS PGothic"/>
                <a:cs typeface="Arial"/>
              </a:rPr>
              <a:t>WorkValet</a:t>
            </a:r>
            <a:endParaRPr lang="en-US" dirty="0">
              <a:ea typeface="MS PGothic"/>
              <a:cs typeface="Arial"/>
            </a:endParaRP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Steelcase Series 2 Task Chair</a:t>
            </a: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Migration Heigh-adjustable Desk</a:t>
            </a: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err="1">
                <a:ea typeface="MS PGothic"/>
                <a:cs typeface="Calibri Light"/>
              </a:rPr>
              <a:t>Soffio</a:t>
            </a:r>
            <a:r>
              <a:rPr lang="en-US" dirty="0">
                <a:ea typeface="MS PGothic"/>
                <a:cs typeface="Calibri Light"/>
              </a:rPr>
              <a:t> Screen</a:t>
            </a: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Eclipse Light</a:t>
            </a: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CF Series Monitor Arm</a:t>
            </a: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Calibri Light"/>
              </a:rPr>
              <a:t>Desktop </a:t>
            </a:r>
            <a:r>
              <a:rPr lang="en-US" dirty="0" err="1">
                <a:ea typeface="MS PGothic"/>
                <a:cs typeface="Calibri Light"/>
              </a:rPr>
              <a:t>Powerstrip</a:t>
            </a:r>
            <a:endParaRPr lang="en-US" dirty="0">
              <a:ea typeface="MS PGothic"/>
              <a:cs typeface="Calibri Light"/>
            </a:endParaRP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Color Dial Rug</a:t>
            </a:r>
          </a:p>
          <a:p>
            <a:pPr marL="181240" indent="-181240" fontAlgn="base">
              <a:spcBef>
                <a:spcPts val="634"/>
              </a:spcBef>
              <a:spcAft>
                <a:spcPct val="0"/>
              </a:spcAft>
              <a:buClr>
                <a:srgbClr val="404040"/>
              </a:buClr>
              <a:buFont typeface="Arial" panose="020B0604020202020204" pitchFamily="34" charset="0"/>
              <a:buChar char="•"/>
            </a:pPr>
            <a:endParaRPr lang="en-US" dirty="0">
              <a:ea typeface="MS PGothic"/>
              <a:cs typeface="Arial"/>
            </a:endParaRPr>
          </a:p>
          <a:p>
            <a:pPr marL="181240" indent="-181240" fontAlgn="base">
              <a:spcBef>
                <a:spcPts val="634"/>
              </a:spcBef>
              <a:spcAft>
                <a:spcPct val="0"/>
              </a:spcAft>
              <a:buClr>
                <a:srgbClr val="404040"/>
              </a:buClr>
              <a:buFont typeface="Arial" panose="020B0604020202020204" pitchFamily="34" charset="0"/>
              <a:buChar char="•"/>
            </a:pPr>
            <a:endParaRPr lang="en-US" dirty="0">
              <a:ea typeface="MS PGothic"/>
              <a:cs typeface="Arial"/>
            </a:endParaRPr>
          </a:p>
          <a:p>
            <a:pPr marL="342900" indent="-342900" fontAlgn="base">
              <a:spcBef>
                <a:spcPts val="600"/>
              </a:spcBef>
              <a:spcAft>
                <a:spcPct val="0"/>
              </a:spcAft>
              <a:buClr>
                <a:srgbClr val="404040"/>
              </a:buClr>
              <a:buFont typeface="Arial" panose="020B0604020202020204" pitchFamily="34" charset="0"/>
              <a:buChar char="•"/>
            </a:pPr>
            <a:endParaRPr lang="en-US" dirty="0">
              <a:ea typeface="MS PGothic"/>
              <a:cs typeface="Arial"/>
            </a:endParaRPr>
          </a:p>
          <a:p>
            <a:endParaRPr lang="en-US" dirty="0"/>
          </a:p>
          <a:p>
            <a:pPr fontAlgn="base">
              <a:spcAft>
                <a:spcPct val="0"/>
              </a:spcAft>
              <a:buClr>
                <a:srgbClr val="404040"/>
              </a:buClr>
            </a:pPr>
            <a:endParaRPr lang="en-US" b="1" dirty="0"/>
          </a:p>
          <a:p>
            <a:endParaRPr lang="en-US" noProof="0" dirty="0"/>
          </a:p>
        </p:txBody>
      </p:sp>
      <p:sp>
        <p:nvSpPr>
          <p:cNvPr id="9" name="Slide Number Placeholder 8">
            <a:extLst>
              <a:ext uri="{FF2B5EF4-FFF2-40B4-BE49-F238E27FC236}">
                <a16:creationId xmlns:a16="http://schemas.microsoft.com/office/drawing/2014/main" id="{AC8D3FEB-1F51-07B4-7FD7-4E5E269A5236}"/>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17</a:t>
            </a:fld>
            <a:endParaRPr lang="en-GB"/>
          </a:p>
        </p:txBody>
      </p:sp>
      <p:pic>
        <p:nvPicPr>
          <p:cNvPr id="6" name="Picture 5">
            <a:extLst>
              <a:ext uri="{FF2B5EF4-FFF2-40B4-BE49-F238E27FC236}">
                <a16:creationId xmlns:a16="http://schemas.microsoft.com/office/drawing/2014/main" id="{24CC1AA8-C0E2-D6A7-B317-D3106958D81D}"/>
              </a:ext>
            </a:extLst>
          </p:cNvPr>
          <p:cNvPicPr>
            <a:picLocks noChangeAspect="1"/>
          </p:cNvPicPr>
          <p:nvPr/>
        </p:nvPicPr>
        <p:blipFill>
          <a:blip r:embed="rId3">
            <a:extLst>
              <a:ext uri="{28A0092B-C50C-407E-A947-70E740481C1C}">
                <a14:useLocalDpi xmlns:a14="http://schemas.microsoft.com/office/drawing/2010/main" val="0"/>
              </a:ext>
            </a:extLst>
          </a:blip>
          <a:srcRect t="23909" b="23909"/>
          <a:stretch/>
        </p:blipFill>
        <p:spPr>
          <a:xfrm>
            <a:off x="662796" y="2446780"/>
            <a:ext cx="8793514" cy="6493244"/>
          </a:xfrm>
          <a:prstGeom prst="rect">
            <a:avLst/>
          </a:prstGeom>
          <a:noFill/>
        </p:spPr>
      </p:pic>
    </p:spTree>
    <p:extLst>
      <p:ext uri="{BB962C8B-B14F-4D97-AF65-F5344CB8AC3E}">
        <p14:creationId xmlns:p14="http://schemas.microsoft.com/office/powerpoint/2010/main" val="1505105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CCD4C-83A8-0B26-BECD-4791AA93B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489A42-94B6-9683-BFD0-8A5FCBEE3536}"/>
              </a:ext>
            </a:extLst>
          </p:cNvPr>
          <p:cNvSpPr>
            <a:spLocks noGrp="1"/>
          </p:cNvSpPr>
          <p:nvPr>
            <p:ph type="title"/>
          </p:nvPr>
        </p:nvSpPr>
        <p:spPr>
          <a:xfrm>
            <a:off x="662798" y="1118376"/>
            <a:ext cx="15140488" cy="701434"/>
          </a:xfrm>
        </p:spPr>
        <p:txBody>
          <a:bodyPr anchor="t">
            <a:noAutofit/>
          </a:bodyPr>
          <a:lstStyle/>
          <a:p>
            <a:r>
              <a:rPr lang="en-US" sz="4600" dirty="0"/>
              <a:t>Featured Zone: Healthcare Seating Display</a:t>
            </a:r>
            <a:endParaRPr lang="en-US" sz="4600" noProof="0" dirty="0"/>
          </a:p>
        </p:txBody>
      </p:sp>
      <p:sp>
        <p:nvSpPr>
          <p:cNvPr id="8" name="Footer Placeholder 7">
            <a:extLst>
              <a:ext uri="{FF2B5EF4-FFF2-40B4-BE49-F238E27FC236}">
                <a16:creationId xmlns:a16="http://schemas.microsoft.com/office/drawing/2014/main" id="{533B18B9-DA20-04BC-CF2A-BD70B0895327}"/>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dirty="0"/>
              <a:t>Healthcare Design Conference 2025</a:t>
            </a:r>
          </a:p>
        </p:txBody>
      </p:sp>
      <p:sp>
        <p:nvSpPr>
          <p:cNvPr id="5" name="Text Placeholder 4">
            <a:extLst>
              <a:ext uri="{FF2B5EF4-FFF2-40B4-BE49-F238E27FC236}">
                <a16:creationId xmlns:a16="http://schemas.microsoft.com/office/drawing/2014/main" id="{BBC03AEA-211A-895A-6F30-9E928CD31470}"/>
              </a:ext>
            </a:extLst>
          </p:cNvPr>
          <p:cNvSpPr>
            <a:spLocks noGrp="1"/>
          </p:cNvSpPr>
          <p:nvPr>
            <p:ph type="body" sz="quarter" idx="13"/>
          </p:nvPr>
        </p:nvSpPr>
        <p:spPr>
          <a:xfrm>
            <a:off x="9805410" y="2446780"/>
            <a:ext cx="7418084" cy="5297522"/>
          </a:xfrm>
        </p:spPr>
        <p:txBody>
          <a:bodyPr anchor="t">
            <a:noAutofit/>
          </a:bodyPr>
          <a:lstStyle/>
          <a:p>
            <a:pPr>
              <a:spcAft>
                <a:spcPct val="0"/>
              </a:spcAft>
              <a:buClr>
                <a:srgbClr val="404040"/>
              </a:buClr>
            </a:pPr>
            <a:r>
              <a:rPr lang="en-US" b="1" dirty="0">
                <a:ea typeface="MS PGothic"/>
                <a:cs typeface="Arial"/>
              </a:rPr>
              <a:t>Highlights: </a:t>
            </a:r>
          </a:p>
          <a:p>
            <a:pPr>
              <a:spcAft>
                <a:spcPct val="0"/>
              </a:spcAft>
              <a:buClr>
                <a:srgbClr val="404040"/>
              </a:buClr>
            </a:pPr>
            <a:r>
              <a:rPr lang="en-US" dirty="0"/>
              <a:t>With better design, healthcare seating can become less institutional and a lot more comfortable, appealing and inviting — while still meeting crucial demands for safety, durability and cleanability.</a:t>
            </a:r>
            <a:br>
              <a:rPr lang="en-US" b="1" dirty="0">
                <a:solidFill>
                  <a:srgbClr val="FF0000"/>
                </a:solidFill>
                <a:ea typeface="MS PGothic"/>
                <a:cs typeface="Arial"/>
              </a:rPr>
            </a:br>
            <a:br>
              <a:rPr lang="en-US" dirty="0">
                <a:ea typeface="MS PGothic"/>
                <a:cs typeface="Arial"/>
              </a:rPr>
            </a:br>
            <a:r>
              <a:rPr lang="en-US" b="1" dirty="0">
                <a:ea typeface="MS PGothic"/>
                <a:cs typeface="Arial"/>
              </a:rPr>
              <a:t>Featured Products:</a:t>
            </a: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Arial"/>
              </a:rPr>
              <a:t>Sorrel</a:t>
            </a: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err="1">
                <a:ea typeface="MS PGothic"/>
                <a:cs typeface="Arial"/>
              </a:rPr>
              <a:t>Aspekt</a:t>
            </a:r>
            <a:endParaRPr lang="en-US" dirty="0">
              <a:ea typeface="MS PGothic"/>
              <a:cs typeface="Arial"/>
            </a:endParaRP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err="1">
                <a:ea typeface="MS PGothic"/>
                <a:cs typeface="Arial"/>
              </a:rPr>
              <a:t>Embold</a:t>
            </a:r>
            <a:endParaRPr lang="en-US" dirty="0">
              <a:ea typeface="MS PGothic"/>
              <a:cs typeface="Arial"/>
            </a:endParaRPr>
          </a:p>
          <a:p>
            <a:pPr marL="180975" indent="-180975" fontAlgn="base">
              <a:lnSpc>
                <a:spcPct val="100000"/>
              </a:lnSpc>
              <a:spcBef>
                <a:spcPts val="634"/>
              </a:spcBef>
              <a:spcAft>
                <a:spcPct val="0"/>
              </a:spcAft>
              <a:buClr>
                <a:srgbClr val="404040"/>
              </a:buClr>
              <a:buFont typeface="Arial" panose="020B0604020202020204" pitchFamily="34" charset="0"/>
              <a:buChar char="•"/>
            </a:pPr>
            <a:r>
              <a:rPr lang="en-US" dirty="0">
                <a:ea typeface="MS PGothic"/>
                <a:cs typeface="Calibri Light"/>
              </a:rPr>
              <a:t>Radia</a:t>
            </a:r>
            <a:endParaRPr lang="en-US" dirty="0">
              <a:ea typeface="MS PGothic"/>
              <a:cs typeface="Arial"/>
            </a:endParaRPr>
          </a:p>
          <a:p>
            <a:pPr marL="181240" indent="-181240" fontAlgn="base">
              <a:spcBef>
                <a:spcPts val="634"/>
              </a:spcBef>
              <a:spcAft>
                <a:spcPct val="0"/>
              </a:spcAft>
              <a:buClr>
                <a:srgbClr val="404040"/>
              </a:buClr>
              <a:buFont typeface="Arial" panose="020B0604020202020204" pitchFamily="34" charset="0"/>
              <a:buChar char="•"/>
            </a:pPr>
            <a:endParaRPr lang="en-US" dirty="0">
              <a:ea typeface="MS PGothic"/>
              <a:cs typeface="Arial"/>
            </a:endParaRPr>
          </a:p>
          <a:p>
            <a:pPr marL="342900" indent="-342900" fontAlgn="base">
              <a:spcBef>
                <a:spcPts val="600"/>
              </a:spcBef>
              <a:spcAft>
                <a:spcPct val="0"/>
              </a:spcAft>
              <a:buClr>
                <a:srgbClr val="404040"/>
              </a:buClr>
              <a:buFont typeface="Arial" panose="020B0604020202020204" pitchFamily="34" charset="0"/>
              <a:buChar char="•"/>
            </a:pPr>
            <a:endParaRPr lang="en-US" dirty="0">
              <a:ea typeface="MS PGothic"/>
              <a:cs typeface="Arial"/>
            </a:endParaRPr>
          </a:p>
          <a:p>
            <a:endParaRPr lang="en-US" dirty="0"/>
          </a:p>
          <a:p>
            <a:pPr fontAlgn="base">
              <a:spcAft>
                <a:spcPct val="0"/>
              </a:spcAft>
              <a:buClr>
                <a:srgbClr val="404040"/>
              </a:buClr>
            </a:pPr>
            <a:endParaRPr lang="en-US" b="1" dirty="0"/>
          </a:p>
          <a:p>
            <a:endParaRPr lang="en-US" noProof="0" dirty="0"/>
          </a:p>
        </p:txBody>
      </p:sp>
      <p:sp>
        <p:nvSpPr>
          <p:cNvPr id="9" name="Slide Number Placeholder 8">
            <a:extLst>
              <a:ext uri="{FF2B5EF4-FFF2-40B4-BE49-F238E27FC236}">
                <a16:creationId xmlns:a16="http://schemas.microsoft.com/office/drawing/2014/main" id="{C65A1B2A-0BB9-14F8-0FF8-EA9310AC83F7}"/>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18</a:t>
            </a:fld>
            <a:endParaRPr lang="en-GB"/>
          </a:p>
        </p:txBody>
      </p:sp>
      <p:pic>
        <p:nvPicPr>
          <p:cNvPr id="6" name="Picture 5">
            <a:extLst>
              <a:ext uri="{FF2B5EF4-FFF2-40B4-BE49-F238E27FC236}">
                <a16:creationId xmlns:a16="http://schemas.microsoft.com/office/drawing/2014/main" id="{B620C4A7-2E62-07AC-3C94-779AFE94B0CC}"/>
              </a:ext>
            </a:extLst>
          </p:cNvPr>
          <p:cNvPicPr>
            <a:picLocks noChangeAspect="1"/>
          </p:cNvPicPr>
          <p:nvPr/>
        </p:nvPicPr>
        <p:blipFill>
          <a:blip r:embed="rId3">
            <a:extLst>
              <a:ext uri="{28A0092B-C50C-407E-A947-70E740481C1C}">
                <a14:useLocalDpi xmlns:a14="http://schemas.microsoft.com/office/drawing/2010/main" val="0"/>
              </a:ext>
            </a:extLst>
          </a:blip>
          <a:srcRect t="37027" b="8429"/>
          <a:stretch>
            <a:fillRect/>
          </a:stretch>
        </p:blipFill>
        <p:spPr>
          <a:xfrm>
            <a:off x="662796" y="2446780"/>
            <a:ext cx="8793514" cy="6493244"/>
          </a:xfrm>
          <a:prstGeom prst="rect">
            <a:avLst/>
          </a:prstGeom>
          <a:noFill/>
        </p:spPr>
      </p:pic>
    </p:spTree>
    <p:extLst>
      <p:ext uri="{BB962C8B-B14F-4D97-AF65-F5344CB8AC3E}">
        <p14:creationId xmlns:p14="http://schemas.microsoft.com/office/powerpoint/2010/main" val="105235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2F0E3-6AFE-2C3D-9996-FE100A40FE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A912BF-A683-E075-96AB-6E4853258E8A}"/>
              </a:ext>
            </a:extLst>
          </p:cNvPr>
          <p:cNvSpPr>
            <a:spLocks noGrp="1"/>
          </p:cNvSpPr>
          <p:nvPr>
            <p:ph type="title"/>
          </p:nvPr>
        </p:nvSpPr>
        <p:spPr/>
        <p:txBody>
          <a:bodyPr/>
          <a:lstStyle/>
          <a:p>
            <a:r>
              <a:rPr lang="en-US" dirty="0" err="1"/>
              <a:t>KwickScreen</a:t>
            </a:r>
            <a:r>
              <a:rPr lang="en-US" dirty="0"/>
              <a:t>/</a:t>
            </a:r>
            <a:r>
              <a:rPr lang="en-US" dirty="0" err="1"/>
              <a:t>Vitrm</a:t>
            </a:r>
            <a:r>
              <a:rPr lang="en-US" dirty="0"/>
              <a:t> Exhibit Space </a:t>
            </a:r>
            <a:endParaRPr lang="en-US" noProof="0" dirty="0"/>
          </a:p>
        </p:txBody>
      </p:sp>
      <p:sp>
        <p:nvSpPr>
          <p:cNvPr id="5" name="Text Placeholder 4">
            <a:extLst>
              <a:ext uri="{FF2B5EF4-FFF2-40B4-BE49-F238E27FC236}">
                <a16:creationId xmlns:a16="http://schemas.microsoft.com/office/drawing/2014/main" id="{783AEC99-6F39-BD34-722A-45CD1F2F6F2C}"/>
              </a:ext>
            </a:extLst>
          </p:cNvPr>
          <p:cNvSpPr>
            <a:spLocks noGrp="1"/>
          </p:cNvSpPr>
          <p:nvPr>
            <p:ph type="body" sz="quarter" idx="13"/>
          </p:nvPr>
        </p:nvSpPr>
        <p:spPr>
          <a:xfrm>
            <a:off x="11036202" y="3026889"/>
            <a:ext cx="6187292" cy="4299330"/>
          </a:xfrm>
        </p:spPr>
        <p:txBody>
          <a:bodyPr/>
          <a:lstStyle/>
          <a:p>
            <a:pPr fontAlgn="base">
              <a:spcAft>
                <a:spcPct val="0"/>
              </a:spcAft>
              <a:buClr>
                <a:srgbClr val="404040"/>
              </a:buClr>
            </a:pPr>
            <a:r>
              <a:rPr lang="en-US" sz="2200" b="1">
                <a:ea typeface="MS PGothic"/>
                <a:cs typeface="Arial"/>
              </a:rPr>
              <a:t>Partner Details: </a:t>
            </a:r>
          </a:p>
          <a:p>
            <a:r>
              <a:rPr lang="en-US" sz="2200">
                <a:cs typeface="Arial"/>
              </a:rPr>
              <a:t>KwickScreen and Vitrm</a:t>
            </a:r>
            <a:r>
              <a:rPr lang="en-US" sz="2200" b="0" i="0" u="none" strike="noStrike" baseline="0">
                <a:cs typeface="Arial"/>
              </a:rPr>
              <a:t> are specialized Steelcase partners that creates portable, retractable partition screens and retrofittable privacy film for healthcare environments.</a:t>
            </a:r>
            <a:r>
              <a:rPr lang="en-US" sz="2200">
                <a:cs typeface="Arial"/>
              </a:rPr>
              <a:t> </a:t>
            </a:r>
            <a:endParaRPr lang="en-US" sz="2200" b="0" i="0" u="none" strike="noStrike" baseline="0"/>
          </a:p>
          <a:p>
            <a:pPr marL="342900" indent="-342900">
              <a:buFont typeface="Arial" panose="020B0604020202020204" pitchFamily="34" charset="0"/>
              <a:buChar char="•"/>
            </a:pPr>
            <a:r>
              <a:rPr lang="en-US" sz="2200"/>
              <a:t>Retractable and mobile screens allow for instant visual and physical separation space reconfiguration </a:t>
            </a:r>
          </a:p>
          <a:p>
            <a:pPr marL="342900" indent="-342900">
              <a:buFont typeface="Arial" panose="020B0604020202020204" pitchFamily="34" charset="0"/>
              <a:buChar char="•"/>
            </a:pPr>
            <a:r>
              <a:rPr lang="en-US" sz="2200">
                <a:ea typeface="MS PGothic"/>
                <a:cs typeface="Arial"/>
              </a:rPr>
              <a:t>Vitrm (KwickSwitch) provides privacy at the flip of a switch.</a:t>
            </a:r>
          </a:p>
          <a:p>
            <a:pPr marL="342900" indent="-342900">
              <a:buFont typeface="Arial" panose="020B0604020202020204" pitchFamily="34" charset="0"/>
              <a:buChar char="•"/>
            </a:pPr>
            <a:endParaRPr lang="en-US" sz="2200">
              <a:ea typeface="MS PGothic"/>
              <a:cs typeface="Arial"/>
            </a:endParaRPr>
          </a:p>
          <a:p>
            <a:pPr fontAlgn="base">
              <a:spcAft>
                <a:spcPct val="0"/>
              </a:spcAft>
              <a:buClr>
                <a:srgbClr val="404040"/>
              </a:buClr>
            </a:pPr>
            <a:endParaRPr lang="en-US" sz="2200" b="1">
              <a:ea typeface="MS PGothic"/>
              <a:cs typeface="Arial"/>
            </a:endParaRPr>
          </a:p>
          <a:p>
            <a:endParaRPr lang="en-US" sz="2200" b="1">
              <a:ea typeface="MS PGothic"/>
              <a:cs typeface="Arial"/>
            </a:endParaRPr>
          </a:p>
        </p:txBody>
      </p:sp>
      <p:sp>
        <p:nvSpPr>
          <p:cNvPr id="8" name="Footer Placeholder 7">
            <a:extLst>
              <a:ext uri="{FF2B5EF4-FFF2-40B4-BE49-F238E27FC236}">
                <a16:creationId xmlns:a16="http://schemas.microsoft.com/office/drawing/2014/main" id="{B69DD6EB-33AF-AE23-7D84-9637097CEDEE}"/>
              </a:ext>
            </a:extLst>
          </p:cNvPr>
          <p:cNvSpPr>
            <a:spLocks noGrp="1"/>
          </p:cNvSpPr>
          <p:nvPr>
            <p:ph type="ftr" sz="quarter" idx="10"/>
          </p:nvPr>
        </p:nvSpPr>
        <p:spPr/>
        <p:txBody>
          <a:bodyPr/>
          <a:lstStyle/>
          <a:p>
            <a:r>
              <a:rPr lang="en-US" dirty="0"/>
              <a:t>Healthcare Design Conference 2025</a:t>
            </a:r>
          </a:p>
        </p:txBody>
      </p:sp>
      <p:sp>
        <p:nvSpPr>
          <p:cNvPr id="9" name="Slide Number Placeholder 8">
            <a:extLst>
              <a:ext uri="{FF2B5EF4-FFF2-40B4-BE49-F238E27FC236}">
                <a16:creationId xmlns:a16="http://schemas.microsoft.com/office/drawing/2014/main" id="{1BDF03ED-9EFA-D9BA-7A22-7B35ACDD77D2}"/>
              </a:ext>
            </a:extLst>
          </p:cNvPr>
          <p:cNvSpPr>
            <a:spLocks noGrp="1"/>
          </p:cNvSpPr>
          <p:nvPr>
            <p:ph type="sldNum" sz="quarter" idx="15"/>
          </p:nvPr>
        </p:nvSpPr>
        <p:spPr/>
        <p:txBody>
          <a:bodyPr/>
          <a:lstStyle/>
          <a:p>
            <a:fld id="{387AECDB-6C85-4FE3-9DAF-486A9B5BAE12}" type="slidenum">
              <a:rPr lang="en-GB" smtClean="0"/>
              <a:pPr/>
              <a:t>19</a:t>
            </a:fld>
            <a:endParaRPr lang="en-GB"/>
          </a:p>
        </p:txBody>
      </p:sp>
      <p:pic>
        <p:nvPicPr>
          <p:cNvPr id="10" name="Picture 9" descr="A diagram of a display&#10;&#10;AI-generated content may be incorrect.">
            <a:extLst>
              <a:ext uri="{FF2B5EF4-FFF2-40B4-BE49-F238E27FC236}">
                <a16:creationId xmlns:a16="http://schemas.microsoft.com/office/drawing/2014/main" id="{08D45D16-9D3F-EFEC-34F2-08C3D36D4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96" y="3026889"/>
            <a:ext cx="9682475" cy="5436544"/>
          </a:xfrm>
          <a:prstGeom prst="rect">
            <a:avLst/>
          </a:prstGeom>
        </p:spPr>
      </p:pic>
    </p:spTree>
    <p:extLst>
      <p:ext uri="{BB962C8B-B14F-4D97-AF65-F5344CB8AC3E}">
        <p14:creationId xmlns:p14="http://schemas.microsoft.com/office/powerpoint/2010/main" val="1679061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A68287-9E08-EA4A-9706-6E6FD53589EC}"/>
              </a:ext>
            </a:extLst>
          </p:cNvPr>
          <p:cNvSpPr>
            <a:spLocks noGrp="1"/>
          </p:cNvSpPr>
          <p:nvPr>
            <p:ph type="title"/>
          </p:nvPr>
        </p:nvSpPr>
        <p:spPr/>
        <p:txBody>
          <a:bodyPr/>
          <a:lstStyle/>
          <a:p>
            <a:r>
              <a:rPr lang="en-US"/>
              <a:t>Dealer Community of Practice Meeting </a:t>
            </a:r>
            <a:endParaRPr lang="en-MX"/>
          </a:p>
        </p:txBody>
      </p:sp>
    </p:spTree>
    <p:extLst>
      <p:ext uri="{BB962C8B-B14F-4D97-AF65-F5344CB8AC3E}">
        <p14:creationId xmlns:p14="http://schemas.microsoft.com/office/powerpoint/2010/main" val="1555232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24C2-FF66-683C-0E58-B3C4C553E6C0}"/>
            </a:ext>
          </a:extLst>
        </p:cNvPr>
        <p:cNvGrpSpPr/>
        <p:nvPr/>
      </p:nvGrpSpPr>
      <p:grpSpPr>
        <a:xfrm>
          <a:off x="0" y="0"/>
          <a:ext cx="0" cy="0"/>
          <a:chOff x="0" y="0"/>
          <a:chExt cx="0" cy="0"/>
        </a:xfrm>
      </p:grpSpPr>
      <p:sp>
        <p:nvSpPr>
          <p:cNvPr id="38" name="Title 2">
            <a:extLst>
              <a:ext uri="{FF2B5EF4-FFF2-40B4-BE49-F238E27FC236}">
                <a16:creationId xmlns:a16="http://schemas.microsoft.com/office/drawing/2014/main" id="{1D67660B-F1ED-FD7C-E0EE-5ED06B404D4B}"/>
              </a:ext>
            </a:extLst>
          </p:cNvPr>
          <p:cNvSpPr txBox="1">
            <a:spLocks/>
          </p:cNvSpPr>
          <p:nvPr/>
        </p:nvSpPr>
        <p:spPr>
          <a:xfrm>
            <a:off x="662798" y="1000103"/>
            <a:ext cx="7311975" cy="1886701"/>
          </a:xfrm>
          <a:prstGeom prst="rect">
            <a:avLst/>
          </a:prstGeom>
        </p:spPr>
        <p:txBody>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r>
              <a:rPr lang="en-US"/>
              <a:t>Connecting Color in Healthcare</a:t>
            </a:r>
          </a:p>
        </p:txBody>
      </p:sp>
      <p:sp>
        <p:nvSpPr>
          <p:cNvPr id="39" name="TextBox 38">
            <a:extLst>
              <a:ext uri="{FF2B5EF4-FFF2-40B4-BE49-F238E27FC236}">
                <a16:creationId xmlns:a16="http://schemas.microsoft.com/office/drawing/2014/main" id="{3226629D-A290-196C-CA37-7AC0D57B3EBB}"/>
              </a:ext>
            </a:extLst>
          </p:cNvPr>
          <p:cNvSpPr txBox="1"/>
          <p:nvPr/>
        </p:nvSpPr>
        <p:spPr>
          <a:xfrm>
            <a:off x="838021" y="2886804"/>
            <a:ext cx="6400978" cy="7017306"/>
          </a:xfrm>
          <a:prstGeom prst="rect">
            <a:avLst/>
          </a:prstGeom>
          <a:noFill/>
        </p:spPr>
        <p:txBody>
          <a:bodyPr wrap="square" lIns="0" tIns="0" rIns="0" bIns="0" rtlCol="0">
            <a:spAutoFit/>
          </a:bodyPr>
          <a:lstStyle/>
          <a:p>
            <a:r>
              <a:rPr lang="en-US" sz="2100"/>
              <a:t>In response to evolving trends in healthcare interiors, our finish selections reflect a strategic shift toward deeper, more emotionally engaging palettes that evoke warmth, richness, and a sense of comfort. This design direction mirrors broader industry movements seen across major tradeshows and the competitive landscape, signaling a shift toward more emotionally resonant environments.</a:t>
            </a:r>
          </a:p>
          <a:p>
            <a:endParaRPr lang="en-US" sz="2100"/>
          </a:p>
          <a:p>
            <a:r>
              <a:rPr lang="en-US" sz="2100"/>
              <a:t>Our selections are grounded in biophilic design principles, incorporating nature-inspired hues and materials to foster calm, connection, and a sense of restoration. By integrating darker finishes, we’re leaning into a more elevated hospitality aesthetic—bringing a sense of luxury and intentionality to environments that support healing and well-being.</a:t>
            </a:r>
          </a:p>
          <a:p>
            <a:endParaRPr lang="en-US" sz="2100"/>
          </a:p>
          <a:p>
            <a:r>
              <a:rPr lang="en-US" sz="2100"/>
              <a:t>An emotionally resonant space doesn’t just look good—it feels good, and that feeling can have a real impact on patient outcomes and staff well-being.</a:t>
            </a:r>
          </a:p>
          <a:p>
            <a:endParaRPr lang="en-US"/>
          </a:p>
          <a:p>
            <a:endParaRPr lang="en-US"/>
          </a:p>
        </p:txBody>
      </p:sp>
      <p:pic>
        <p:nvPicPr>
          <p:cNvPr id="8" name="Picture 7">
            <a:extLst>
              <a:ext uri="{FF2B5EF4-FFF2-40B4-BE49-F238E27FC236}">
                <a16:creationId xmlns:a16="http://schemas.microsoft.com/office/drawing/2014/main" id="{393686BC-D338-9683-B240-71CEF30FC994}"/>
              </a:ext>
            </a:extLst>
          </p:cNvPr>
          <p:cNvPicPr>
            <a:picLocks noChangeAspect="1"/>
          </p:cNvPicPr>
          <p:nvPr/>
        </p:nvPicPr>
        <p:blipFill>
          <a:blip r:embed="rId3"/>
          <a:stretch>
            <a:fillRect/>
          </a:stretch>
        </p:blipFill>
        <p:spPr>
          <a:xfrm rot="16200000">
            <a:off x="9560640" y="1987712"/>
            <a:ext cx="8042612" cy="6932791"/>
          </a:xfrm>
          <a:prstGeom prst="rect">
            <a:avLst/>
          </a:prstGeom>
        </p:spPr>
      </p:pic>
      <p:sp>
        <p:nvSpPr>
          <p:cNvPr id="6" name="Footer Placeholder 7">
            <a:extLst>
              <a:ext uri="{FF2B5EF4-FFF2-40B4-BE49-F238E27FC236}">
                <a16:creationId xmlns:a16="http://schemas.microsoft.com/office/drawing/2014/main" id="{E3101ED0-71C9-D42C-592A-F042D7F19AFB}"/>
              </a:ext>
            </a:extLst>
          </p:cNvPr>
          <p:cNvSpPr txBox="1">
            <a:spLocks/>
          </p:cNvSpPr>
          <p:nvPr/>
        </p:nvSpPr>
        <p:spPr>
          <a:xfrm>
            <a:off x="662796" y="507752"/>
            <a:ext cx="6716178" cy="2942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Healthcare Design Conference 2025</a:t>
            </a:r>
          </a:p>
        </p:txBody>
      </p:sp>
    </p:spTree>
    <p:extLst>
      <p:ext uri="{BB962C8B-B14F-4D97-AF65-F5344CB8AC3E}">
        <p14:creationId xmlns:p14="http://schemas.microsoft.com/office/powerpoint/2010/main" val="2796894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A68287-9E08-EA4A-9706-6E6FD53589EC}"/>
              </a:ext>
            </a:extLst>
          </p:cNvPr>
          <p:cNvSpPr>
            <a:spLocks noGrp="1"/>
          </p:cNvSpPr>
          <p:nvPr>
            <p:ph type="title"/>
          </p:nvPr>
        </p:nvSpPr>
        <p:spPr/>
        <p:txBody>
          <a:bodyPr/>
          <a:lstStyle/>
          <a:p>
            <a:r>
              <a:rPr lang="en-US" dirty="0"/>
              <a:t>Speaking Session </a:t>
            </a:r>
            <a:endParaRPr lang="en-MX" dirty="0"/>
          </a:p>
        </p:txBody>
      </p:sp>
    </p:spTree>
    <p:extLst>
      <p:ext uri="{BB962C8B-B14F-4D97-AF65-F5344CB8AC3E}">
        <p14:creationId xmlns:p14="http://schemas.microsoft.com/office/powerpoint/2010/main" val="2577293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49A8-676B-5485-2CEA-64EB2E527FCA}"/>
              </a:ext>
            </a:extLst>
          </p:cNvPr>
          <p:cNvSpPr>
            <a:spLocks noGrp="1"/>
          </p:cNvSpPr>
          <p:nvPr>
            <p:ph type="title"/>
          </p:nvPr>
        </p:nvSpPr>
        <p:spPr/>
        <p:txBody>
          <a:bodyPr vert="horz" lIns="0" tIns="0" rIns="0" bIns="0" rtlCol="0" anchor="t" anchorCtr="0">
            <a:normAutofit fontScale="90000"/>
          </a:bodyPr>
          <a:lstStyle/>
          <a:p>
            <a:r>
              <a:rPr lang="en-US" dirty="0"/>
              <a:t>Knowledge Sharing Session</a:t>
            </a:r>
            <a:endParaRPr lang="en-US" noProof="0" dirty="0"/>
          </a:p>
        </p:txBody>
      </p:sp>
      <p:sp>
        <p:nvSpPr>
          <p:cNvPr id="4" name="Text Placeholder 3">
            <a:extLst>
              <a:ext uri="{FF2B5EF4-FFF2-40B4-BE49-F238E27FC236}">
                <a16:creationId xmlns:a16="http://schemas.microsoft.com/office/drawing/2014/main" id="{E3B73E29-05A8-862F-80F9-1581CB77E38E}"/>
              </a:ext>
            </a:extLst>
          </p:cNvPr>
          <p:cNvSpPr>
            <a:spLocks noGrp="1"/>
          </p:cNvSpPr>
          <p:nvPr>
            <p:ph type="body" sz="quarter" idx="13"/>
          </p:nvPr>
        </p:nvSpPr>
        <p:spPr>
          <a:xfrm>
            <a:off x="661988" y="2952663"/>
            <a:ext cx="9003716" cy="5173578"/>
          </a:xfrm>
        </p:spPr>
        <p:txBody>
          <a:bodyPr/>
          <a:lstStyle/>
          <a:p>
            <a:r>
              <a:rPr lang="en-US" b="1" dirty="0"/>
              <a:t>Enhancing Pediatric Telehealth with Immersive, Extended Reality Pod</a:t>
            </a:r>
            <a:endParaRPr lang="en-US" b="1" dirty="0">
              <a:cs typeface="Arial"/>
            </a:endParaRPr>
          </a:p>
          <a:p>
            <a:r>
              <a:rPr lang="en-US" dirty="0"/>
              <a:t>Immersive technologies are creating new opportunities to enhance telehealth. Children’s Nebraska is exploring extended reality pods to improve patient experience. This session shares research on immersive and hybrid care, space reimagination, and insights from a behavioral health pilot. Attendees will learn patient and family feedback, future plans for specialties like dermatology, and how extended reality pods offer a cost-effective telehealth solution while mitigating risks in coding and billing.</a:t>
            </a:r>
          </a:p>
          <a:p>
            <a:endParaRPr lang="en-US" dirty="0">
              <a:ea typeface="+mn-lt"/>
              <a:cs typeface="+mn-lt"/>
            </a:endParaRPr>
          </a:p>
          <a:p>
            <a:r>
              <a:rPr lang="en-US" b="1" dirty="0">
                <a:cs typeface="Arial"/>
              </a:rPr>
              <a:t>Presenters: </a:t>
            </a:r>
          </a:p>
          <a:p>
            <a:r>
              <a:rPr lang="en-US" dirty="0">
                <a:ea typeface="+mn-lt"/>
                <a:cs typeface="+mn-lt"/>
              </a:rPr>
              <a:t>Ryan Cameron, Children’s Nebraska </a:t>
            </a:r>
          </a:p>
          <a:p>
            <a:r>
              <a:rPr lang="en-US" dirty="0">
                <a:ea typeface="+mn-lt"/>
                <a:cs typeface="+mn-lt"/>
              </a:rPr>
              <a:t>Stacy Zoucha, Children's Nebraska </a:t>
            </a:r>
          </a:p>
          <a:p>
            <a:r>
              <a:rPr lang="en-US" dirty="0">
                <a:ea typeface="+mn-lt"/>
                <a:cs typeface="+mn-lt"/>
              </a:rPr>
              <a:t>Andrew Kim, Steelcase </a:t>
            </a:r>
            <a:endParaRPr lang="en-US" dirty="0"/>
          </a:p>
          <a:p>
            <a:r>
              <a:rPr lang="en-US" dirty="0">
                <a:ea typeface="+mn-lt"/>
                <a:cs typeface="+mn-lt"/>
              </a:rPr>
              <a:t>Christina Vernon, Steelcase </a:t>
            </a:r>
          </a:p>
          <a:p>
            <a:endParaRPr lang="en-US" dirty="0"/>
          </a:p>
        </p:txBody>
      </p:sp>
      <p:pic>
        <p:nvPicPr>
          <p:cNvPr id="7" name="Picture Placeholder 6">
            <a:extLst>
              <a:ext uri="{FF2B5EF4-FFF2-40B4-BE49-F238E27FC236}">
                <a16:creationId xmlns:a16="http://schemas.microsoft.com/office/drawing/2014/main" id="{1335DE1F-5B47-B839-A953-1F5469F81C6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15" r="1315"/>
          <a:stretch/>
        </p:blipFill>
        <p:spPr>
          <a:xfrm>
            <a:off x="10311906" y="2952663"/>
            <a:ext cx="6732587" cy="5184775"/>
          </a:xfrm>
        </p:spPr>
      </p:pic>
      <p:sp>
        <p:nvSpPr>
          <p:cNvPr id="9" name="Slide Number Placeholder 8">
            <a:extLst>
              <a:ext uri="{FF2B5EF4-FFF2-40B4-BE49-F238E27FC236}">
                <a16:creationId xmlns:a16="http://schemas.microsoft.com/office/drawing/2014/main" id="{F492D4F3-7982-D34F-A7FD-4567577578CC}"/>
              </a:ext>
            </a:extLst>
          </p:cNvPr>
          <p:cNvSpPr>
            <a:spLocks noGrp="1"/>
          </p:cNvSpPr>
          <p:nvPr>
            <p:ph type="sldNum" sz="quarter" idx="15"/>
          </p:nvPr>
        </p:nvSpPr>
        <p:spPr/>
        <p:txBody>
          <a:bodyPr vert="horz" lIns="0" tIns="0" rIns="0" bIns="0" rtlCol="0" anchor="ctr">
            <a:normAutofit/>
          </a:bodyPr>
          <a:lstStyle/>
          <a:p>
            <a:pPr>
              <a:spcAft>
                <a:spcPts val="600"/>
              </a:spcAft>
            </a:pPr>
            <a:fld id="{387AECDB-6C85-4FE3-9DAF-486A9B5BAE12}" type="slidenum">
              <a:rPr lang="en-GB" smtClean="0"/>
              <a:pPr>
                <a:spcAft>
                  <a:spcPts val="600"/>
                </a:spcAft>
              </a:pPr>
              <a:t>22</a:t>
            </a:fld>
            <a:endParaRPr lang="en-GB"/>
          </a:p>
        </p:txBody>
      </p:sp>
    </p:spTree>
    <p:extLst>
      <p:ext uri="{BB962C8B-B14F-4D97-AF65-F5344CB8AC3E}">
        <p14:creationId xmlns:p14="http://schemas.microsoft.com/office/powerpoint/2010/main" val="1571567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0E93AF-D61B-234E-90BD-4B2A0D63A57F}"/>
              </a:ext>
            </a:extLst>
          </p:cNvPr>
          <p:cNvSpPr>
            <a:spLocks noGrp="1"/>
          </p:cNvSpPr>
          <p:nvPr>
            <p:ph type="ftr" sz="quarter" idx="10"/>
          </p:nvPr>
        </p:nvSpPr>
        <p:spPr/>
        <p:txBody>
          <a:bodyPr/>
          <a:lstStyle/>
          <a:p>
            <a:r>
              <a:rPr lang="en-US"/>
              <a:t>DD/MM ©YYYY Steelcase Inc. All rights reserved.</a:t>
            </a:r>
          </a:p>
        </p:txBody>
      </p:sp>
    </p:spTree>
    <p:extLst>
      <p:ext uri="{BB962C8B-B14F-4D97-AF65-F5344CB8AC3E}">
        <p14:creationId xmlns:p14="http://schemas.microsoft.com/office/powerpoint/2010/main" val="4288106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7A706B7-82F7-756A-E6C5-BB64CF751A1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1961" r="11961"/>
          <a:stretch/>
        </p:blipFill>
        <p:spPr/>
      </p:pic>
      <p:sp>
        <p:nvSpPr>
          <p:cNvPr id="14" name="Title 13">
            <a:extLst>
              <a:ext uri="{FF2B5EF4-FFF2-40B4-BE49-F238E27FC236}">
                <a16:creationId xmlns:a16="http://schemas.microsoft.com/office/drawing/2014/main" id="{AAD9925B-84E3-DDE1-423E-32DCD6883AB6}"/>
              </a:ext>
            </a:extLst>
          </p:cNvPr>
          <p:cNvSpPr>
            <a:spLocks noGrp="1"/>
          </p:cNvSpPr>
          <p:nvPr>
            <p:ph type="title"/>
          </p:nvPr>
        </p:nvSpPr>
        <p:spPr/>
        <p:txBody>
          <a:bodyPr/>
          <a:lstStyle/>
          <a:p>
            <a:r>
              <a:rPr lang="en-US" dirty="0"/>
              <a:t>Healthcare Dealer Community of Practice</a:t>
            </a:r>
          </a:p>
        </p:txBody>
      </p:sp>
      <p:sp>
        <p:nvSpPr>
          <p:cNvPr id="3" name="Footer Placeholder 2">
            <a:extLst>
              <a:ext uri="{FF2B5EF4-FFF2-40B4-BE49-F238E27FC236}">
                <a16:creationId xmlns:a16="http://schemas.microsoft.com/office/drawing/2014/main" id="{83A820F5-54B0-E801-2D4B-E44D4373C1A3}"/>
              </a:ext>
            </a:extLst>
          </p:cNvPr>
          <p:cNvSpPr>
            <a:spLocks noGrp="1"/>
          </p:cNvSpPr>
          <p:nvPr>
            <p:ph type="ftr" sz="quarter" idx="10"/>
          </p:nvPr>
        </p:nvSpPr>
        <p:spPr/>
        <p:txBody>
          <a:bodyPr/>
          <a:lstStyle/>
          <a:p>
            <a:r>
              <a:rPr lang="en-GB" noProof="0" dirty="0"/>
              <a:t>Healthcare Design 2025</a:t>
            </a:r>
            <a:endParaRPr lang="en-US" noProof="0" dirty="0"/>
          </a:p>
        </p:txBody>
      </p:sp>
      <p:sp>
        <p:nvSpPr>
          <p:cNvPr id="22" name="Text Placeholder 21">
            <a:extLst>
              <a:ext uri="{FF2B5EF4-FFF2-40B4-BE49-F238E27FC236}">
                <a16:creationId xmlns:a16="http://schemas.microsoft.com/office/drawing/2014/main" id="{7D0D9642-5339-2B50-15D9-26B34E199D46}"/>
              </a:ext>
            </a:extLst>
          </p:cNvPr>
          <p:cNvSpPr>
            <a:spLocks noGrp="1"/>
          </p:cNvSpPr>
          <p:nvPr>
            <p:ph type="body" sz="quarter" idx="13"/>
          </p:nvPr>
        </p:nvSpPr>
        <p:spPr>
          <a:xfrm>
            <a:off x="662796" y="4591638"/>
            <a:ext cx="6210154" cy="4347411"/>
          </a:xfrm>
        </p:spPr>
        <p:txBody>
          <a:bodyPr/>
          <a:lstStyle/>
          <a:p>
            <a:r>
              <a:rPr lang="en-US" b="1" dirty="0"/>
              <a:t>October 25 - </a:t>
            </a:r>
            <a:r>
              <a:rPr lang="en-US" dirty="0" err="1"/>
              <a:t>Circadia</a:t>
            </a:r>
            <a:r>
              <a:rPr lang="en-US" dirty="0"/>
              <a:t> in Kansas City </a:t>
            </a:r>
          </a:p>
          <a:p>
            <a:r>
              <a:rPr lang="en-US" b="1" dirty="0"/>
              <a:t>100+ participants</a:t>
            </a:r>
            <a:r>
              <a:rPr lang="en-US" dirty="0"/>
              <a:t> from </a:t>
            </a:r>
            <a:r>
              <a:rPr lang="en-US" b="1" dirty="0"/>
              <a:t>26 dealers</a:t>
            </a:r>
            <a:r>
              <a:rPr lang="en-US" dirty="0"/>
              <a:t> joined Steelcase Healthcare sales and marketing teams </a:t>
            </a:r>
          </a:p>
          <a:p>
            <a:r>
              <a:rPr lang="en-US" b="1" dirty="0"/>
              <a:t>Focus: </a:t>
            </a:r>
            <a:r>
              <a:rPr lang="en-US" dirty="0"/>
              <a:t>Collaboration, relationship building, and strategies to win in healthcare </a:t>
            </a:r>
          </a:p>
          <a:p>
            <a:r>
              <a:rPr lang="en-US" dirty="0"/>
              <a:t>Interested in future COP events or quarterly calls? Contact </a:t>
            </a:r>
            <a:r>
              <a:rPr lang="en-US" b="1" dirty="0"/>
              <a:t>lwareck@steelcase.com</a:t>
            </a:r>
            <a:endParaRPr lang="en-US" dirty="0"/>
          </a:p>
          <a:p>
            <a:endParaRPr lang="en-US" dirty="0"/>
          </a:p>
        </p:txBody>
      </p:sp>
    </p:spTree>
    <p:extLst>
      <p:ext uri="{BB962C8B-B14F-4D97-AF65-F5344CB8AC3E}">
        <p14:creationId xmlns:p14="http://schemas.microsoft.com/office/powerpoint/2010/main" val="1917452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A68287-9E08-EA4A-9706-6E6FD53589EC}"/>
              </a:ext>
            </a:extLst>
          </p:cNvPr>
          <p:cNvSpPr>
            <a:spLocks noGrp="1"/>
          </p:cNvSpPr>
          <p:nvPr>
            <p:ph type="title"/>
          </p:nvPr>
        </p:nvSpPr>
        <p:spPr/>
        <p:txBody>
          <a:bodyPr/>
          <a:lstStyle/>
          <a:p>
            <a:r>
              <a:rPr lang="en-US" dirty="0"/>
              <a:t>Healthcare Design Exhibit Presence Overview </a:t>
            </a:r>
            <a:endParaRPr lang="en-MX" dirty="0"/>
          </a:p>
        </p:txBody>
      </p:sp>
    </p:spTree>
    <p:extLst>
      <p:ext uri="{BB962C8B-B14F-4D97-AF65-F5344CB8AC3E}">
        <p14:creationId xmlns:p14="http://schemas.microsoft.com/office/powerpoint/2010/main" val="2391407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in a chair with a doctor&#10;&#10;AI-generated content may be incorrect.">
            <a:extLst>
              <a:ext uri="{FF2B5EF4-FFF2-40B4-BE49-F238E27FC236}">
                <a16:creationId xmlns:a16="http://schemas.microsoft.com/office/drawing/2014/main" id="{30FB63EE-1776-8C58-B5A8-E82009C39A0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072" b="13072"/>
          <a:stretch/>
        </p:blipFill>
        <p:spPr/>
      </p:pic>
      <p:sp>
        <p:nvSpPr>
          <p:cNvPr id="3" name="Title 2">
            <a:extLst>
              <a:ext uri="{FF2B5EF4-FFF2-40B4-BE49-F238E27FC236}">
                <a16:creationId xmlns:a16="http://schemas.microsoft.com/office/drawing/2014/main" id="{A2E0E18F-13D2-A1CE-24A6-9A19232D7FCC}"/>
              </a:ext>
            </a:extLst>
          </p:cNvPr>
          <p:cNvSpPr>
            <a:spLocks noGrp="1"/>
          </p:cNvSpPr>
          <p:nvPr>
            <p:ph type="title"/>
          </p:nvPr>
        </p:nvSpPr>
        <p:spPr/>
        <p:txBody>
          <a:bodyPr/>
          <a:lstStyle/>
          <a:p>
            <a:r>
              <a:rPr lang="en-US" dirty="0"/>
              <a:t>Supporting the Work of Care</a:t>
            </a:r>
          </a:p>
        </p:txBody>
      </p:sp>
      <p:sp>
        <p:nvSpPr>
          <p:cNvPr id="4" name="Text Placeholder 3">
            <a:extLst>
              <a:ext uri="{FF2B5EF4-FFF2-40B4-BE49-F238E27FC236}">
                <a16:creationId xmlns:a16="http://schemas.microsoft.com/office/drawing/2014/main" id="{E06B531C-272B-09AD-05BE-419456642CCF}"/>
              </a:ext>
            </a:extLst>
          </p:cNvPr>
          <p:cNvSpPr>
            <a:spLocks noGrp="1"/>
          </p:cNvSpPr>
          <p:nvPr>
            <p:ph type="body" sz="quarter" idx="12"/>
          </p:nvPr>
        </p:nvSpPr>
        <p:spPr/>
        <p:txBody>
          <a:bodyPr/>
          <a:lstStyle/>
          <a:p>
            <a:r>
              <a:rPr lang="en-US" dirty="0">
                <a:cs typeface="Arial"/>
              </a:rPr>
              <a:t>At Steelcase Health, we believe that experiences of care begin with more caring spaces. More than ever, we understand that intentional, human-centered design can have a positive effect on healthcare experiences and outcomes for everyone involved. And ensuring better health outcomes for patients and families start with the belief that people whose jobs are about taking good care of others deserve spaces that take care of them, too. </a:t>
            </a:r>
          </a:p>
          <a:p>
            <a:endParaRPr lang="en-US" dirty="0"/>
          </a:p>
        </p:txBody>
      </p:sp>
      <p:sp>
        <p:nvSpPr>
          <p:cNvPr id="10" name="Slide Number Placeholder 1">
            <a:extLst>
              <a:ext uri="{FF2B5EF4-FFF2-40B4-BE49-F238E27FC236}">
                <a16:creationId xmlns:a16="http://schemas.microsoft.com/office/drawing/2014/main" id="{0922FA60-A8FA-E7D0-07B3-10C15231E705}"/>
              </a:ext>
            </a:extLst>
          </p:cNvPr>
          <p:cNvSpPr>
            <a:spLocks noGrp="1"/>
          </p:cNvSpPr>
          <p:nvPr>
            <p:ph type="sldNum" sz="quarter" idx="15"/>
          </p:nvPr>
        </p:nvSpPr>
        <p:spPr/>
        <p:txBody>
          <a:bodyPr/>
          <a:lstStyle/>
          <a:p>
            <a:pPr>
              <a:spcAft>
                <a:spcPts val="600"/>
              </a:spcAft>
            </a:pPr>
            <a:fld id="{387AECDB-6C85-4FE3-9DAF-486A9B5BAE12}" type="slidenum">
              <a:rPr lang="en-GB" smtClean="0"/>
              <a:pPr>
                <a:spcAft>
                  <a:spcPts val="600"/>
                </a:spcAft>
              </a:pPr>
              <a:t>5</a:t>
            </a:fld>
            <a:endParaRPr lang="en-GB"/>
          </a:p>
        </p:txBody>
      </p:sp>
    </p:spTree>
    <p:extLst>
      <p:ext uri="{BB962C8B-B14F-4D97-AF65-F5344CB8AC3E}">
        <p14:creationId xmlns:p14="http://schemas.microsoft.com/office/powerpoint/2010/main" val="1687667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158719F-A149-4315-E4B0-855192DC5DAB}"/>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5036" b="5036"/>
          <a:stretch/>
        </p:blipFill>
        <p:spPr/>
      </p:pic>
      <p:sp>
        <p:nvSpPr>
          <p:cNvPr id="3" name="Slide Number Placeholder 2">
            <a:extLst>
              <a:ext uri="{FF2B5EF4-FFF2-40B4-BE49-F238E27FC236}">
                <a16:creationId xmlns:a16="http://schemas.microsoft.com/office/drawing/2014/main" id="{A51A04DA-3662-B56B-29C6-10FA6970A7A4}"/>
              </a:ext>
            </a:extLst>
          </p:cNvPr>
          <p:cNvSpPr>
            <a:spLocks noGrp="1"/>
          </p:cNvSpPr>
          <p:nvPr>
            <p:ph type="sldNum" sz="quarter" idx="17"/>
          </p:nvPr>
        </p:nvSpPr>
        <p:spPr/>
        <p:txBody>
          <a:bodyPr/>
          <a:lstStyle/>
          <a:p>
            <a:fld id="{387AECDB-6C85-4FE3-9DAF-486A9B5BAE12}" type="slidenum">
              <a:rPr lang="en-GB" smtClean="0"/>
              <a:pPr/>
              <a:t>6</a:t>
            </a:fld>
            <a:endParaRPr lang="en-GB"/>
          </a:p>
        </p:txBody>
      </p:sp>
    </p:spTree>
    <p:extLst>
      <p:ext uri="{BB962C8B-B14F-4D97-AF65-F5344CB8AC3E}">
        <p14:creationId xmlns:p14="http://schemas.microsoft.com/office/powerpoint/2010/main" val="1185415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7C105-2E4D-1A29-429E-0C4096395426}"/>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C51EC90-8532-0AC8-676B-F554BA334CFC}"/>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7824" b="7824"/>
          <a:stretch/>
        </p:blipFill>
        <p:spPr/>
      </p:pic>
      <p:sp>
        <p:nvSpPr>
          <p:cNvPr id="3" name="Slide Number Placeholder 2">
            <a:extLst>
              <a:ext uri="{FF2B5EF4-FFF2-40B4-BE49-F238E27FC236}">
                <a16:creationId xmlns:a16="http://schemas.microsoft.com/office/drawing/2014/main" id="{C994D04F-D27B-DE8B-599B-086AA27ADF4E}"/>
              </a:ext>
            </a:extLst>
          </p:cNvPr>
          <p:cNvSpPr>
            <a:spLocks noGrp="1"/>
          </p:cNvSpPr>
          <p:nvPr>
            <p:ph type="sldNum" sz="quarter" idx="17"/>
          </p:nvPr>
        </p:nvSpPr>
        <p:spPr/>
        <p:txBody>
          <a:bodyPr/>
          <a:lstStyle/>
          <a:p>
            <a:fld id="{387AECDB-6C85-4FE3-9DAF-486A9B5BAE12}" type="slidenum">
              <a:rPr lang="en-GB" smtClean="0"/>
              <a:pPr/>
              <a:t>7</a:t>
            </a:fld>
            <a:endParaRPr lang="en-GB"/>
          </a:p>
        </p:txBody>
      </p:sp>
    </p:spTree>
    <p:extLst>
      <p:ext uri="{BB962C8B-B14F-4D97-AF65-F5344CB8AC3E}">
        <p14:creationId xmlns:p14="http://schemas.microsoft.com/office/powerpoint/2010/main" val="384721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910EF-1CDA-10A3-6A8F-CC3B99CCD06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BFB957E-3C2F-4B55-AE13-CC34874A7F7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7824" b="7824"/>
          <a:stretch/>
        </p:blipFill>
        <p:spPr/>
      </p:pic>
      <p:sp>
        <p:nvSpPr>
          <p:cNvPr id="3" name="Slide Number Placeholder 2">
            <a:extLst>
              <a:ext uri="{FF2B5EF4-FFF2-40B4-BE49-F238E27FC236}">
                <a16:creationId xmlns:a16="http://schemas.microsoft.com/office/drawing/2014/main" id="{D0F18215-2934-B4FA-B3E9-34F01D9E9248}"/>
              </a:ext>
            </a:extLst>
          </p:cNvPr>
          <p:cNvSpPr>
            <a:spLocks noGrp="1"/>
          </p:cNvSpPr>
          <p:nvPr>
            <p:ph type="sldNum" sz="quarter" idx="17"/>
          </p:nvPr>
        </p:nvSpPr>
        <p:spPr/>
        <p:txBody>
          <a:bodyPr/>
          <a:lstStyle/>
          <a:p>
            <a:fld id="{387AECDB-6C85-4FE3-9DAF-486A9B5BAE12}" type="slidenum">
              <a:rPr lang="en-GB" smtClean="0"/>
              <a:pPr/>
              <a:t>8</a:t>
            </a:fld>
            <a:endParaRPr lang="en-GB"/>
          </a:p>
        </p:txBody>
      </p:sp>
    </p:spTree>
    <p:extLst>
      <p:ext uri="{BB962C8B-B14F-4D97-AF65-F5344CB8AC3E}">
        <p14:creationId xmlns:p14="http://schemas.microsoft.com/office/powerpoint/2010/main" val="3810937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3A9AE-5389-6F69-BD66-A289C0AF584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C7073FF-8AB2-8872-1108-B465DBB2414D}"/>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5604" b="5604"/>
          <a:stretch/>
        </p:blipFill>
        <p:spPr/>
      </p:pic>
      <p:sp>
        <p:nvSpPr>
          <p:cNvPr id="3" name="Slide Number Placeholder 2">
            <a:extLst>
              <a:ext uri="{FF2B5EF4-FFF2-40B4-BE49-F238E27FC236}">
                <a16:creationId xmlns:a16="http://schemas.microsoft.com/office/drawing/2014/main" id="{7EE4796A-7A2E-57B9-7713-8C814E015B53}"/>
              </a:ext>
            </a:extLst>
          </p:cNvPr>
          <p:cNvSpPr>
            <a:spLocks noGrp="1"/>
          </p:cNvSpPr>
          <p:nvPr>
            <p:ph type="sldNum" sz="quarter" idx="17"/>
          </p:nvPr>
        </p:nvSpPr>
        <p:spPr/>
        <p:txBody>
          <a:bodyPr/>
          <a:lstStyle/>
          <a:p>
            <a:fld id="{387AECDB-6C85-4FE3-9DAF-486A9B5BAE12}" type="slidenum">
              <a:rPr lang="en-GB" smtClean="0"/>
              <a:pPr/>
              <a:t>9</a:t>
            </a:fld>
            <a:endParaRPr lang="en-GB"/>
          </a:p>
        </p:txBody>
      </p:sp>
    </p:spTree>
    <p:extLst>
      <p:ext uri="{BB962C8B-B14F-4D97-AF65-F5344CB8AC3E}">
        <p14:creationId xmlns:p14="http://schemas.microsoft.com/office/powerpoint/2010/main" val="1513360807"/>
      </p:ext>
    </p:extLst>
  </p:cSld>
  <p:clrMapOvr>
    <a:masterClrMapping/>
  </p:clrMapOvr>
</p:sld>
</file>

<file path=ppt/theme/theme1.xml><?xml version="1.0" encoding="utf-8"?>
<a:theme xmlns:a="http://schemas.openxmlformats.org/drawingml/2006/main" name="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2" id="{67E36EA3-12E4-8A49-9678-FB287E8F2810}" vid="{2BBB7976-43E3-124E-8077-44FE371413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Steelcase</Template>
  <TotalTime>20943</TotalTime>
  <Words>3421</Words>
  <Application>Microsoft Macintosh PowerPoint</Application>
  <PresentationFormat>Custom</PresentationFormat>
  <Paragraphs>645</Paragraphs>
  <Slides>23</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MS PGothic</vt:lpstr>
      <vt:lpstr>Arial</vt:lpstr>
      <vt:lpstr>Calibri</vt:lpstr>
      <vt:lpstr>Georgia</vt:lpstr>
      <vt:lpstr>Segoe UI Historic</vt:lpstr>
      <vt:lpstr>Steelcase</vt:lpstr>
      <vt:lpstr>Healthcare Design Conference and Expo 2025</vt:lpstr>
      <vt:lpstr>Dealer Community of Practice Meeting </vt:lpstr>
      <vt:lpstr>Healthcare Dealer Community of Practice</vt:lpstr>
      <vt:lpstr>Healthcare Design Exhibit Presence Overview </vt:lpstr>
      <vt:lpstr>Supporting the Work of Care</vt:lpstr>
      <vt:lpstr>PowerPoint Presentation</vt:lpstr>
      <vt:lpstr>PowerPoint Presentation</vt:lpstr>
      <vt:lpstr>PowerPoint Presentation</vt:lpstr>
      <vt:lpstr>PowerPoint Presentation</vt:lpstr>
      <vt:lpstr>Featured Zone: Waiting</vt:lpstr>
      <vt:lpstr>Featured Zone: Hospitality and Surface Materials</vt:lpstr>
      <vt:lpstr>Featured Zone: Patient Care </vt:lpstr>
      <vt:lpstr>Featured Zone: Ocular View</vt:lpstr>
      <vt:lpstr>Featured Zone: Clinician Work</vt:lpstr>
      <vt:lpstr>Featured Zone: Quiet Respite</vt:lpstr>
      <vt:lpstr>Featured Zone: Social Respite</vt:lpstr>
      <vt:lpstr>Featured Zone: Administrative</vt:lpstr>
      <vt:lpstr>Featured Zone: Healthcare Seating Display</vt:lpstr>
      <vt:lpstr>KwickScreen/Vitrm Exhibit Space </vt:lpstr>
      <vt:lpstr>PowerPoint Presentation</vt:lpstr>
      <vt:lpstr>Speaking Session </vt:lpstr>
      <vt:lpstr>Knowledge Sharing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Design Conference</dc:title>
  <dc:creator>Campbell, Brian D.</dc:creator>
  <cp:lastModifiedBy>Campbell, Brian D.</cp:lastModifiedBy>
  <cp:revision>5</cp:revision>
  <dcterms:created xsi:type="dcterms:W3CDTF">2023-08-01T13:39:00Z</dcterms:created>
  <dcterms:modified xsi:type="dcterms:W3CDTF">2025-11-14T14:03:01Z</dcterms:modified>
</cp:coreProperties>
</file>