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6" r:id="rId3"/>
    <p:sldId id="257" r:id="rId4"/>
    <p:sldId id="298" r:id="rId5"/>
    <p:sldId id="263" r:id="rId6"/>
    <p:sldId id="262" r:id="rId7"/>
    <p:sldId id="258" r:id="rId8"/>
    <p:sldId id="265" r:id="rId9"/>
    <p:sldId id="303" r:id="rId10"/>
    <p:sldId id="285" r:id="rId11"/>
    <p:sldId id="304" r:id="rId12"/>
    <p:sldId id="269" r:id="rId13"/>
    <p:sldId id="305" r:id="rId14"/>
    <p:sldId id="290" r:id="rId15"/>
    <p:sldId id="281" r:id="rId16"/>
    <p:sldId id="292" r:id="rId17"/>
    <p:sldId id="294" r:id="rId18"/>
    <p:sldId id="296" r:id="rId19"/>
    <p:sldId id="295" r:id="rId20"/>
    <p:sldId id="274" r:id="rId21"/>
    <p:sldId id="300" r:id="rId22"/>
    <p:sldId id="299" r:id="rId23"/>
  </p:sldIdLst>
  <p:sldSz cx="9144000" cy="5143500" type="screen16x9"/>
  <p:notesSz cx="6858000" cy="14478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12">
          <p15:clr>
            <a:srgbClr val="A4A3A4"/>
          </p15:clr>
        </p15:guide>
        <p15:guide id="2" pos="2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efle, Angelina" initials="ZA" lastIdx="4" clrIdx="0">
    <p:extLst>
      <p:ext uri="{19B8F6BF-5375-455C-9EA6-DF929625EA0E}">
        <p15:presenceInfo xmlns:p15="http://schemas.microsoft.com/office/powerpoint/2012/main" userId="S::azuefle@steelcase.com::f8a9a0f9-664c-4f95-8366-f50a3f9f1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C23EF5-6821-46F4-827D-907DC201C886}" v="66" dt="2019-06-26T08:25:52.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58017" autoAdjust="0"/>
  </p:normalViewPr>
  <p:slideViewPr>
    <p:cSldViewPr snapToGrid="0" snapToObjects="1">
      <p:cViewPr varScale="1">
        <p:scale>
          <a:sx n="73" d="100"/>
          <a:sy n="73" d="100"/>
        </p:scale>
        <p:origin x="2224" y="176"/>
      </p:cViewPr>
      <p:guideLst>
        <p:guide orient="horz" pos="1012"/>
        <p:guide pos="26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0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84745-89EA-314B-9DA4-D5327C2DCFF7}"/>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de-DE" altLang="de-DE"/>
          </a:p>
        </p:txBody>
      </p:sp>
      <p:sp>
        <p:nvSpPr>
          <p:cNvPr id="3" name="Date Placeholder 2">
            <a:extLst>
              <a:ext uri="{FF2B5EF4-FFF2-40B4-BE49-F238E27FC236}">
                <a16:creationId xmlns:a16="http://schemas.microsoft.com/office/drawing/2014/main" id="{8EABBF26-9A2A-594E-AD7E-AEADCF2C445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4891AD-1035-024D-98B5-E01EFD004515}" type="datetime1">
              <a:rPr lang="en-US" altLang="de-DE"/>
              <a:pPr/>
              <a:t>6/26/19</a:t>
            </a:fld>
            <a:endParaRPr lang="en-US" altLang="de-DE"/>
          </a:p>
        </p:txBody>
      </p:sp>
      <p:sp>
        <p:nvSpPr>
          <p:cNvPr id="4" name="Slide Image Placeholder 3">
            <a:extLst>
              <a:ext uri="{FF2B5EF4-FFF2-40B4-BE49-F238E27FC236}">
                <a16:creationId xmlns:a16="http://schemas.microsoft.com/office/drawing/2014/main" id="{7F12DAFC-53ED-7A41-87AE-CB4EF50E19D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ltLang="de-DE"/>
          </a:p>
        </p:txBody>
      </p:sp>
      <p:sp>
        <p:nvSpPr>
          <p:cNvPr id="5" name="Notes Placeholder 4">
            <a:extLst>
              <a:ext uri="{FF2B5EF4-FFF2-40B4-BE49-F238E27FC236}">
                <a16:creationId xmlns:a16="http://schemas.microsoft.com/office/drawing/2014/main" id="{AAFF6DC8-69B8-FE47-8B2F-AD2A36673F2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6" name="Footer Placeholder 5">
            <a:extLst>
              <a:ext uri="{FF2B5EF4-FFF2-40B4-BE49-F238E27FC236}">
                <a16:creationId xmlns:a16="http://schemas.microsoft.com/office/drawing/2014/main" id="{19724820-14A5-424B-823B-CCF3775DB18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de-DE" altLang="de-DE"/>
          </a:p>
        </p:txBody>
      </p:sp>
      <p:sp>
        <p:nvSpPr>
          <p:cNvPr id="7" name="Slide Number Placeholder 6">
            <a:extLst>
              <a:ext uri="{FF2B5EF4-FFF2-40B4-BE49-F238E27FC236}">
                <a16:creationId xmlns:a16="http://schemas.microsoft.com/office/drawing/2014/main" id="{2C0DEC5A-F50E-5644-A1D4-67F97DE9A29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41CAA79-9297-C548-AAF2-94ADE0EC83C8}" type="slidenum">
              <a:rPr lang="en-US" altLang="de-DE"/>
              <a:pPr/>
              <a:t>‹Nr.›</a:t>
            </a:fld>
            <a:endParaRPr lang="en-US" altLang="de-D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A00D849-96E4-5A49-9252-22DEE174D8C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76BF435-AF53-944E-AD6E-FD98287977B1}"/>
              </a:ext>
            </a:extLst>
          </p:cNvPr>
          <p:cNvSpPr>
            <a:spLocks noGrp="1"/>
          </p:cNvSpPr>
          <p:nvPr>
            <p:ph type="body" idx="1"/>
          </p:nvPr>
        </p:nvSpPr>
        <p:spPr/>
        <p:txBody>
          <a:bodyPr/>
          <a:lstStyle/>
          <a:p>
            <a:r>
              <a:rPr lang="de-DE" altLang="de-DE" b="1"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VOR DER PRÄSENTATION LESEN – Vor der Präsentation Folie aktualisieren und Schriftfarbe in Weiß ändern bzw. Inhalte in roter Schrift löschen.</a:t>
            </a:r>
          </a:p>
          <a:p>
            <a:endParaRPr lang="en-US" altLang="de-DE" b="1" dirty="0">
              <a:solidFill>
                <a:srgbClr val="000000"/>
              </a:solidFill>
              <a:ea typeface="ＭＳ Ｐゴシック" panose="020B0600070205080204" pitchFamily="34" charset="-128"/>
              <a:cs typeface="Calibri" panose="020F0502020204030204" pitchFamily="34" charset="0"/>
            </a:endParaRPr>
          </a:p>
          <a:p>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Heute möchten wir Ihnen Roam vorstellen. Roam revolutioniert die Art und Weise, wie Teams kreativ werden und zusammenarbeiten. Steelcase Roam ist ein neues System mobiler Halterungen und Wandhalterungen, das </a:t>
            </a:r>
            <a:r>
              <a:rPr lang="de-DE" altLang="de-DE" u="sng"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wir gemeinsam mit Microsoft</a:t>
            </a:r>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 für das Surface Hub 2S entwickelt haben. Roam macht jeden Ort zur Teamarbeit-Zone! Heute zeigen wir Ihnen, wie.</a:t>
            </a:r>
            <a:endParaRPr lang="en-US" altLang="de-DE" dirty="0">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EE1EBFAE-B01B-AD4B-9CD1-985108FF96DB}"/>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8719BF-86B9-6F45-B034-935C6E975CEA}" type="slidenum">
              <a:rPr lang="en-US" altLang="de-DE" sz="1200">
                <a:latin typeface="Calibri" panose="020F0502020204030204" pitchFamily="34" charset="0"/>
              </a:rPr>
              <a:pPr eaLnBrk="1" hangingPunct="1"/>
              <a:t>1</a:t>
            </a:fld>
            <a:endParaRPr lang="en-US" altLang="de-DE"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E80DC77-4AA7-234E-B2F7-A5766E01001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B0401F71-927E-2348-96C5-0C98AD887D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FFFF"/>
              </a:buClr>
              <a:buSzPct val="25000"/>
            </a:pPr>
            <a:r>
              <a:rPr lang="de-DE" altLang="de-DE" b="1" u="sng" dirty="0">
                <a:ea typeface="ＭＳ Ｐゴシック" panose="020B0600070205080204" pitchFamily="34" charset="-128"/>
              </a:rPr>
              <a:t>Das ist Roam. Ein neues System mobiler Halterungen und Wandhalterungen, das Teams die Freiheit gibt, überall dort zusammenzuarbeiten, wo Ideen entstehen.  Als einzige mobile Halterung mit integriertem APC-Charge-Akku für kabellosen Einsatz ermöglicht Roam wahre Mobilität im Arbeitsalltag.</a:t>
            </a:r>
          </a:p>
          <a:p>
            <a:pPr>
              <a:buClr>
                <a:srgbClr val="FFFFFF"/>
              </a:buClr>
              <a:buSzPct val="25000"/>
            </a:pPr>
            <a:endParaRPr lang="en-US" altLang="de-DE" u="sng" dirty="0">
              <a:ea typeface="ＭＳ Ｐゴシック" panose="020B0600070205080204" pitchFamily="34" charset="-128"/>
              <a:cs typeface="Calibri" panose="020F0502020204030204" pitchFamily="34" charset="0"/>
            </a:endParaRPr>
          </a:p>
          <a:p>
            <a:pPr>
              <a:buClr>
                <a:srgbClr val="FFFFFF"/>
              </a:buClr>
              <a:buSzPct val="25000"/>
            </a:pPr>
            <a:r>
              <a:rPr lang="de-DE" altLang="de-DE" b="1" u="sng" dirty="0">
                <a:ea typeface="ＭＳ Ｐゴシック" panose="020B0600070205080204" pitchFamily="34" charset="-128"/>
                <a:cs typeface="Calibri" panose="020F0502020204030204" pitchFamily="34" charset="0"/>
              </a:rPr>
              <a:t>ODER...</a:t>
            </a:r>
          </a:p>
          <a:p>
            <a:pPr>
              <a:buClr>
                <a:srgbClr val="FFFFFF"/>
              </a:buClr>
              <a:buSzPct val="25000"/>
            </a:pPr>
            <a:endParaRPr lang="en-US" altLang="de-DE" dirty="0">
              <a:ea typeface="ＭＳ Ｐゴシック" panose="020B0600070205080204" pitchFamily="34" charset="-128"/>
            </a:endParaRPr>
          </a:p>
          <a:p>
            <a:pPr>
              <a:buClr>
                <a:srgbClr val="FFFFFF"/>
              </a:buClr>
              <a:buSzPct val="25000"/>
            </a:pPr>
            <a:endParaRPr lang="en-US" altLang="de-DE" dirty="0">
              <a:ea typeface="ＭＳ Ｐゴシック" panose="020B0600070205080204" pitchFamily="34" charset="-128"/>
            </a:endParaRPr>
          </a:p>
          <a:p>
            <a:pPr>
              <a:spcBef>
                <a:spcPct val="0"/>
              </a:spcBef>
              <a:buClr>
                <a:srgbClr val="FFFFFF"/>
              </a:buClr>
              <a:buSzPct val="25000"/>
            </a:pPr>
            <a:r>
              <a:rPr lang="de-DE" altLang="de-DE" dirty="0">
                <a:ea typeface="ＭＳ Ｐゴシック" panose="020B0600070205080204" pitchFamily="34" charset="-128"/>
              </a:rPr>
              <a:t>Steelcase® Roam™ und Microsoft Surface Hub 2.</a:t>
            </a:r>
          </a:p>
          <a:p>
            <a:pPr eaLnBrk="1" hangingPunct="1">
              <a:spcBef>
                <a:spcPct val="0"/>
              </a:spcBef>
              <a:buClr>
                <a:srgbClr val="FFFFFF"/>
              </a:buClr>
              <a:buSzPct val="25000"/>
            </a:pPr>
            <a:r>
              <a:rPr lang="de-DE" altLang="de-DE" dirty="0">
                <a:ea typeface="ＭＳ Ｐゴシック" panose="020B0600070205080204" pitchFamily="34" charset="-128"/>
              </a:rPr>
              <a:t>Zusammenarbeit erreicht ein neues Level. </a:t>
            </a:r>
          </a:p>
          <a:p>
            <a:pPr eaLnBrk="1" hangingPunct="1">
              <a:spcBef>
                <a:spcPct val="0"/>
              </a:spcBef>
              <a:buClr>
                <a:srgbClr val="FFFFFF"/>
              </a:buClr>
              <a:buSzPct val="25000"/>
            </a:pPr>
            <a:endParaRPr lang="en-US" altLang="de-DE" dirty="0">
              <a:ea typeface="ＭＳ Ｐゴシック" panose="020B0600070205080204" pitchFamily="34" charset="-128"/>
            </a:endParaRPr>
          </a:p>
          <a:p>
            <a:pPr eaLnBrk="1" hangingPunct="1">
              <a:spcBef>
                <a:spcPct val="0"/>
              </a:spcBef>
              <a:buClr>
                <a:srgbClr val="FFFFFF"/>
              </a:buClr>
              <a:buSzPct val="25000"/>
            </a:pPr>
            <a:r>
              <a:rPr lang="de-DE" altLang="de-DE" dirty="0">
                <a:ea typeface="ＭＳ Ｐゴシック" panose="020B0600070205080204" pitchFamily="34" charset="-128"/>
              </a:rPr>
              <a:t>Microsoft Surface Hub 2S ist ein moderne Gesamtlösung zur Zusammenarbeit, die mithilfe des großflächigen Displays jeden Ort zur Teamarbeit-Zone macht. Mit seinem eleganten, schlanken Design und in Kombination mit Steelcase Roam, der mobilen Halterung bzw. Wandhalterung, passt Surface Hub 2S in jeden Raum.</a:t>
            </a:r>
          </a:p>
          <a:p>
            <a:pPr eaLnBrk="1" hangingPunct="1">
              <a:spcBef>
                <a:spcPct val="0"/>
              </a:spcBef>
              <a:buClr>
                <a:srgbClr val="FFFFFF"/>
              </a:buClr>
              <a:buSzPct val="25000"/>
            </a:pPr>
            <a:endParaRPr lang="en-US" altLang="de-DE" dirty="0">
              <a:ea typeface="ＭＳ Ｐゴシック" panose="020B0600070205080204" pitchFamily="34" charset="-128"/>
            </a:endParaRPr>
          </a:p>
          <a:p>
            <a:pPr eaLnBrk="1" hangingPunct="1">
              <a:spcBef>
                <a:spcPct val="0"/>
              </a:spcBef>
              <a:buClr>
                <a:srgbClr val="FFFFFF"/>
              </a:buClr>
              <a:buSzPct val="25000"/>
            </a:pPr>
            <a:r>
              <a:rPr lang="de-DE" altLang="de-DE" dirty="0">
                <a:ea typeface="ＭＳ Ｐゴシック" panose="020B0600070205080204" pitchFamily="34" charset="-128"/>
              </a:rPr>
              <a:t>Nun steht der Zusammenarbeit nichts mehr im Weg:</a:t>
            </a:r>
          </a:p>
        </p:txBody>
      </p:sp>
      <p:sp>
        <p:nvSpPr>
          <p:cNvPr id="33796" name="Slide Number Placeholder 3">
            <a:extLst>
              <a:ext uri="{FF2B5EF4-FFF2-40B4-BE49-F238E27FC236}">
                <a16:creationId xmlns:a16="http://schemas.microsoft.com/office/drawing/2014/main" id="{9D46AC06-C59C-BD44-B426-86363B2D197E}"/>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0D3F3F3-6A70-674C-BB72-DF29BE0E7D7D}" type="slidenum">
              <a:rPr lang="en-US" altLang="de-DE" sz="1200">
                <a:latin typeface="Calibri" panose="020F0502020204030204" pitchFamily="34" charset="0"/>
              </a:rPr>
              <a:pPr eaLnBrk="1" hangingPunct="1"/>
              <a:t>10</a:t>
            </a:fld>
            <a:endParaRPr lang="en-US" altLang="de-DE"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474CC14-A886-E444-A90F-52FA7836CA2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90317F47-F3F2-D842-A199-1B918952CF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ea typeface="ＭＳ Ｐゴシック" panose="020B0600070205080204" pitchFamily="34" charset="-128"/>
              </a:rPr>
              <a:t>Überall</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a:p>
            <a:r>
              <a:rPr lang="de-DE" altLang="de-DE" dirty="0">
                <a:ea typeface="ＭＳ Ｐゴシック" panose="020B0600070205080204" pitchFamily="34" charset="-128"/>
              </a:rPr>
              <a:t>Die leichtgängige, mit nur einer Hand bewegbare, mobile Halterung von </a:t>
            </a:r>
            <a:r>
              <a:rPr lang="de-DE" altLang="de-DE" dirty="0" err="1">
                <a:ea typeface="ＭＳ Ｐゴシック" panose="020B0600070205080204" pitchFamily="34" charset="-128"/>
              </a:rPr>
              <a:t>Steelcase</a:t>
            </a:r>
            <a:r>
              <a:rPr lang="de-DE" altLang="de-DE" dirty="0">
                <a:ea typeface="ＭＳ Ｐゴシック" panose="020B0600070205080204" pitchFamily="34" charset="-128"/>
              </a:rPr>
              <a:t> </a:t>
            </a:r>
            <a:r>
              <a:rPr lang="de-DE" altLang="de-DE" dirty="0" err="1">
                <a:ea typeface="ＭＳ Ｐゴシック" panose="020B0600070205080204" pitchFamily="34" charset="-128"/>
              </a:rPr>
              <a:t>Roam</a:t>
            </a:r>
            <a:r>
              <a:rPr lang="de-DE" altLang="de-DE" dirty="0">
                <a:ea typeface="ＭＳ Ｐゴシック" panose="020B0600070205080204" pitchFamily="34" charset="-128"/>
              </a:rPr>
              <a:t> ermöglicht Teamarbeit an jedem Ort. Mit der kleinen Stellfläche passt </a:t>
            </a:r>
            <a:r>
              <a:rPr lang="de-DE" altLang="de-DE" dirty="0" err="1">
                <a:ea typeface="ＭＳ Ｐゴシック" panose="020B0600070205080204" pitchFamily="34" charset="-128"/>
              </a:rPr>
              <a:t>Roam</a:t>
            </a:r>
            <a:r>
              <a:rPr lang="de-DE" altLang="de-DE" dirty="0">
                <a:ea typeface="ＭＳ Ｐゴシック" panose="020B0600070205080204" pitchFamily="34" charset="-128"/>
              </a:rPr>
              <a:t> in jeden Raum – von der Arbeitsnische oder räumlich begrenzten Arbeitsumgebung über Besprechungszimmer bis hin zu offenen Büroumgebungen. Bei der Zusammenarbeit mit Kollegen an anderen Standorten können Sie Ihre Teamkollegen einfach ‚mitnehmen‘ und so stärker in die Teamarbeit einbeziehen.</a:t>
            </a:r>
          </a:p>
        </p:txBody>
      </p:sp>
      <p:sp>
        <p:nvSpPr>
          <p:cNvPr id="35844" name="Slide Number Placeholder 3">
            <a:extLst>
              <a:ext uri="{FF2B5EF4-FFF2-40B4-BE49-F238E27FC236}">
                <a16:creationId xmlns:a16="http://schemas.microsoft.com/office/drawing/2014/main" id="{B810213B-4FD5-6D45-905B-E2A9788A971C}"/>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36FD30B-EFE4-E849-97BE-95E95CDC286B}" type="slidenum">
              <a:rPr lang="en-US" altLang="de-DE" sz="1200">
                <a:latin typeface="Calibri" panose="020F0502020204030204" pitchFamily="34" charset="0"/>
              </a:rPr>
              <a:pPr eaLnBrk="1" hangingPunct="1"/>
              <a:t>11</a:t>
            </a:fld>
            <a:endParaRPr lang="en-US" altLang="de-DE" sz="1200">
              <a:latin typeface="Calibri" panose="020F0502020204030204" pitchFamily="34" charset="0"/>
            </a:endParaRPr>
          </a:p>
        </p:txBody>
      </p:sp>
    </p:spTree>
    <p:extLst>
      <p:ext uri="{BB962C8B-B14F-4D97-AF65-F5344CB8AC3E}">
        <p14:creationId xmlns:p14="http://schemas.microsoft.com/office/powerpoint/2010/main" val="68013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A3715D0-A8DD-D443-A5AF-52AF2B1139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66CEF41-0687-1949-8653-D436BDF8DF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ea typeface="ＭＳ Ｐゴシック" panose="020B0600070205080204" pitchFamily="34" charset="-128"/>
              </a:rPr>
              <a:t>Zu jeder Zeit</a:t>
            </a:r>
          </a:p>
          <a:p>
            <a:endParaRPr lang="en-US" altLang="de-DE" dirty="0">
              <a:ea typeface="ＭＳ Ｐゴシック" panose="020B0600070205080204" pitchFamily="34" charset="-128"/>
            </a:endParaRPr>
          </a:p>
          <a:p>
            <a:r>
              <a:rPr lang="de-DE" altLang="de-DE" dirty="0">
                <a:ea typeface="ＭＳ Ｐゴシック" panose="020B0600070205080204" pitchFamily="34" charset="-128"/>
              </a:rPr>
              <a:t>Geniale Ideen lassen sich nicht immer planen. Wenn eine gute Idee aufkommt, ist es wichtig, am Ball zu bleiben und sie weiterzuspinnen. Surface Hub 2S und Steelcase Roam ermöglichen geplante oder spontane Zusammenarbeit zu jeder Zeit. So geht keine geniale Idee mehr verloren!</a:t>
            </a:r>
          </a:p>
        </p:txBody>
      </p:sp>
      <p:sp>
        <p:nvSpPr>
          <p:cNvPr id="37892" name="Slide Number Placeholder 3">
            <a:extLst>
              <a:ext uri="{FF2B5EF4-FFF2-40B4-BE49-F238E27FC236}">
                <a16:creationId xmlns:a16="http://schemas.microsoft.com/office/drawing/2014/main" id="{1E7F3400-C62C-E246-A000-CA379A4A9C22}"/>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4F991D-6349-EF4D-8CBE-52705C93085B}" type="slidenum">
              <a:rPr lang="en-US" altLang="de-DE" sz="1200">
                <a:latin typeface="Calibri" panose="020F0502020204030204" pitchFamily="34" charset="0"/>
              </a:rPr>
              <a:pPr eaLnBrk="1" hangingPunct="1"/>
              <a:t>12</a:t>
            </a:fld>
            <a:endParaRPr lang="en-US" altLang="de-DE"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F982675-4A65-D248-B68E-FFEA2F59AA1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829321F-CB3B-B046-B549-EA909D7FD6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dirty="0">
                <a:ea typeface="ＭＳ Ｐゴシック" panose="020B0600070205080204" pitchFamily="34" charset="-128"/>
              </a:rPr>
              <a:t>In jeder Form</a:t>
            </a:r>
          </a:p>
          <a:p>
            <a:endParaRPr lang="en-US" altLang="de-DE" b="1" dirty="0">
              <a:ea typeface="ＭＳ Ｐゴシック" panose="020B0600070205080204" pitchFamily="34" charset="-128"/>
            </a:endParaRPr>
          </a:p>
          <a:p>
            <a:r>
              <a:rPr lang="de-DE" altLang="de-DE" dirty="0">
                <a:ea typeface="ＭＳ Ｐゴシック" panose="020B0600070205080204" pitchFamily="34" charset="-128"/>
              </a:rPr>
              <a:t>Zusammenarbeit kann viele verschiedene Formen annehmen. Sie alle sind wichtig für Innovation:</a:t>
            </a:r>
          </a:p>
          <a:p>
            <a:r>
              <a:rPr lang="de-DE" altLang="de-DE" b="1" dirty="0">
                <a:ea typeface="ＭＳ Ｐゴシック" panose="020B0600070205080204" pitchFamily="34" charset="-128"/>
              </a:rPr>
              <a:t>Informativ</a:t>
            </a:r>
            <a:r>
              <a:rPr lang="de-DE" altLang="de-DE" dirty="0">
                <a:ea typeface="ＭＳ Ｐゴシック" panose="020B0600070205080204" pitchFamily="34" charset="-128"/>
              </a:rPr>
              <a:t> – auf dem Laufenden bleiben</a:t>
            </a:r>
            <a:br>
              <a:rPr lang="de-DE" altLang="de-DE" dirty="0">
                <a:ea typeface="ＭＳ Ｐゴシック" panose="020B0600070205080204" pitchFamily="34" charset="-128"/>
              </a:rPr>
            </a:br>
            <a:r>
              <a:rPr lang="de-DE" altLang="de-DE" b="1" dirty="0">
                <a:ea typeface="ＭＳ Ｐゴシック" panose="020B0600070205080204" pitchFamily="34" charset="-128"/>
              </a:rPr>
              <a:t>Evaluativ </a:t>
            </a:r>
            <a:r>
              <a:rPr lang="de-DE" altLang="de-DE" dirty="0">
                <a:ea typeface="ＭＳ Ｐゴシック" panose="020B0600070205080204" pitchFamily="34" charset="-128"/>
              </a:rPr>
              <a:t>– Feedback bekommen</a:t>
            </a:r>
            <a:br>
              <a:rPr lang="de-DE" altLang="de-DE" dirty="0">
                <a:ea typeface="ＭＳ Ｐゴシック" panose="020B0600070205080204" pitchFamily="34" charset="-128"/>
              </a:rPr>
            </a:br>
            <a:r>
              <a:rPr lang="de-DE" altLang="de-DE" b="1" dirty="0">
                <a:ea typeface="ＭＳ Ｐゴシック" panose="020B0600070205080204" pitchFamily="34" charset="-128"/>
              </a:rPr>
              <a:t>Generativ </a:t>
            </a:r>
            <a:r>
              <a:rPr lang="de-DE" altLang="de-DE" dirty="0">
                <a:ea typeface="ＭＳ Ｐゴシック" panose="020B0600070205080204" pitchFamily="34" charset="-128"/>
              </a:rPr>
              <a:t>– gemeinsam Neues schaffen</a:t>
            </a:r>
          </a:p>
          <a:p>
            <a:endParaRPr lang="en-US" altLang="de-DE" dirty="0">
              <a:ea typeface="ＭＳ Ｐゴシック" panose="020B0600070205080204" pitchFamily="34" charset="-128"/>
            </a:endParaRPr>
          </a:p>
          <a:p>
            <a:r>
              <a:rPr lang="de-DE" altLang="de-DE" dirty="0">
                <a:ea typeface="ＭＳ Ｐゴシック" panose="020B0600070205080204" pitchFamily="34" charset="-128"/>
              </a:rPr>
              <a:t>Am anspruchsvollsten ist die generative Zusammenarbeit, die Neues hervorbringt. Sie ist es auch, die sich am wenigsten planen lässt. „Aha“-Momente erfordern eine andere Herangehensweise. Die richtigen Tools und eine unterstützende Umgebung können Teams bei der mentalen Schwerarbeit entlasten, die es braucht, um neue Ideen hervorzubringen.</a:t>
            </a:r>
          </a:p>
        </p:txBody>
      </p:sp>
      <p:sp>
        <p:nvSpPr>
          <p:cNvPr id="39940" name="Slide Number Placeholder 3">
            <a:extLst>
              <a:ext uri="{FF2B5EF4-FFF2-40B4-BE49-F238E27FC236}">
                <a16:creationId xmlns:a16="http://schemas.microsoft.com/office/drawing/2014/main" id="{353598C2-8F4C-F242-A0C5-FC9E6D61C5A6}"/>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75DB362-A83D-5C44-9D2D-18FC9D821158}" type="slidenum">
              <a:rPr lang="en-US" altLang="de-DE" sz="1200">
                <a:latin typeface="Calibri" panose="020F0502020204030204" pitchFamily="34" charset="0"/>
              </a:rPr>
              <a:pPr eaLnBrk="1" hangingPunct="1"/>
              <a:t>13</a:t>
            </a:fld>
            <a:endParaRPr lang="en-US" altLang="de-DE" sz="1200">
              <a:latin typeface="Calibri" panose="020F0502020204030204" pitchFamily="34" charset="0"/>
            </a:endParaRPr>
          </a:p>
        </p:txBody>
      </p:sp>
    </p:spTree>
    <p:extLst>
      <p:ext uri="{BB962C8B-B14F-4D97-AF65-F5344CB8AC3E}">
        <p14:creationId xmlns:p14="http://schemas.microsoft.com/office/powerpoint/2010/main" val="285628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F39A006-4F99-194B-8E60-6BD139961F7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17DA4737-A498-734A-AB65-B2226F509F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dirty="0">
                <a:solidFill>
                  <a:schemeClr val="bg1"/>
                </a:solidFill>
                <a:ea typeface="ＭＳ Ｐゴシック" panose="020B0600070205080204" pitchFamily="34" charset="-128"/>
              </a:rPr>
              <a:t>Lassen Sie mich Ihnen ein wenig mehr über Steelcase Roam erzählen. Beginnen wir mit der mobilen Halterung.</a:t>
            </a:r>
          </a:p>
        </p:txBody>
      </p:sp>
      <p:sp>
        <p:nvSpPr>
          <p:cNvPr id="41988" name="Slide Number Placeholder 3">
            <a:extLst>
              <a:ext uri="{FF2B5EF4-FFF2-40B4-BE49-F238E27FC236}">
                <a16:creationId xmlns:a16="http://schemas.microsoft.com/office/drawing/2014/main" id="{7C25AA5D-FCAB-7A4E-BEFA-8ECC75717449}"/>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EBC597-064F-2745-A5B6-0CF150189053}" type="slidenum">
              <a:rPr lang="en-US" altLang="de-DE" sz="1200">
                <a:latin typeface="Calibri" panose="020F0502020204030204" pitchFamily="34" charset="0"/>
              </a:rPr>
              <a:pPr eaLnBrk="1" hangingPunct="1"/>
              <a:t>14</a:t>
            </a:fld>
            <a:endParaRPr lang="en-US" altLang="de-DE"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AFE5B14-9349-554D-A691-FD920FB9F9A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7F5D01F6-4A67-054D-B532-7221FFB3A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anose="020B0600070205080204" pitchFamily="34" charset="-128"/>
              </a:rPr>
              <a:t>Auf weich laufenden Rollen begleitet Roam Sie leichtgängig und spontan durch die gesamte Arbeitsumgebung: vom Besprechungsraum über das Einzelbüro bis in die Gemeinschaftsbereiche und darüber hinaus.</a:t>
            </a:r>
          </a:p>
        </p:txBody>
      </p:sp>
      <p:sp>
        <p:nvSpPr>
          <p:cNvPr id="44036" name="Slide Number Placeholder 3">
            <a:extLst>
              <a:ext uri="{FF2B5EF4-FFF2-40B4-BE49-F238E27FC236}">
                <a16:creationId xmlns:a16="http://schemas.microsoft.com/office/drawing/2014/main" id="{97F96FC5-DF44-F04A-B8C6-1DEF75F4F27E}"/>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4C64D8B-C35F-284A-9EC0-D09DC223DFAD}" type="slidenum">
              <a:rPr lang="en-US" altLang="de-DE" sz="1200">
                <a:latin typeface="Calibri" panose="020F0502020204030204" pitchFamily="34" charset="0"/>
              </a:rPr>
              <a:pPr eaLnBrk="1" hangingPunct="1"/>
              <a:t>15</a:t>
            </a:fld>
            <a:endParaRPr lang="en-US" altLang="de-DE"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883DF547-8F64-6043-B269-0A023405357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AB97F8DF-2861-4F45-A02C-0DC88CAA14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Dank seines minimalistischen Designs fügt sich Roam nahtlos in jede Arbeitsumgebung ein. Das stilvolle, klassische Staffelei-Design der Halterung ermöglicht Zusammenarbeit an jedem Ort.</a:t>
            </a:r>
          </a:p>
        </p:txBody>
      </p:sp>
      <p:sp>
        <p:nvSpPr>
          <p:cNvPr id="46084" name="Slide Number Placeholder 3">
            <a:extLst>
              <a:ext uri="{FF2B5EF4-FFF2-40B4-BE49-F238E27FC236}">
                <a16:creationId xmlns:a16="http://schemas.microsoft.com/office/drawing/2014/main" id="{17295A4B-0A39-B345-95E9-6534C542225D}"/>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ABBE671-E86A-D24D-8421-47FB24134038}" type="slidenum">
              <a:rPr lang="en-US" altLang="de-DE" sz="1200">
                <a:latin typeface="Calibri" panose="020F0502020204030204" pitchFamily="34" charset="0"/>
              </a:rPr>
              <a:pPr eaLnBrk="1" hangingPunct="1"/>
              <a:t>16</a:t>
            </a:fld>
            <a:endParaRPr lang="en-US" altLang="de-DE"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CA266C9-CEE2-5E40-811E-F877C65A273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7140E86B-8A36-514B-B5BD-87EFE1C4E3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b="1" u="sng" dirty="0">
                <a:ea typeface="ＭＳ Ｐゴシック" panose="020B0600070205080204" pitchFamily="34" charset="-128"/>
              </a:rPr>
              <a:t>Roam ist die perfekte Ergänzung zu Surface Hub 2S: für grenzenlose Teamarbeit. Die branchenexklusive Ablageschale mit integriertem mobilem APC-Charge-Akku (optional) ermöglicht kabellosen Einsatz und wahre Mobilität.</a:t>
            </a:r>
          </a:p>
        </p:txBody>
      </p:sp>
      <p:sp>
        <p:nvSpPr>
          <p:cNvPr id="48132" name="Slide Number Placeholder 3">
            <a:extLst>
              <a:ext uri="{FF2B5EF4-FFF2-40B4-BE49-F238E27FC236}">
                <a16:creationId xmlns:a16="http://schemas.microsoft.com/office/drawing/2014/main" id="{2167931E-E3C2-BB44-8855-8C6F0935E13A}"/>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49980A-9A0A-014B-8CF1-5E49CFCFCF1F}" type="slidenum">
              <a:rPr lang="en-US" altLang="de-DE" sz="1200">
                <a:latin typeface="Calibri" panose="020F0502020204030204" pitchFamily="34" charset="0"/>
              </a:rPr>
              <a:pPr eaLnBrk="1" hangingPunct="1"/>
              <a:t>17</a:t>
            </a:fld>
            <a:endParaRPr lang="en-US" altLang="de-DE"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3BB892AD-B23F-244C-9F18-84B93D9DE86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08FE7079-E243-E848-B8C4-92680741B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Der APC-Charge-Akku ist eine Innovation unseres Partners Schneider Electric.</a:t>
            </a:r>
          </a:p>
          <a:p>
            <a:pPr eaLnBrk="1" hangingPunct="1">
              <a:spcBef>
                <a:spcPct val="0"/>
              </a:spcBef>
            </a:pPr>
            <a:endParaRPr lang="en-US" altLang="de-DE" dirty="0">
              <a:ea typeface="ＭＳ Ｐゴシック" panose="020B0600070205080204" pitchFamily="34" charset="-128"/>
            </a:endParaRPr>
          </a:p>
          <a:p>
            <a:r>
              <a:rPr lang="de-DE" altLang="de-DE" dirty="0">
                <a:ea typeface="ＭＳ Ｐゴシック" panose="020B0600070205080204" pitchFamily="34" charset="-128"/>
              </a:rPr>
              <a:t>Er ermöglicht grenzenlose Mobilität und unterstützt so Ihren kreativen Flow. Bleiben Sie vernetzt, auch wenn Sie den Stecker ziehen. Bewegen Sie sich frei im Raum, ohne den kreativen Flow zu verlieren. </a:t>
            </a:r>
          </a:p>
          <a:p>
            <a:endParaRPr lang="en-US" altLang="de-DE" dirty="0">
              <a:ea typeface="ＭＳ Ｐゴシック" panose="020B0600070205080204" pitchFamily="34" charset="-128"/>
            </a:endParaRPr>
          </a:p>
          <a:p>
            <a:r>
              <a:rPr lang="de-DE" altLang="de-DE" b="1" dirty="0">
                <a:ea typeface="ＭＳ Ｐゴシック" panose="020B0600070205080204" pitchFamily="34" charset="-128"/>
              </a:rPr>
              <a:t>Zusätzliche Informationen zum APC-Charge-Akku:</a:t>
            </a:r>
          </a:p>
          <a:p>
            <a:r>
              <a:rPr lang="de-DE" altLang="de-DE" dirty="0">
                <a:ea typeface="ＭＳ Ｐゴシック" panose="020B0600070205080204" pitchFamily="34" charset="-128"/>
              </a:rPr>
              <a:t>Optional</a:t>
            </a:r>
          </a:p>
          <a:p>
            <a:r>
              <a:rPr lang="de-DE" altLang="de-DE" dirty="0">
                <a:ea typeface="ＭＳ Ｐゴシック" panose="020B0600070205080204" pitchFamily="34" charset="-128"/>
              </a:rPr>
              <a:t>Hergestellt von Schneider APC</a:t>
            </a:r>
          </a:p>
          <a:p>
            <a:r>
              <a:rPr lang="de-DE" altLang="de-DE" dirty="0">
                <a:ea typeface="ＭＳ Ｐゴシック" panose="020B0600070205080204" pitchFamily="34" charset="-128"/>
              </a:rPr>
              <a:t>Erhältlich ab Ende September</a:t>
            </a:r>
            <a:br>
              <a:rPr lang="de-DE" altLang="de-DE" dirty="0">
                <a:ea typeface="ＭＳ Ｐゴシック" panose="020B0600070205080204" pitchFamily="34" charset="-128"/>
              </a:rPr>
            </a:br>
            <a:r>
              <a:rPr lang="de-DE" altLang="de-DE" dirty="0">
                <a:ea typeface="ＭＳ Ｐゴシック" panose="020B0600070205080204" pitchFamily="34" charset="-128"/>
              </a:rPr>
              <a:t>Verzögerungen: Japan, Vereinigte Arabische Emirate </a:t>
            </a:r>
          </a:p>
        </p:txBody>
      </p:sp>
      <p:sp>
        <p:nvSpPr>
          <p:cNvPr id="50180" name="Slide Number Placeholder 3">
            <a:extLst>
              <a:ext uri="{FF2B5EF4-FFF2-40B4-BE49-F238E27FC236}">
                <a16:creationId xmlns:a16="http://schemas.microsoft.com/office/drawing/2014/main" id="{9DEE8BD7-B56E-9C47-8C30-4D625432C0E2}"/>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F40EC4-5D42-CC4F-979E-3BEF371F2978}" type="slidenum">
              <a:rPr lang="en-US" altLang="de-DE" sz="1200">
                <a:latin typeface="Calibri" panose="020F0502020204030204" pitchFamily="34" charset="0"/>
              </a:rPr>
              <a:pPr eaLnBrk="1" hangingPunct="1"/>
              <a:t>18</a:t>
            </a:fld>
            <a:endParaRPr lang="en-US" altLang="de-DE"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F61B7AF-2CB7-C042-B30D-59CE07A34EE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93351D70-5E51-6840-AB8B-2357099D41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a:solidFill>
                  <a:schemeClr val="bg1"/>
                </a:solidFill>
                <a:ea typeface="ＭＳ Ｐゴシック" panose="020B0600070205080204" pitchFamily="34" charset="-128"/>
              </a:rPr>
              <a:t>Wir wissen, dass manche Kunden und Unternehmen den Surface Hub 2S auch direkt an der Wand nutzen möchten. Daher haben wir zusätzlich zur mobilen Halterung eine wirklich smarte Wandhalterung entwickelt.</a:t>
            </a:r>
          </a:p>
        </p:txBody>
      </p:sp>
      <p:sp>
        <p:nvSpPr>
          <p:cNvPr id="52228" name="Slide Number Placeholder 3">
            <a:extLst>
              <a:ext uri="{FF2B5EF4-FFF2-40B4-BE49-F238E27FC236}">
                <a16:creationId xmlns:a16="http://schemas.microsoft.com/office/drawing/2014/main" id="{C8011A77-F9E2-6A42-AECF-7704459B62F3}"/>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D85865B-223B-2C41-9E95-63452F8EC229}" type="slidenum">
              <a:rPr lang="en-US" altLang="de-DE" sz="1200">
                <a:latin typeface="Calibri" panose="020F0502020204030204" pitchFamily="34" charset="0"/>
              </a:rPr>
              <a:pPr eaLnBrk="1" hangingPunct="1"/>
              <a:t>19</a:t>
            </a:fld>
            <a:endParaRPr lang="en-US" altLang="de-DE"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425DE82-1BDB-2A4E-853E-6BD53979C6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C25B630-E620-EA41-98E6-2D3EB3F8FD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Es ist allgemein bekannt, dass Zusammenarbeit Innovation beschleunigt. Ohne Teamarbeit können keine guten Ideen entstehen. Führungskräfte wissen das und erwarten von Teams, dass sie intensiver zusammenarbeiten.</a:t>
            </a:r>
            <a:endParaRPr lang="de-DE" altLang="de-DE" dirty="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C36C1F1D-F786-4D44-A6DA-F8CB5F582108}"/>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F965EC4-1789-484F-AD86-55D1DE88E7A9}" type="slidenum">
              <a:rPr lang="en-US" altLang="de-DE" sz="1200">
                <a:latin typeface="Calibri" panose="020F0502020204030204" pitchFamily="34" charset="0"/>
              </a:rPr>
              <a:pPr eaLnBrk="1" hangingPunct="1"/>
              <a:t>2</a:t>
            </a:fld>
            <a:endParaRPr lang="en-US" altLang="de-DE"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4D198308-B91B-DA40-A408-AA58C023F01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CE6D6B0-195C-5F42-ABCB-BCED5106D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Die Wandhalterung ist überaus einfach zu montieren. Durch die Integration des Surface Hub 2S gewinnt jeder Raum an Flexibilität: von beengten Arbeitsumgebungen über Besprechungsräume bis hin zu Einzelbüros.</a:t>
            </a:r>
          </a:p>
        </p:txBody>
      </p:sp>
      <p:sp>
        <p:nvSpPr>
          <p:cNvPr id="54276" name="Slide Number Placeholder 3">
            <a:extLst>
              <a:ext uri="{FF2B5EF4-FFF2-40B4-BE49-F238E27FC236}">
                <a16:creationId xmlns:a16="http://schemas.microsoft.com/office/drawing/2014/main" id="{3149ED7D-7FF5-BB4E-B0C5-787C45FF038F}"/>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3B4351-AC62-7B42-B2FB-A667ADEFE6F3}" type="slidenum">
              <a:rPr lang="en-US" altLang="de-DE" sz="1200">
                <a:latin typeface="Calibri" panose="020F0502020204030204" pitchFamily="34" charset="0"/>
              </a:rPr>
              <a:pPr eaLnBrk="1" hangingPunct="1"/>
              <a:t>20</a:t>
            </a:fld>
            <a:endParaRPr lang="en-US" altLang="de-DE"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B741351-02DC-894A-917D-018021C3BD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8C3C8F2-B94B-CC47-AD95-A70C7261D1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Geben Sie Teams die Freiheit, überall dort zusammenzuarbeiten, wo Ideen entstehen. Die Verfügbarkeit von Räumen oder geplante Meeting-Zeiten brauchen den Workflow in Ihrem Unternehmen nicht länger einzuschränken. </a:t>
            </a:r>
          </a:p>
          <a:p>
            <a:endParaRPr lang="en-US" altLang="de-DE" dirty="0">
              <a:ea typeface="ＭＳ Ｐゴシック" panose="020B0600070205080204" pitchFamily="34" charset="-128"/>
              <a:cs typeface="Calibri" panose="020F0502020204030204" pitchFamily="34" charset="0"/>
            </a:endParaRPr>
          </a:p>
          <a:p>
            <a:r>
              <a:rPr lang="de-DE" altLang="de-DE" dirty="0">
                <a:ea typeface="ＭＳ Ｐゴシック" panose="020B0600070205080204" pitchFamily="34" charset="-128"/>
              </a:rPr>
              <a:t>Lassen Sie uns gemeinsam nachdenken, wie Roam die Zusammenarbeit in Ihrem Unternehmen verbessern kann.</a:t>
            </a:r>
          </a:p>
          <a:p>
            <a:endParaRPr lang="en-US" altLang="de-DE" dirty="0">
              <a:ea typeface="ＭＳ Ｐゴシック" panose="020B0600070205080204" pitchFamily="34" charset="-128"/>
              <a:cs typeface="Calibri" panose="020F0502020204030204" pitchFamily="34" charset="0"/>
            </a:endParaRPr>
          </a:p>
          <a:p>
            <a:r>
              <a:rPr lang="de-DE" altLang="de-DE" b="1" dirty="0">
                <a:ea typeface="ＭＳ Ｐゴシック" panose="020B0600070205080204" pitchFamily="34" charset="-128"/>
              </a:rPr>
              <a:t>DISKUSSION – Referent spricht darüber, wie der Einsatz des Produkts geplant werden kann (Mengen, Standorte, Raumtypen) und darüber, wie Roam dazu beitragen kann, dass es den größtmöglichen Nutzen aus seiner Investition zieht.</a:t>
            </a:r>
          </a:p>
          <a:p>
            <a:endParaRPr lang="en-US" altLang="de-DE" dirty="0">
              <a:ea typeface="ＭＳ Ｐゴシック" panose="020B0600070205080204" pitchFamily="34" charset="-128"/>
              <a:cs typeface="Calibri" panose="020F0502020204030204" pitchFamily="34" charset="0"/>
            </a:endParaRPr>
          </a:p>
          <a:p>
            <a:r>
              <a:rPr lang="de-DE" altLang="de-DE" dirty="0">
                <a:ea typeface="ＭＳ Ｐゴシック" panose="020B0600070205080204" pitchFamily="34" charset="-128"/>
              </a:rPr>
              <a:t>Besuchen Sie Steelcase.com und erfahren Sie mehr darüber, wie Microsoft Surface Hub 2S und Steelcase Roam Teams dazu bringen, schneller bessere Ideen zu generieren.</a:t>
            </a:r>
          </a:p>
        </p:txBody>
      </p:sp>
      <p:sp>
        <p:nvSpPr>
          <p:cNvPr id="56324" name="Slide Number Placeholder 3">
            <a:extLst>
              <a:ext uri="{FF2B5EF4-FFF2-40B4-BE49-F238E27FC236}">
                <a16:creationId xmlns:a16="http://schemas.microsoft.com/office/drawing/2014/main" id="{5D6FF97E-5F38-A640-8439-6B4CC465C7CB}"/>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A6E0D94-E435-6845-974F-256477073D73}" type="slidenum">
              <a:rPr lang="en-US" altLang="de-DE" sz="1200">
                <a:latin typeface="Calibri" panose="020F0502020204030204" pitchFamily="34" charset="0"/>
              </a:rPr>
              <a:pPr eaLnBrk="1" hangingPunct="1"/>
              <a:t>21</a:t>
            </a:fld>
            <a:endParaRPr lang="en-US" altLang="de-DE"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0CECCA4-5CD5-4D43-B262-3C0E1ED0F1F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49436F35-F17C-7B4A-8A82-E88C8EE454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u="sng">
                <a:solidFill>
                  <a:srgbClr val="000000"/>
                </a:solidFill>
                <a:ea typeface="ＭＳ Ｐゴシック" panose="020B0600070205080204" pitchFamily="34" charset="-128"/>
                <a:cs typeface="Calibri" panose="020F0502020204030204" pitchFamily="34" charset="0"/>
              </a:rPr>
              <a:t>Vielen Dank.</a:t>
            </a:r>
          </a:p>
        </p:txBody>
      </p:sp>
      <p:sp>
        <p:nvSpPr>
          <p:cNvPr id="58372" name="Slide Number Placeholder 3">
            <a:extLst>
              <a:ext uri="{FF2B5EF4-FFF2-40B4-BE49-F238E27FC236}">
                <a16:creationId xmlns:a16="http://schemas.microsoft.com/office/drawing/2014/main" id="{70A87C4D-1C0E-D640-BD74-DB12AFC31D9F}"/>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4E287C-F9CA-734D-8403-78037203E0F1}" type="slidenum">
              <a:rPr lang="en-US" altLang="de-DE" sz="1200">
                <a:latin typeface="Calibri" panose="020F0502020204030204" pitchFamily="34" charset="0"/>
              </a:rPr>
              <a:pPr eaLnBrk="1" hangingPunct="1"/>
              <a:t>22</a:t>
            </a:fld>
            <a:endParaRPr lang="en-US" altLang="de-DE"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332D23B-9F24-124F-A92A-D7FE5F5241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ACE1A18-17BF-C94F-ACC5-6500394843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Viele Menschen möchten wirklich zusammenarbeiten und bemühen sich ernsthaft darum. Doch sie stoßen dabei immer wieder auf sehr reale Hindernisse.</a:t>
            </a:r>
          </a:p>
        </p:txBody>
      </p:sp>
      <p:sp>
        <p:nvSpPr>
          <p:cNvPr id="19460" name="Slide Number Placeholder 3">
            <a:extLst>
              <a:ext uri="{FF2B5EF4-FFF2-40B4-BE49-F238E27FC236}">
                <a16:creationId xmlns:a16="http://schemas.microsoft.com/office/drawing/2014/main" id="{87DF20D9-5F18-CC44-8DE9-2D2585E1BE7C}"/>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DB6BDD-C0E7-6C49-A1F0-DE875B370039}" type="slidenum">
              <a:rPr lang="en-US" altLang="de-DE" sz="1200">
                <a:latin typeface="Calibri" panose="020F0502020204030204" pitchFamily="34" charset="0"/>
              </a:rPr>
              <a:pPr eaLnBrk="1" hangingPunct="1"/>
              <a:t>3</a:t>
            </a:fld>
            <a:endParaRPr lang="en-US" altLang="de-DE"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BECBDA1-7B57-584E-820D-04EB9E62367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2C86FC6-A28B-F04F-AD93-0D522BC347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2019 führte </a:t>
            </a:r>
            <a:r>
              <a:rPr lang="de-DE" altLang="de-DE" dirty="0" err="1">
                <a:ea typeface="ＭＳ Ｐゴシック" panose="020B0600070205080204" pitchFamily="34" charset="-128"/>
              </a:rPr>
              <a:t>Steelcase</a:t>
            </a:r>
            <a:r>
              <a:rPr lang="de-DE" altLang="de-DE" dirty="0">
                <a:ea typeface="ＭＳ Ｐゴシック" panose="020B0600070205080204" pitchFamily="34" charset="-128"/>
              </a:rPr>
              <a:t> eine Studie durch, um mehr darüber zu erfahren, wie Menschen zusammenarbeiten möchten.</a:t>
            </a:r>
          </a:p>
          <a:p>
            <a:pPr eaLnBrk="1" hangingPunct="1">
              <a:spcBef>
                <a:spcPct val="0"/>
              </a:spcBef>
            </a:pPr>
            <a:endParaRPr lang="en-US" altLang="de-DE"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Die </a:t>
            </a:r>
            <a:r>
              <a:rPr lang="de-DE" altLang="de-DE" dirty="0" err="1">
                <a:ea typeface="ＭＳ Ｐゴシック" panose="020B0600070205080204" pitchFamily="34" charset="-128"/>
              </a:rPr>
              <a:t>Steelcase</a:t>
            </a:r>
            <a:r>
              <a:rPr lang="de-DE" altLang="de-DE" dirty="0">
                <a:ea typeface="ＭＳ Ｐゴシック" panose="020B0600070205080204" pitchFamily="34" charset="-128"/>
              </a:rPr>
              <a:t> Studie zur aktiven Zusammenarbeit 2019 zeigt, dass die Arbeitsumgebung und die zur Verfügung stehende Technologie zu den größten Problemen der Arbeitnehmer zählen.</a:t>
            </a:r>
          </a:p>
          <a:p>
            <a:pPr eaLnBrk="1" hangingPunct="1">
              <a:spcBef>
                <a:spcPct val="0"/>
              </a:spcBef>
            </a:pPr>
            <a:endParaRPr lang="en-US" altLang="de-DE"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Insgesamt brachte die Studie vier wesentliche Hindernisse für Zusammenarbeit zu Tage, die ich Ihnen im Folgenden erläutern möchte.</a:t>
            </a:r>
          </a:p>
          <a:p>
            <a:pPr eaLnBrk="1" hangingPunct="1">
              <a:spcBef>
                <a:spcPct val="0"/>
              </a:spcBef>
            </a:pPr>
            <a:endParaRPr lang="en-US" altLang="de-DE" dirty="0">
              <a:ea typeface="ＭＳ Ｐゴシック" panose="020B0600070205080204" pitchFamily="34" charset="-128"/>
            </a:endParaRPr>
          </a:p>
          <a:p>
            <a:pPr eaLnBrk="1" hangingPunct="1">
              <a:spcBef>
                <a:spcPct val="0"/>
              </a:spcBef>
            </a:pPr>
            <a:r>
              <a:rPr lang="de-DE" altLang="de-DE" b="1" dirty="0">
                <a:ea typeface="ＭＳ Ｐゴシック" panose="020B0600070205080204" pitchFamily="34" charset="-128"/>
              </a:rPr>
              <a:t>Zusätzliche Informationen</a:t>
            </a:r>
          </a:p>
          <a:p>
            <a:pPr eaLnBrk="1" hangingPunct="1">
              <a:spcBef>
                <a:spcPct val="0"/>
              </a:spcBef>
            </a:pPr>
            <a:r>
              <a:rPr lang="de-DE" altLang="de-DE" i="1" dirty="0">
                <a:ea typeface="ＭＳ Ｐゴシック" panose="020B0600070205080204" pitchFamily="34" charset="-128"/>
              </a:rPr>
              <a:t>An der Studie beteiligten sich </a:t>
            </a:r>
            <a:r>
              <a:rPr lang="de-DE" altLang="de-DE" b="1" i="1" dirty="0">
                <a:ea typeface="ＭＳ Ｐゴシック" panose="020B0600070205080204" pitchFamily="34" charset="-128"/>
              </a:rPr>
              <a:t>3.060</a:t>
            </a:r>
            <a:r>
              <a:rPr lang="de-DE" altLang="de-DE" i="1" dirty="0">
                <a:ea typeface="ＭＳ Ｐゴシック" panose="020B0600070205080204" pitchFamily="34" charset="-128"/>
              </a:rPr>
              <a:t> Büroangestellte verschiedener Branchen und Funktionen in Unternehmen mit über 500 Mitarbeitern, die im Rahmen ihrer Tätigkeit mindestens 10 % der Arbeitszeit mit Kollegen zusammenarbeiten. </a:t>
            </a:r>
            <a:r>
              <a:rPr lang="de-DE" altLang="de-DE" b="1" i="1" dirty="0">
                <a:ea typeface="ＭＳ Ｐゴシック" panose="020B0600070205080204" pitchFamily="34" charset="-128"/>
              </a:rPr>
              <a:t>Sechs Märkte</a:t>
            </a:r>
            <a:r>
              <a:rPr lang="de-DE" altLang="de-DE" i="1" dirty="0">
                <a:ea typeface="ＭＳ Ｐゴシック" panose="020B0600070205080204" pitchFamily="34" charset="-128"/>
              </a:rPr>
              <a:t>: Frankreich (12 %), Deutschland (18 %), Japan (16 %), Vereinigtes Königreich (19 %), USA (19 %), Australien (17 %).</a:t>
            </a:r>
          </a:p>
        </p:txBody>
      </p:sp>
      <p:sp>
        <p:nvSpPr>
          <p:cNvPr id="21508" name="Slide Number Placeholder 3">
            <a:extLst>
              <a:ext uri="{FF2B5EF4-FFF2-40B4-BE49-F238E27FC236}">
                <a16:creationId xmlns:a16="http://schemas.microsoft.com/office/drawing/2014/main" id="{B17A50ED-3874-F046-A1CC-4846A8C3D888}"/>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B715FB6-7D92-CC45-958E-E1EFBF30F68B}" type="slidenum">
              <a:rPr lang="en-US" altLang="de-DE" sz="1200">
                <a:latin typeface="Calibri" panose="020F0502020204030204" pitchFamily="34" charset="0"/>
              </a:rPr>
              <a:pPr eaLnBrk="1" hangingPunct="1"/>
              <a:t>4</a:t>
            </a:fld>
            <a:endParaRPr lang="en-US" altLang="de-DE"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8329FA-8CF8-0E4C-B7B6-573D922B667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B987C59-ADF4-264C-9BAA-13D9D14086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ea typeface="ＭＳ Ｐゴシック" panose="020B0600070205080204" pitchFamily="34" charset="-128"/>
              </a:rPr>
              <a:t>Als größtes Hindernis nannten die Teilnehmer der Studie den erschwerten Kontakt zu den richtigen Ansprechpartnern, die für Entscheidungen benötigt wurden. In der heutigen globalen Arbeitswelt arbeiten die zuständigen Kollegen oft an verschiedenen Orten, was die Zusammenarbeit erschwert.</a:t>
            </a:r>
          </a:p>
        </p:txBody>
      </p:sp>
      <p:sp>
        <p:nvSpPr>
          <p:cNvPr id="23556" name="Slide Number Placeholder 3">
            <a:extLst>
              <a:ext uri="{FF2B5EF4-FFF2-40B4-BE49-F238E27FC236}">
                <a16:creationId xmlns:a16="http://schemas.microsoft.com/office/drawing/2014/main" id="{062FEB06-EE48-F442-8B7E-0E6E08097E90}"/>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1516A14-24DF-E245-B32D-849CE7601FEE}" type="slidenum">
              <a:rPr lang="en-US" altLang="de-DE" sz="1200">
                <a:latin typeface="Calibri" panose="020F0502020204030204" pitchFamily="34" charset="0"/>
              </a:rPr>
              <a:pPr eaLnBrk="1" hangingPunct="1"/>
              <a:t>5</a:t>
            </a:fld>
            <a:endParaRPr lang="en-US" altLang="de-DE"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E5F1A49-1990-BE48-B48A-421B18E6159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C0BC7AE-C3CC-2C42-918C-E81B45288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Das zweite Hindernis ist der Zugang zu Informationen. Die Teilnehmer der Studie gaben an, sich oft ausgebremst zu fühlen, weil der Informationsstand der Kollegen bei der Teamarbeit unterschiedlich ist.</a:t>
            </a:r>
          </a:p>
        </p:txBody>
      </p:sp>
      <p:sp>
        <p:nvSpPr>
          <p:cNvPr id="25604" name="Slide Number Placeholder 3">
            <a:extLst>
              <a:ext uri="{FF2B5EF4-FFF2-40B4-BE49-F238E27FC236}">
                <a16:creationId xmlns:a16="http://schemas.microsoft.com/office/drawing/2014/main" id="{23CE0522-771A-594F-B9A0-5EBF428DD538}"/>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12733E-93E0-2949-BA04-91E152DC38E9}" type="slidenum">
              <a:rPr lang="en-US" altLang="de-DE" sz="1200">
                <a:latin typeface="Calibri" panose="020F0502020204030204" pitchFamily="34" charset="0"/>
              </a:rPr>
              <a:pPr eaLnBrk="1" hangingPunct="1"/>
              <a:t>6</a:t>
            </a:fld>
            <a:endParaRPr lang="en-US" altLang="de-DE"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B088DE9-030E-A044-AA83-EE52B03FBBF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32E9FC7-BED8-E648-B764-5BD59D3358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Als drittes Hindernis wurde veraltete Technologie angegeben. Mitarbeiter bringen oft ihre eigenen Geräte in Meetings mit. Die Inkompatibilität der persönlichen Geräten und Displays führt oft zu Verzögerungen bei der Zusammenarbeit und behindert die Kreativität.</a:t>
            </a:r>
          </a:p>
        </p:txBody>
      </p:sp>
      <p:sp>
        <p:nvSpPr>
          <p:cNvPr id="27652" name="Slide Number Placeholder 3">
            <a:extLst>
              <a:ext uri="{FF2B5EF4-FFF2-40B4-BE49-F238E27FC236}">
                <a16:creationId xmlns:a16="http://schemas.microsoft.com/office/drawing/2014/main" id="{D5ADD317-795B-3448-9712-F4A12DB78DC6}"/>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A4EA62-E07F-8843-A25A-45D81B490BA6}" type="slidenum">
              <a:rPr lang="en-US" altLang="de-DE" sz="1200">
                <a:latin typeface="Calibri" panose="020F0502020204030204" pitchFamily="34" charset="0"/>
              </a:rPr>
              <a:pPr eaLnBrk="1" hangingPunct="1"/>
              <a:t>7</a:t>
            </a:fld>
            <a:endParaRPr lang="en-US" altLang="de-DE"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AA15142B-013A-C84A-A3DE-78BBDFCADF0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53BF98F-AF46-5244-AA6E-B9D05CA4D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ＭＳ Ｐゴシック" panose="020B0600070205080204" pitchFamily="34" charset="-128"/>
              </a:rPr>
              <a:t>Und schließlich fanden wir heraus, dass der Raum selbst ein Hindernis für Zusammenarbeit darstellen kann. Teams möchten gern aktiv werden und sich im Raum bewegen. Allerdings unterstützen Möblierung und technische Ausstattung diesen Wunsch nur selten.</a:t>
            </a:r>
          </a:p>
          <a:p>
            <a:pPr eaLnBrk="1" hangingPunct="1">
              <a:spcBef>
                <a:spcPct val="0"/>
              </a:spcBef>
            </a:pPr>
            <a:endParaRPr lang="en-US"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a:p>
            <a:pPr eaLnBrk="1" hangingPunct="1">
              <a:spcBef>
                <a:spcPct val="0"/>
              </a:spcBef>
            </a:pPr>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Auf Grundlage dieser Forschungsergebnisse überlegten </a:t>
            </a:r>
            <a:r>
              <a:rPr lang="de-DE" altLang="de-DE" dirty="0" err="1">
                <a:solidFill>
                  <a:srgbClr val="000000"/>
                </a:solidFill>
                <a:ea typeface="ＭＳ Ｐゴシック" panose="020B0600070205080204" pitchFamily="34" charset="-128"/>
                <a:cs typeface="Calibri" panose="020F0502020204030204" pitchFamily="34" charset="0"/>
                <a:sym typeface="Calibri" panose="020F0502020204030204" pitchFamily="34" charset="0"/>
              </a:rPr>
              <a:t>Steelcase</a:t>
            </a:r>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 und Microsoft neu, wie eine Zusammenarbeit aussehen könnte, die nicht durch die genannten Hindernisse eingeschränkt wird. </a:t>
            </a:r>
            <a:r>
              <a:rPr lang="de-DE" altLang="de-DE" b="1"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So stellen wir uns diese neue Art der Zusammenarbeit in etwa vor:</a:t>
            </a:r>
            <a:br>
              <a:rPr lang="de-DE" altLang="de-DE" b="1"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b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r>
              <a:rPr lang="de-DE" altLang="de-DE" dirty="0">
                <a:solidFill>
                  <a:srgbClr val="000000"/>
                </a:solidFill>
                <a:ea typeface="ＭＳ Ｐゴシック" panose="020B0600070205080204" pitchFamily="34" charset="-128"/>
                <a:cs typeface="Calibri" panose="020F0502020204030204" pitchFamily="34" charset="0"/>
                <a:sym typeface="Calibri" panose="020F0502020204030204" pitchFamily="34" charset="0"/>
              </a:rPr>
              <a:t>DIE NÄCHSTE FOLIE ENTHÄLT DAS VIDEO.</a:t>
            </a:r>
          </a:p>
        </p:txBody>
      </p:sp>
      <p:sp>
        <p:nvSpPr>
          <p:cNvPr id="29700" name="Slide Number Placeholder 3">
            <a:extLst>
              <a:ext uri="{FF2B5EF4-FFF2-40B4-BE49-F238E27FC236}">
                <a16:creationId xmlns:a16="http://schemas.microsoft.com/office/drawing/2014/main" id="{58311339-131E-654A-8F24-4915C1AF3E25}"/>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F7B1E43-BABC-5849-A31C-6E25F21A3362}" type="slidenum">
              <a:rPr lang="en-US" altLang="de-DE" sz="1200">
                <a:latin typeface="Calibri" panose="020F0502020204030204" pitchFamily="34" charset="0"/>
              </a:rPr>
              <a:pPr eaLnBrk="1" hangingPunct="1"/>
              <a:t>8</a:t>
            </a:fld>
            <a:endParaRPr lang="en-US" altLang="de-DE"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912F8E3-6206-7740-A8DB-E01E92BF8C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E0E954A1-E53C-1545-98AD-894D0D5CF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a:solidFill>
                  <a:schemeClr val="bg1"/>
                </a:solidFill>
                <a:ea typeface="ＭＳ Ｐゴシック" panose="020B0600070205080204" pitchFamily="34" charset="-128"/>
              </a:rPr>
              <a:t>HIER KLICKEN, UM DAS VIDEO ABZUSPIELEN.</a:t>
            </a:r>
          </a:p>
        </p:txBody>
      </p:sp>
      <p:sp>
        <p:nvSpPr>
          <p:cNvPr id="31748" name="Slide Number Placeholder 3">
            <a:extLst>
              <a:ext uri="{FF2B5EF4-FFF2-40B4-BE49-F238E27FC236}">
                <a16:creationId xmlns:a16="http://schemas.microsoft.com/office/drawing/2014/main" id="{C28CF38A-4AB0-6B40-861E-23766A84BF23}"/>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fld id="{ADD253E0-44FE-3341-BFFD-46E7B07467C8}" type="slidenum">
              <a:rPr lang="de-DE" altLang="de-DE" sz="1200">
                <a:latin typeface="Calibri" panose="020F0502020204030204" pitchFamily="34" charset="0"/>
              </a:rPr>
              <a:pPr algn="l" eaLnBrk="1" hangingPunct="1"/>
              <a:t>9</a:t>
            </a:fld>
            <a:endParaRPr lang="de-DE" altLang="de-DE" sz="1200">
              <a:latin typeface="Calibri" panose="020F0502020204030204" pitchFamily="34" charset="0"/>
            </a:endParaRPr>
          </a:p>
        </p:txBody>
      </p:sp>
    </p:spTree>
    <p:extLst>
      <p:ext uri="{BB962C8B-B14F-4D97-AF65-F5344CB8AC3E}">
        <p14:creationId xmlns:p14="http://schemas.microsoft.com/office/powerpoint/2010/main" val="195813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F2668BB-4B6E-A746-941D-DCFD1E12062F}"/>
              </a:ext>
            </a:extLst>
          </p:cNvPr>
          <p:cNvSpPr>
            <a:spLocks noGrp="1"/>
          </p:cNvSpPr>
          <p:nvPr>
            <p:ph type="dt" sz="half" idx="10"/>
          </p:nvPr>
        </p:nvSpPr>
        <p:spPr/>
        <p:txBody>
          <a:bodyPr/>
          <a:lstStyle>
            <a:lvl1pPr>
              <a:defRPr/>
            </a:lvl1pPr>
          </a:lstStyle>
          <a:p>
            <a:fld id="{256B2791-A024-C74A-B80B-88C74359E955}" type="datetime1">
              <a:rPr lang="en-US" altLang="de-DE"/>
              <a:pPr/>
              <a:t>6/26/19</a:t>
            </a:fld>
            <a:endParaRPr lang="en-US" altLang="de-DE"/>
          </a:p>
        </p:txBody>
      </p:sp>
      <p:sp>
        <p:nvSpPr>
          <p:cNvPr id="5" name="Footer Placeholder 4">
            <a:extLst>
              <a:ext uri="{FF2B5EF4-FFF2-40B4-BE49-F238E27FC236}">
                <a16:creationId xmlns:a16="http://schemas.microsoft.com/office/drawing/2014/main" id="{A5EAEC2A-BAD0-EC40-985B-95EAF0CEC8E7}"/>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747DEFEE-0F6D-BB40-846E-14346272816B}"/>
              </a:ext>
            </a:extLst>
          </p:cNvPr>
          <p:cNvSpPr>
            <a:spLocks noGrp="1"/>
          </p:cNvSpPr>
          <p:nvPr>
            <p:ph type="sldNum" sz="quarter" idx="12"/>
          </p:nvPr>
        </p:nvSpPr>
        <p:spPr/>
        <p:txBody>
          <a:bodyPr/>
          <a:lstStyle>
            <a:lvl1pPr>
              <a:defRPr/>
            </a:lvl1pPr>
          </a:lstStyle>
          <a:p>
            <a:fld id="{2F232D63-EFE7-D14D-ABC2-F26D5C6A25ED}" type="slidenum">
              <a:rPr lang="en-US" altLang="de-DE"/>
              <a:pPr/>
              <a:t>‹Nr.›</a:t>
            </a:fld>
            <a:endParaRPr lang="en-US" altLang="de-DE"/>
          </a:p>
        </p:txBody>
      </p:sp>
    </p:spTree>
    <p:extLst>
      <p:ext uri="{BB962C8B-B14F-4D97-AF65-F5344CB8AC3E}">
        <p14:creationId xmlns:p14="http://schemas.microsoft.com/office/powerpoint/2010/main" val="209856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608F7-9585-DB45-833D-40C9E1B0450F}"/>
              </a:ext>
            </a:extLst>
          </p:cNvPr>
          <p:cNvSpPr>
            <a:spLocks noGrp="1"/>
          </p:cNvSpPr>
          <p:nvPr>
            <p:ph type="dt" sz="half" idx="10"/>
          </p:nvPr>
        </p:nvSpPr>
        <p:spPr/>
        <p:txBody>
          <a:bodyPr/>
          <a:lstStyle>
            <a:lvl1pPr>
              <a:defRPr/>
            </a:lvl1pPr>
          </a:lstStyle>
          <a:p>
            <a:fld id="{9071DFC7-DC36-5D4C-AF15-D1D33A5B1DAD}" type="datetime1">
              <a:rPr lang="en-US" altLang="de-DE"/>
              <a:pPr/>
              <a:t>6/26/19</a:t>
            </a:fld>
            <a:endParaRPr lang="en-US" altLang="de-DE"/>
          </a:p>
        </p:txBody>
      </p:sp>
      <p:sp>
        <p:nvSpPr>
          <p:cNvPr id="5" name="Footer Placeholder 4">
            <a:extLst>
              <a:ext uri="{FF2B5EF4-FFF2-40B4-BE49-F238E27FC236}">
                <a16:creationId xmlns:a16="http://schemas.microsoft.com/office/drawing/2014/main" id="{D1DA904E-AB45-EB4B-962B-F17F38CF2AC8}"/>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79C8940A-092A-9146-A366-5FE11E385B12}"/>
              </a:ext>
            </a:extLst>
          </p:cNvPr>
          <p:cNvSpPr>
            <a:spLocks noGrp="1"/>
          </p:cNvSpPr>
          <p:nvPr>
            <p:ph type="sldNum" sz="quarter" idx="12"/>
          </p:nvPr>
        </p:nvSpPr>
        <p:spPr/>
        <p:txBody>
          <a:bodyPr/>
          <a:lstStyle>
            <a:lvl1pPr>
              <a:defRPr/>
            </a:lvl1pPr>
          </a:lstStyle>
          <a:p>
            <a:fld id="{7764F37E-F130-4446-9D6D-A4D526E93E28}" type="slidenum">
              <a:rPr lang="en-US" altLang="de-DE"/>
              <a:pPr/>
              <a:t>‹Nr.›</a:t>
            </a:fld>
            <a:endParaRPr lang="en-US" altLang="de-DE"/>
          </a:p>
        </p:txBody>
      </p:sp>
    </p:spTree>
    <p:extLst>
      <p:ext uri="{BB962C8B-B14F-4D97-AF65-F5344CB8AC3E}">
        <p14:creationId xmlns:p14="http://schemas.microsoft.com/office/powerpoint/2010/main" val="369724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F4382-D00E-154B-B6EF-7FD42CC49287}"/>
              </a:ext>
            </a:extLst>
          </p:cNvPr>
          <p:cNvSpPr>
            <a:spLocks noGrp="1"/>
          </p:cNvSpPr>
          <p:nvPr>
            <p:ph type="dt" sz="half" idx="10"/>
          </p:nvPr>
        </p:nvSpPr>
        <p:spPr/>
        <p:txBody>
          <a:bodyPr/>
          <a:lstStyle>
            <a:lvl1pPr>
              <a:defRPr/>
            </a:lvl1pPr>
          </a:lstStyle>
          <a:p>
            <a:fld id="{261F0049-C484-944F-AB20-2EB6500B320B}" type="datetime1">
              <a:rPr lang="en-US" altLang="de-DE"/>
              <a:pPr/>
              <a:t>6/26/19</a:t>
            </a:fld>
            <a:endParaRPr lang="en-US" altLang="de-DE"/>
          </a:p>
        </p:txBody>
      </p:sp>
      <p:sp>
        <p:nvSpPr>
          <p:cNvPr id="5" name="Footer Placeholder 4">
            <a:extLst>
              <a:ext uri="{FF2B5EF4-FFF2-40B4-BE49-F238E27FC236}">
                <a16:creationId xmlns:a16="http://schemas.microsoft.com/office/drawing/2014/main" id="{11417141-07F8-F84D-90C6-6C030234B148}"/>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EE37AF4E-A39B-FC4A-8E22-B524E3EA5006}"/>
              </a:ext>
            </a:extLst>
          </p:cNvPr>
          <p:cNvSpPr>
            <a:spLocks noGrp="1"/>
          </p:cNvSpPr>
          <p:nvPr>
            <p:ph type="sldNum" sz="quarter" idx="12"/>
          </p:nvPr>
        </p:nvSpPr>
        <p:spPr/>
        <p:txBody>
          <a:bodyPr/>
          <a:lstStyle>
            <a:lvl1pPr>
              <a:defRPr/>
            </a:lvl1pPr>
          </a:lstStyle>
          <a:p>
            <a:fld id="{7498DD1C-40BC-B749-9B8E-00EA9AB0F5F8}" type="slidenum">
              <a:rPr lang="en-US" altLang="de-DE"/>
              <a:pPr/>
              <a:t>‹Nr.›</a:t>
            </a:fld>
            <a:endParaRPr lang="en-US" altLang="de-DE"/>
          </a:p>
        </p:txBody>
      </p:sp>
    </p:spTree>
    <p:extLst>
      <p:ext uri="{BB962C8B-B14F-4D97-AF65-F5344CB8AC3E}">
        <p14:creationId xmlns:p14="http://schemas.microsoft.com/office/powerpoint/2010/main" val="53642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A5A07-4A8B-3343-ACBD-873CC5DAE4DF}"/>
              </a:ext>
            </a:extLst>
          </p:cNvPr>
          <p:cNvSpPr>
            <a:spLocks noGrp="1"/>
          </p:cNvSpPr>
          <p:nvPr>
            <p:ph type="dt" sz="half" idx="10"/>
          </p:nvPr>
        </p:nvSpPr>
        <p:spPr/>
        <p:txBody>
          <a:bodyPr/>
          <a:lstStyle>
            <a:lvl1pPr>
              <a:defRPr/>
            </a:lvl1pPr>
          </a:lstStyle>
          <a:p>
            <a:fld id="{9D08E3A3-6A75-7B42-9852-034A1BAC638C}" type="datetime1">
              <a:rPr lang="en-US" altLang="de-DE"/>
              <a:pPr/>
              <a:t>6/26/19</a:t>
            </a:fld>
            <a:endParaRPr lang="en-US" altLang="de-DE"/>
          </a:p>
        </p:txBody>
      </p:sp>
      <p:sp>
        <p:nvSpPr>
          <p:cNvPr id="5" name="Footer Placeholder 4">
            <a:extLst>
              <a:ext uri="{FF2B5EF4-FFF2-40B4-BE49-F238E27FC236}">
                <a16:creationId xmlns:a16="http://schemas.microsoft.com/office/drawing/2014/main" id="{300C2386-F7F5-2844-BBEA-47954DCB460A}"/>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EB444843-3A70-0348-AEB4-2AE7C6245EA4}"/>
              </a:ext>
            </a:extLst>
          </p:cNvPr>
          <p:cNvSpPr>
            <a:spLocks noGrp="1"/>
          </p:cNvSpPr>
          <p:nvPr>
            <p:ph type="sldNum" sz="quarter" idx="12"/>
          </p:nvPr>
        </p:nvSpPr>
        <p:spPr/>
        <p:txBody>
          <a:bodyPr/>
          <a:lstStyle>
            <a:lvl1pPr>
              <a:defRPr/>
            </a:lvl1pPr>
          </a:lstStyle>
          <a:p>
            <a:fld id="{D00D9D2B-68E7-1643-933D-4551B9ABCA15}" type="slidenum">
              <a:rPr lang="en-US" altLang="de-DE"/>
              <a:pPr/>
              <a:t>‹Nr.›</a:t>
            </a:fld>
            <a:endParaRPr lang="en-US" altLang="de-DE"/>
          </a:p>
        </p:txBody>
      </p:sp>
    </p:spTree>
    <p:extLst>
      <p:ext uri="{BB962C8B-B14F-4D97-AF65-F5344CB8AC3E}">
        <p14:creationId xmlns:p14="http://schemas.microsoft.com/office/powerpoint/2010/main" val="127311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BAD661-08B5-104A-8DEA-5F307086441C}"/>
              </a:ext>
            </a:extLst>
          </p:cNvPr>
          <p:cNvSpPr>
            <a:spLocks noGrp="1"/>
          </p:cNvSpPr>
          <p:nvPr>
            <p:ph type="dt" sz="half" idx="10"/>
          </p:nvPr>
        </p:nvSpPr>
        <p:spPr/>
        <p:txBody>
          <a:bodyPr/>
          <a:lstStyle>
            <a:lvl1pPr>
              <a:defRPr/>
            </a:lvl1pPr>
          </a:lstStyle>
          <a:p>
            <a:fld id="{BFEA6968-7B5E-E843-BA25-673FB18ACB75}" type="datetime1">
              <a:rPr lang="en-US" altLang="de-DE"/>
              <a:pPr/>
              <a:t>6/26/19</a:t>
            </a:fld>
            <a:endParaRPr lang="en-US" altLang="de-DE"/>
          </a:p>
        </p:txBody>
      </p:sp>
      <p:sp>
        <p:nvSpPr>
          <p:cNvPr id="5" name="Footer Placeholder 4">
            <a:extLst>
              <a:ext uri="{FF2B5EF4-FFF2-40B4-BE49-F238E27FC236}">
                <a16:creationId xmlns:a16="http://schemas.microsoft.com/office/drawing/2014/main" id="{2CF3121C-2682-454E-AFF9-45805C8E1A72}"/>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B4001D1D-18C9-534E-B559-E1A1C7BD761A}"/>
              </a:ext>
            </a:extLst>
          </p:cNvPr>
          <p:cNvSpPr>
            <a:spLocks noGrp="1"/>
          </p:cNvSpPr>
          <p:nvPr>
            <p:ph type="sldNum" sz="quarter" idx="12"/>
          </p:nvPr>
        </p:nvSpPr>
        <p:spPr/>
        <p:txBody>
          <a:bodyPr/>
          <a:lstStyle>
            <a:lvl1pPr>
              <a:defRPr/>
            </a:lvl1pPr>
          </a:lstStyle>
          <a:p>
            <a:fld id="{6A788E11-F182-EF48-9005-B882D5BC22F2}" type="slidenum">
              <a:rPr lang="en-US" altLang="de-DE"/>
              <a:pPr/>
              <a:t>‹Nr.›</a:t>
            </a:fld>
            <a:endParaRPr lang="en-US" altLang="de-DE"/>
          </a:p>
        </p:txBody>
      </p:sp>
    </p:spTree>
    <p:extLst>
      <p:ext uri="{BB962C8B-B14F-4D97-AF65-F5344CB8AC3E}">
        <p14:creationId xmlns:p14="http://schemas.microsoft.com/office/powerpoint/2010/main" val="103865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A936351-B367-B742-9082-137539159A78}"/>
              </a:ext>
            </a:extLst>
          </p:cNvPr>
          <p:cNvSpPr>
            <a:spLocks noGrp="1"/>
          </p:cNvSpPr>
          <p:nvPr>
            <p:ph type="dt" sz="half" idx="10"/>
          </p:nvPr>
        </p:nvSpPr>
        <p:spPr/>
        <p:txBody>
          <a:bodyPr/>
          <a:lstStyle>
            <a:lvl1pPr>
              <a:defRPr/>
            </a:lvl1pPr>
          </a:lstStyle>
          <a:p>
            <a:fld id="{6C321314-5E39-5649-96D5-187369EAF23E}" type="datetime1">
              <a:rPr lang="en-US" altLang="de-DE"/>
              <a:pPr/>
              <a:t>6/26/19</a:t>
            </a:fld>
            <a:endParaRPr lang="en-US" altLang="de-DE"/>
          </a:p>
        </p:txBody>
      </p:sp>
      <p:sp>
        <p:nvSpPr>
          <p:cNvPr id="6" name="Footer Placeholder 4">
            <a:extLst>
              <a:ext uri="{FF2B5EF4-FFF2-40B4-BE49-F238E27FC236}">
                <a16:creationId xmlns:a16="http://schemas.microsoft.com/office/drawing/2014/main" id="{CBCBE3E0-CC0B-4845-9D22-4B501D7DE6D9}"/>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E0B8600C-AD2F-4743-831D-D7D8FBC15B5E}"/>
              </a:ext>
            </a:extLst>
          </p:cNvPr>
          <p:cNvSpPr>
            <a:spLocks noGrp="1"/>
          </p:cNvSpPr>
          <p:nvPr>
            <p:ph type="sldNum" sz="quarter" idx="12"/>
          </p:nvPr>
        </p:nvSpPr>
        <p:spPr/>
        <p:txBody>
          <a:bodyPr/>
          <a:lstStyle>
            <a:lvl1pPr>
              <a:defRPr/>
            </a:lvl1pPr>
          </a:lstStyle>
          <a:p>
            <a:fld id="{B02AD5F7-148B-1841-94F8-87894FE73759}" type="slidenum">
              <a:rPr lang="en-US" altLang="de-DE"/>
              <a:pPr/>
              <a:t>‹Nr.›</a:t>
            </a:fld>
            <a:endParaRPr lang="en-US" altLang="de-DE"/>
          </a:p>
        </p:txBody>
      </p:sp>
    </p:spTree>
    <p:extLst>
      <p:ext uri="{BB962C8B-B14F-4D97-AF65-F5344CB8AC3E}">
        <p14:creationId xmlns:p14="http://schemas.microsoft.com/office/powerpoint/2010/main" val="2234884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FC59143-40CD-E343-A279-78ECEB38D592}"/>
              </a:ext>
            </a:extLst>
          </p:cNvPr>
          <p:cNvSpPr>
            <a:spLocks noGrp="1"/>
          </p:cNvSpPr>
          <p:nvPr>
            <p:ph type="dt" sz="half" idx="10"/>
          </p:nvPr>
        </p:nvSpPr>
        <p:spPr/>
        <p:txBody>
          <a:bodyPr/>
          <a:lstStyle>
            <a:lvl1pPr>
              <a:defRPr/>
            </a:lvl1pPr>
          </a:lstStyle>
          <a:p>
            <a:fld id="{CB23B2CB-8F8B-7644-A8A1-CAB30E5EB5F6}" type="datetime1">
              <a:rPr lang="en-US" altLang="de-DE"/>
              <a:pPr/>
              <a:t>6/26/19</a:t>
            </a:fld>
            <a:endParaRPr lang="en-US" altLang="de-DE"/>
          </a:p>
        </p:txBody>
      </p:sp>
      <p:sp>
        <p:nvSpPr>
          <p:cNvPr id="8" name="Footer Placeholder 4">
            <a:extLst>
              <a:ext uri="{FF2B5EF4-FFF2-40B4-BE49-F238E27FC236}">
                <a16:creationId xmlns:a16="http://schemas.microsoft.com/office/drawing/2014/main" id="{4C7D1A47-EC7F-A344-8594-5274D4DC705D}"/>
              </a:ext>
            </a:extLst>
          </p:cNvPr>
          <p:cNvSpPr>
            <a:spLocks noGrp="1"/>
          </p:cNvSpPr>
          <p:nvPr>
            <p:ph type="ftr" sz="quarter" idx="11"/>
          </p:nvPr>
        </p:nvSpPr>
        <p:spPr/>
        <p:txBody>
          <a:bodyPr/>
          <a:lstStyle>
            <a:lvl1pPr>
              <a:defRPr/>
            </a:lvl1pPr>
          </a:lstStyle>
          <a:p>
            <a:endParaRPr lang="de-DE" altLang="de-DE"/>
          </a:p>
        </p:txBody>
      </p:sp>
      <p:sp>
        <p:nvSpPr>
          <p:cNvPr id="9" name="Slide Number Placeholder 5">
            <a:extLst>
              <a:ext uri="{FF2B5EF4-FFF2-40B4-BE49-F238E27FC236}">
                <a16:creationId xmlns:a16="http://schemas.microsoft.com/office/drawing/2014/main" id="{83A8F39B-7FCD-524B-8A60-6225789EA48E}"/>
              </a:ext>
            </a:extLst>
          </p:cNvPr>
          <p:cNvSpPr>
            <a:spLocks noGrp="1"/>
          </p:cNvSpPr>
          <p:nvPr>
            <p:ph type="sldNum" sz="quarter" idx="12"/>
          </p:nvPr>
        </p:nvSpPr>
        <p:spPr/>
        <p:txBody>
          <a:bodyPr/>
          <a:lstStyle>
            <a:lvl1pPr>
              <a:defRPr/>
            </a:lvl1pPr>
          </a:lstStyle>
          <a:p>
            <a:fld id="{2908DF77-4D5A-B041-B788-576C6D05454C}" type="slidenum">
              <a:rPr lang="en-US" altLang="de-DE"/>
              <a:pPr/>
              <a:t>‹Nr.›</a:t>
            </a:fld>
            <a:endParaRPr lang="en-US" altLang="de-DE"/>
          </a:p>
        </p:txBody>
      </p:sp>
    </p:spTree>
    <p:extLst>
      <p:ext uri="{BB962C8B-B14F-4D97-AF65-F5344CB8AC3E}">
        <p14:creationId xmlns:p14="http://schemas.microsoft.com/office/powerpoint/2010/main" val="176094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BF20A0-396D-D949-B7A5-B7457B54DC00}"/>
              </a:ext>
            </a:extLst>
          </p:cNvPr>
          <p:cNvSpPr>
            <a:spLocks noGrp="1"/>
          </p:cNvSpPr>
          <p:nvPr>
            <p:ph type="dt" sz="half" idx="10"/>
          </p:nvPr>
        </p:nvSpPr>
        <p:spPr/>
        <p:txBody>
          <a:bodyPr/>
          <a:lstStyle>
            <a:lvl1pPr>
              <a:defRPr/>
            </a:lvl1pPr>
          </a:lstStyle>
          <a:p>
            <a:fld id="{03B082E6-B4AA-B249-9586-E4D6C68A31E5}" type="datetime1">
              <a:rPr lang="en-US" altLang="de-DE"/>
              <a:pPr/>
              <a:t>6/26/19</a:t>
            </a:fld>
            <a:endParaRPr lang="en-US" altLang="de-DE"/>
          </a:p>
        </p:txBody>
      </p:sp>
      <p:sp>
        <p:nvSpPr>
          <p:cNvPr id="4" name="Footer Placeholder 4">
            <a:extLst>
              <a:ext uri="{FF2B5EF4-FFF2-40B4-BE49-F238E27FC236}">
                <a16:creationId xmlns:a16="http://schemas.microsoft.com/office/drawing/2014/main" id="{3A6A9957-D97B-9844-82C7-C652AF9C8237}"/>
              </a:ext>
            </a:extLst>
          </p:cNvPr>
          <p:cNvSpPr>
            <a:spLocks noGrp="1"/>
          </p:cNvSpPr>
          <p:nvPr>
            <p:ph type="ftr" sz="quarter" idx="11"/>
          </p:nvPr>
        </p:nvSpPr>
        <p:spPr/>
        <p:txBody>
          <a:bodyPr/>
          <a:lstStyle>
            <a:lvl1pPr>
              <a:defRPr/>
            </a:lvl1pPr>
          </a:lstStyle>
          <a:p>
            <a:endParaRPr lang="de-DE" altLang="de-DE"/>
          </a:p>
        </p:txBody>
      </p:sp>
      <p:sp>
        <p:nvSpPr>
          <p:cNvPr id="5" name="Slide Number Placeholder 5">
            <a:extLst>
              <a:ext uri="{FF2B5EF4-FFF2-40B4-BE49-F238E27FC236}">
                <a16:creationId xmlns:a16="http://schemas.microsoft.com/office/drawing/2014/main" id="{8918B595-C29A-1A4D-B2EC-55B7A9C8A907}"/>
              </a:ext>
            </a:extLst>
          </p:cNvPr>
          <p:cNvSpPr>
            <a:spLocks noGrp="1"/>
          </p:cNvSpPr>
          <p:nvPr>
            <p:ph type="sldNum" sz="quarter" idx="12"/>
          </p:nvPr>
        </p:nvSpPr>
        <p:spPr/>
        <p:txBody>
          <a:bodyPr/>
          <a:lstStyle>
            <a:lvl1pPr>
              <a:defRPr/>
            </a:lvl1pPr>
          </a:lstStyle>
          <a:p>
            <a:fld id="{6D43F911-9D71-D04B-91DA-CEC3D3CC57AC}" type="slidenum">
              <a:rPr lang="en-US" altLang="de-DE"/>
              <a:pPr/>
              <a:t>‹Nr.›</a:t>
            </a:fld>
            <a:endParaRPr lang="en-US" altLang="de-DE"/>
          </a:p>
        </p:txBody>
      </p:sp>
    </p:spTree>
    <p:extLst>
      <p:ext uri="{BB962C8B-B14F-4D97-AF65-F5344CB8AC3E}">
        <p14:creationId xmlns:p14="http://schemas.microsoft.com/office/powerpoint/2010/main" val="226486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9678CB-4041-3F4D-BA72-4A551AFDD7AA}"/>
              </a:ext>
            </a:extLst>
          </p:cNvPr>
          <p:cNvSpPr>
            <a:spLocks noGrp="1"/>
          </p:cNvSpPr>
          <p:nvPr>
            <p:ph type="dt" sz="half" idx="10"/>
          </p:nvPr>
        </p:nvSpPr>
        <p:spPr/>
        <p:txBody>
          <a:bodyPr/>
          <a:lstStyle>
            <a:lvl1pPr>
              <a:defRPr/>
            </a:lvl1pPr>
          </a:lstStyle>
          <a:p>
            <a:fld id="{BFA4857A-7628-7340-A6EF-E26F99781507}" type="datetime1">
              <a:rPr lang="en-US" altLang="de-DE"/>
              <a:pPr/>
              <a:t>6/26/19</a:t>
            </a:fld>
            <a:endParaRPr lang="en-US" altLang="de-DE"/>
          </a:p>
        </p:txBody>
      </p:sp>
      <p:sp>
        <p:nvSpPr>
          <p:cNvPr id="3" name="Footer Placeholder 4">
            <a:extLst>
              <a:ext uri="{FF2B5EF4-FFF2-40B4-BE49-F238E27FC236}">
                <a16:creationId xmlns:a16="http://schemas.microsoft.com/office/drawing/2014/main" id="{43725BC9-FD96-F74F-A9A8-01B9B950BD9E}"/>
              </a:ext>
            </a:extLst>
          </p:cNvPr>
          <p:cNvSpPr>
            <a:spLocks noGrp="1"/>
          </p:cNvSpPr>
          <p:nvPr>
            <p:ph type="ftr" sz="quarter" idx="11"/>
          </p:nvPr>
        </p:nvSpPr>
        <p:spPr/>
        <p:txBody>
          <a:bodyPr/>
          <a:lstStyle>
            <a:lvl1pPr>
              <a:defRPr/>
            </a:lvl1pPr>
          </a:lstStyle>
          <a:p>
            <a:endParaRPr lang="de-DE" altLang="de-DE"/>
          </a:p>
        </p:txBody>
      </p:sp>
      <p:sp>
        <p:nvSpPr>
          <p:cNvPr id="4" name="Slide Number Placeholder 5">
            <a:extLst>
              <a:ext uri="{FF2B5EF4-FFF2-40B4-BE49-F238E27FC236}">
                <a16:creationId xmlns:a16="http://schemas.microsoft.com/office/drawing/2014/main" id="{CBDC9944-14AA-304F-8788-3DAB1A75B160}"/>
              </a:ext>
            </a:extLst>
          </p:cNvPr>
          <p:cNvSpPr>
            <a:spLocks noGrp="1"/>
          </p:cNvSpPr>
          <p:nvPr>
            <p:ph type="sldNum" sz="quarter" idx="12"/>
          </p:nvPr>
        </p:nvSpPr>
        <p:spPr/>
        <p:txBody>
          <a:bodyPr/>
          <a:lstStyle>
            <a:lvl1pPr>
              <a:defRPr/>
            </a:lvl1pPr>
          </a:lstStyle>
          <a:p>
            <a:fld id="{7F31D26B-8802-FC4D-A480-CFA533A9BC2B}" type="slidenum">
              <a:rPr lang="en-US" altLang="de-DE"/>
              <a:pPr/>
              <a:t>‹Nr.›</a:t>
            </a:fld>
            <a:endParaRPr lang="en-US" altLang="de-DE"/>
          </a:p>
        </p:txBody>
      </p:sp>
    </p:spTree>
    <p:extLst>
      <p:ext uri="{BB962C8B-B14F-4D97-AF65-F5344CB8AC3E}">
        <p14:creationId xmlns:p14="http://schemas.microsoft.com/office/powerpoint/2010/main" val="14472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D147BE-6BE0-AD49-A948-3817252FCA11}"/>
              </a:ext>
            </a:extLst>
          </p:cNvPr>
          <p:cNvSpPr>
            <a:spLocks noGrp="1"/>
          </p:cNvSpPr>
          <p:nvPr>
            <p:ph type="dt" sz="half" idx="10"/>
          </p:nvPr>
        </p:nvSpPr>
        <p:spPr/>
        <p:txBody>
          <a:bodyPr/>
          <a:lstStyle>
            <a:lvl1pPr>
              <a:defRPr/>
            </a:lvl1pPr>
          </a:lstStyle>
          <a:p>
            <a:fld id="{0752C90D-7F74-EA4E-8427-C0F6A3F7E040}" type="datetime1">
              <a:rPr lang="en-US" altLang="de-DE"/>
              <a:pPr/>
              <a:t>6/26/19</a:t>
            </a:fld>
            <a:endParaRPr lang="en-US" altLang="de-DE"/>
          </a:p>
        </p:txBody>
      </p:sp>
      <p:sp>
        <p:nvSpPr>
          <p:cNvPr id="6" name="Footer Placeholder 4">
            <a:extLst>
              <a:ext uri="{FF2B5EF4-FFF2-40B4-BE49-F238E27FC236}">
                <a16:creationId xmlns:a16="http://schemas.microsoft.com/office/drawing/2014/main" id="{E2223CE0-08CA-1D4C-A236-6698AC0802CF}"/>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6E332001-AEC8-024D-98AC-05F07000B938}"/>
              </a:ext>
            </a:extLst>
          </p:cNvPr>
          <p:cNvSpPr>
            <a:spLocks noGrp="1"/>
          </p:cNvSpPr>
          <p:nvPr>
            <p:ph type="sldNum" sz="quarter" idx="12"/>
          </p:nvPr>
        </p:nvSpPr>
        <p:spPr/>
        <p:txBody>
          <a:bodyPr/>
          <a:lstStyle>
            <a:lvl1pPr>
              <a:defRPr/>
            </a:lvl1pPr>
          </a:lstStyle>
          <a:p>
            <a:fld id="{48EF17FF-585F-724D-ACF5-626280B8F03A}" type="slidenum">
              <a:rPr lang="en-US" altLang="de-DE"/>
              <a:pPr/>
              <a:t>‹Nr.›</a:t>
            </a:fld>
            <a:endParaRPr lang="en-US" altLang="de-DE"/>
          </a:p>
        </p:txBody>
      </p:sp>
    </p:spTree>
    <p:extLst>
      <p:ext uri="{BB962C8B-B14F-4D97-AF65-F5344CB8AC3E}">
        <p14:creationId xmlns:p14="http://schemas.microsoft.com/office/powerpoint/2010/main" val="270315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2FB76D-5396-7949-AC83-7A6F94B56102}"/>
              </a:ext>
            </a:extLst>
          </p:cNvPr>
          <p:cNvSpPr>
            <a:spLocks noGrp="1"/>
          </p:cNvSpPr>
          <p:nvPr>
            <p:ph type="dt" sz="half" idx="10"/>
          </p:nvPr>
        </p:nvSpPr>
        <p:spPr/>
        <p:txBody>
          <a:bodyPr/>
          <a:lstStyle>
            <a:lvl1pPr>
              <a:defRPr/>
            </a:lvl1pPr>
          </a:lstStyle>
          <a:p>
            <a:fld id="{BF21CACB-1749-044F-9C32-A8542F29CA8C}" type="datetime1">
              <a:rPr lang="en-US" altLang="de-DE"/>
              <a:pPr/>
              <a:t>6/26/19</a:t>
            </a:fld>
            <a:endParaRPr lang="en-US" altLang="de-DE"/>
          </a:p>
        </p:txBody>
      </p:sp>
      <p:sp>
        <p:nvSpPr>
          <p:cNvPr id="6" name="Footer Placeholder 4">
            <a:extLst>
              <a:ext uri="{FF2B5EF4-FFF2-40B4-BE49-F238E27FC236}">
                <a16:creationId xmlns:a16="http://schemas.microsoft.com/office/drawing/2014/main" id="{1908436A-1717-7A47-A11A-279A63FFC8E5}"/>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056F1BC2-32B2-584D-B866-9A7826EE61EB}"/>
              </a:ext>
            </a:extLst>
          </p:cNvPr>
          <p:cNvSpPr>
            <a:spLocks noGrp="1"/>
          </p:cNvSpPr>
          <p:nvPr>
            <p:ph type="sldNum" sz="quarter" idx="12"/>
          </p:nvPr>
        </p:nvSpPr>
        <p:spPr/>
        <p:txBody>
          <a:bodyPr/>
          <a:lstStyle>
            <a:lvl1pPr>
              <a:defRPr/>
            </a:lvl1pPr>
          </a:lstStyle>
          <a:p>
            <a:fld id="{1648D2F0-D4C6-304F-960B-68B2E56D4B87}" type="slidenum">
              <a:rPr lang="en-US" altLang="de-DE"/>
              <a:pPr/>
              <a:t>‹Nr.›</a:t>
            </a:fld>
            <a:endParaRPr lang="en-US" altLang="de-DE"/>
          </a:p>
        </p:txBody>
      </p:sp>
    </p:spTree>
    <p:extLst>
      <p:ext uri="{BB962C8B-B14F-4D97-AF65-F5344CB8AC3E}">
        <p14:creationId xmlns:p14="http://schemas.microsoft.com/office/powerpoint/2010/main" val="183070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71F8CC3-2EA3-954C-A7B9-F98480FE3687}"/>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Text Placeholder 2">
            <a:extLst>
              <a:ext uri="{FF2B5EF4-FFF2-40B4-BE49-F238E27FC236}">
                <a16:creationId xmlns:a16="http://schemas.microsoft.com/office/drawing/2014/main" id="{C723ED18-164D-0A45-985E-53ADB4BF90C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4" name="Date Placeholder 3">
            <a:extLst>
              <a:ext uri="{FF2B5EF4-FFF2-40B4-BE49-F238E27FC236}">
                <a16:creationId xmlns:a16="http://schemas.microsoft.com/office/drawing/2014/main" id="{34AE2E1A-379E-454A-B2D5-2E11C5394937}"/>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B2938CB5-3AEF-2746-A01E-038469C2DBA2}" type="datetime1">
              <a:rPr lang="en-US" altLang="de-DE"/>
              <a:pPr/>
              <a:t>6/26/19</a:t>
            </a:fld>
            <a:endParaRPr lang="en-US" altLang="de-DE"/>
          </a:p>
        </p:txBody>
      </p:sp>
      <p:sp>
        <p:nvSpPr>
          <p:cNvPr id="5" name="Footer Placeholder 4">
            <a:extLst>
              <a:ext uri="{FF2B5EF4-FFF2-40B4-BE49-F238E27FC236}">
                <a16:creationId xmlns:a16="http://schemas.microsoft.com/office/drawing/2014/main" id="{356A8FFE-61B4-344B-B564-352618985C7A}"/>
              </a:ext>
            </a:extLst>
          </p:cNvPr>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de-DE" altLang="de-DE"/>
          </a:p>
        </p:txBody>
      </p:sp>
      <p:sp>
        <p:nvSpPr>
          <p:cNvPr id="6" name="Slide Number Placeholder 5">
            <a:extLst>
              <a:ext uri="{FF2B5EF4-FFF2-40B4-BE49-F238E27FC236}">
                <a16:creationId xmlns:a16="http://schemas.microsoft.com/office/drawing/2014/main" id="{0964A403-5983-D64C-AF21-8DE9EFC79109}"/>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3DEAFBD-5214-184D-908B-94A189EF7A84}" type="slidenum">
              <a:rPr lang="en-US" altLang="de-DE"/>
              <a:pPr/>
              <a:t>‹Nr.›</a:t>
            </a:fld>
            <a:endParaRPr lang="en-US"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545A"/>
        </a:solidFill>
        <a:effectLst/>
      </p:bgPr>
    </p:bg>
    <p:spTree>
      <p:nvGrpSpPr>
        <p:cNvPr id="1" name=""/>
        <p:cNvGrpSpPr/>
        <p:nvPr/>
      </p:nvGrpSpPr>
      <p:grpSpPr>
        <a:xfrm>
          <a:off x="0" y="0"/>
          <a:ext cx="0" cy="0"/>
          <a:chOff x="0" y="0"/>
          <a:chExt cx="0" cy="0"/>
        </a:xfrm>
      </p:grpSpPr>
      <p:sp>
        <p:nvSpPr>
          <p:cNvPr id="14338" name="Shape 533">
            <a:extLst>
              <a:ext uri="{FF2B5EF4-FFF2-40B4-BE49-F238E27FC236}">
                <a16:creationId xmlns:a16="http://schemas.microsoft.com/office/drawing/2014/main" id="{DE41E933-3F7E-0A42-BF2D-2AEAA8B11A82}"/>
              </a:ext>
            </a:extLst>
          </p:cNvPr>
          <p:cNvSpPr txBox="1">
            <a:spLocks/>
          </p:cNvSpPr>
          <p:nvPr/>
        </p:nvSpPr>
        <p:spPr bwMode="auto">
          <a:xfrm>
            <a:off x="3217863" y="1577975"/>
            <a:ext cx="8334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1F497D"/>
              </a:buClr>
              <a:buSzPct val="25000"/>
              <a:buFont typeface="Arial" panose="020B0604020202020204" pitchFamily="34" charset="0"/>
              <a:buNone/>
            </a:pPr>
            <a:r>
              <a:rPr lang="en-US" altLang="de-DE" sz="4500" b="1">
                <a:solidFill>
                  <a:schemeClr val="bg1"/>
                </a:solidFill>
                <a:cs typeface="Arial" panose="020B0604020202020204" pitchFamily="34" charset="0"/>
                <a:sym typeface="Arial" panose="020B0604020202020204" pitchFamily="34" charset="0"/>
              </a:rPr>
              <a:t>Steelcase</a:t>
            </a:r>
            <a:r>
              <a:rPr lang="en-US" altLang="de-DE" baseline="80000">
                <a:solidFill>
                  <a:schemeClr val="bg1"/>
                </a:solidFill>
                <a:cs typeface="Arial" panose="020B0604020202020204" pitchFamily="34" charset="0"/>
                <a:sym typeface="Arial" panose="020B0604020202020204" pitchFamily="34" charset="0"/>
              </a:rPr>
              <a:t>®</a:t>
            </a:r>
            <a:r>
              <a:rPr lang="en-US" altLang="de-DE" sz="4500" b="1">
                <a:solidFill>
                  <a:schemeClr val="bg1"/>
                </a:solidFill>
                <a:cs typeface="Arial" panose="020B0604020202020204" pitchFamily="34" charset="0"/>
              </a:rPr>
              <a:t> </a:t>
            </a:r>
            <a:r>
              <a:rPr lang="en-US" altLang="de-DE" sz="4500" b="1">
                <a:solidFill>
                  <a:schemeClr val="bg1"/>
                </a:solidFill>
                <a:cs typeface="Arial" panose="020B0604020202020204" pitchFamily="34" charset="0"/>
                <a:sym typeface="Arial" panose="020B0604020202020204" pitchFamily="34" charset="0"/>
              </a:rPr>
              <a:t>Roam</a:t>
            </a:r>
            <a:r>
              <a:rPr lang="en-US" altLang="de-DE" sz="2800" baseline="63000">
                <a:solidFill>
                  <a:srgbClr val="FFFFFF"/>
                </a:solidFill>
                <a:cs typeface="Arial" panose="020B0604020202020204" pitchFamily="34" charset="0"/>
              </a:rPr>
              <a:t>™</a:t>
            </a:r>
            <a:endParaRPr lang="en-US" altLang="de-DE" sz="2800" b="1" baseline="63000">
              <a:solidFill>
                <a:schemeClr val="bg1"/>
              </a:solidFill>
              <a:cs typeface="Arial" panose="020B0604020202020204" pitchFamily="34" charset="0"/>
              <a:sym typeface="Arial" panose="020B0604020202020204" pitchFamily="34" charset="0"/>
            </a:endParaRPr>
          </a:p>
        </p:txBody>
      </p:sp>
      <p:pic>
        <p:nvPicPr>
          <p:cNvPr id="14339" name="Picture 2" descr="steelcase_logo_classic_register_white_3.gif">
            <a:extLst>
              <a:ext uri="{FF2B5EF4-FFF2-40B4-BE49-F238E27FC236}">
                <a16:creationId xmlns:a16="http://schemas.microsoft.com/office/drawing/2014/main" id="{733DAB6D-F086-594A-B458-90F2EE015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4632325"/>
            <a:ext cx="8112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8F45D7-795D-3046-A364-DBEF7A13088B}"/>
              </a:ext>
            </a:extLst>
          </p:cNvPr>
          <p:cNvSpPr/>
          <p:nvPr/>
        </p:nvSpPr>
        <p:spPr>
          <a:xfrm>
            <a:off x="1311275" y="4503738"/>
            <a:ext cx="857250" cy="482600"/>
          </a:xfrm>
          <a:prstGeom prst="rect">
            <a:avLst/>
          </a:prstGeom>
          <a:solidFill>
            <a:srgbClr val="7778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000">
                <a:solidFill>
                  <a:srgbClr val="FF0000"/>
                </a:solidFill>
                <a:latin typeface="Calibri" panose="020F0502020204030204" pitchFamily="34" charset="0"/>
              </a:rPr>
              <a:t>UNTER-NEHMENS-LOGO</a:t>
            </a:r>
          </a:p>
        </p:txBody>
      </p:sp>
      <p:cxnSp>
        <p:nvCxnSpPr>
          <p:cNvPr id="7" name="Straight Connector 6">
            <a:extLst>
              <a:ext uri="{FF2B5EF4-FFF2-40B4-BE49-F238E27FC236}">
                <a16:creationId xmlns:a16="http://schemas.microsoft.com/office/drawing/2014/main" id="{ADF16886-0310-2D40-9CCA-F7E3A4D9633C}"/>
              </a:ext>
            </a:extLst>
          </p:cNvPr>
          <p:cNvCxnSpPr/>
          <p:nvPr/>
        </p:nvCxnSpPr>
        <p:spPr>
          <a:xfrm flipV="1">
            <a:off x="1238250" y="4649788"/>
            <a:ext cx="0" cy="150812"/>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4342" name="Shape 195">
            <a:extLst>
              <a:ext uri="{FF2B5EF4-FFF2-40B4-BE49-F238E27FC236}">
                <a16:creationId xmlns:a16="http://schemas.microsoft.com/office/drawing/2014/main" id="{1E2A5DD2-959C-5C45-A38B-10ADC0845B08}"/>
              </a:ext>
            </a:extLst>
          </p:cNvPr>
          <p:cNvSpPr txBox="1">
            <a:spLocks/>
          </p:cNvSpPr>
          <p:nvPr/>
        </p:nvSpPr>
        <p:spPr bwMode="auto">
          <a:xfrm>
            <a:off x="3311525" y="2855913"/>
            <a:ext cx="45227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sz="2000" b="1" dirty="0">
                <a:solidFill>
                  <a:schemeClr val="bg1"/>
                </a:solidFill>
                <a:cs typeface="Arial" panose="020B0604020202020204" pitchFamily="34" charset="0"/>
              </a:rPr>
              <a:t>Teamarbeit. Überall.</a:t>
            </a:r>
          </a:p>
        </p:txBody>
      </p:sp>
      <p:sp>
        <p:nvSpPr>
          <p:cNvPr id="14343" name="Shape 195">
            <a:extLst>
              <a:ext uri="{FF2B5EF4-FFF2-40B4-BE49-F238E27FC236}">
                <a16:creationId xmlns:a16="http://schemas.microsoft.com/office/drawing/2014/main" id="{0410FB7E-B78B-4E45-B198-6588CD979A4F}"/>
              </a:ext>
            </a:extLst>
          </p:cNvPr>
          <p:cNvSpPr txBox="1">
            <a:spLocks/>
          </p:cNvSpPr>
          <p:nvPr/>
        </p:nvSpPr>
        <p:spPr bwMode="auto">
          <a:xfrm>
            <a:off x="3311525" y="3341688"/>
            <a:ext cx="45227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sz="1800" b="1">
                <a:solidFill>
                  <a:srgbClr val="FF0000"/>
                </a:solidFill>
                <a:cs typeface="Arial" panose="020B0604020202020204" pitchFamily="34" charset="0"/>
              </a:rPr>
              <a:t>Name des Referenten:</a:t>
            </a:r>
          </a:p>
          <a:p>
            <a:pPr eaLnBrk="1" hangingPunct="1">
              <a:buClr>
                <a:srgbClr val="FFFFFF"/>
              </a:buClr>
              <a:buSzPct val="25000"/>
            </a:pPr>
            <a:r>
              <a:rPr lang="de-DE" altLang="de-DE" sz="1800" b="1">
                <a:solidFill>
                  <a:srgbClr val="FF0000"/>
                </a:solidFill>
                <a:cs typeface="Arial" panose="020B0604020202020204" pitchFamily="34" charset="0"/>
              </a:rPr>
              <a:t>Unternehmen</a:t>
            </a:r>
          </a:p>
          <a:p>
            <a:pPr eaLnBrk="1" hangingPunct="1">
              <a:buClr>
                <a:srgbClr val="FFFFFF"/>
              </a:buClr>
              <a:buSzPct val="25000"/>
            </a:pPr>
            <a:r>
              <a:rPr lang="de-DE" altLang="de-DE" sz="1800" b="1">
                <a:solidFill>
                  <a:srgbClr val="FF0000"/>
                </a:solidFill>
                <a:cs typeface="Arial" panose="020B0604020202020204" pitchFamily="34" charset="0"/>
              </a:rPr>
              <a:t>xxx.xxx.xxxx / name@companyurl.com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8EA"/>
        </a:solidFill>
        <a:effectLst/>
      </p:bgPr>
    </p:bg>
    <p:spTree>
      <p:nvGrpSpPr>
        <p:cNvPr id="1" name=""/>
        <p:cNvGrpSpPr/>
        <p:nvPr/>
      </p:nvGrpSpPr>
      <p:grpSpPr>
        <a:xfrm>
          <a:off x="0" y="0"/>
          <a:ext cx="0" cy="0"/>
          <a:chOff x="0" y="0"/>
          <a:chExt cx="0" cy="0"/>
        </a:xfrm>
      </p:grpSpPr>
      <p:pic>
        <p:nvPicPr>
          <p:cNvPr id="32770" name="Picture 7" descr="A picture containing wall, indoor, floor, television&#10;&#10;Description automatically generated">
            <a:extLst>
              <a:ext uri="{FF2B5EF4-FFF2-40B4-BE49-F238E27FC236}">
                <a16:creationId xmlns:a16="http://schemas.microsoft.com/office/drawing/2014/main" id="{0DF10D03-6AF0-D34B-A6FD-1284E08007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A close up of a logo&#10;&#10;Description generated with very high confidence">
            <a:extLst>
              <a:ext uri="{FF2B5EF4-FFF2-40B4-BE49-F238E27FC236}">
                <a16:creationId xmlns:a16="http://schemas.microsoft.com/office/drawing/2014/main" id="{4DDD8E6D-658C-6047-92BE-E15E24F85B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 y="2973388"/>
            <a:ext cx="354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AE8E15-40D5-6F45-98AD-143F64554CFE}"/>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4819" name="Rectangle 3">
            <a:extLst>
              <a:ext uri="{FF2B5EF4-FFF2-40B4-BE49-F238E27FC236}">
                <a16:creationId xmlns:a16="http://schemas.microsoft.com/office/drawing/2014/main" id="{F36DE347-91EA-3140-BE2E-DDEE734B697D}"/>
              </a:ext>
            </a:extLst>
          </p:cNvPr>
          <p:cNvSpPr>
            <a:spLocks noChangeArrowheads="1"/>
          </p:cNvSpPr>
          <p:nvPr/>
        </p:nvSpPr>
        <p:spPr bwMode="auto">
          <a:xfrm>
            <a:off x="419100" y="323850"/>
            <a:ext cx="1181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4820" name="Content Placeholder 1">
            <a:extLst>
              <a:ext uri="{FF2B5EF4-FFF2-40B4-BE49-F238E27FC236}">
                <a16:creationId xmlns:a16="http://schemas.microsoft.com/office/drawing/2014/main" id="{464986DC-819F-904A-BA8C-0D2FD91AB139}"/>
              </a:ext>
            </a:extLst>
          </p:cNvPr>
          <p:cNvSpPr txBox="1">
            <a:spLocks/>
          </p:cNvSpPr>
          <p:nvPr/>
        </p:nvSpPr>
        <p:spPr bwMode="auto">
          <a:xfrm>
            <a:off x="419100" y="747713"/>
            <a:ext cx="19939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rPr>
              <a:t>Arbeiten Sie zusammen.</a:t>
            </a:r>
            <a:br>
              <a:rPr lang="de-DE" altLang="de-DE" b="1">
                <a:solidFill>
                  <a:srgbClr val="414143"/>
                </a:solidFill>
                <a:cs typeface="Arial" panose="020B0604020202020204" pitchFamily="34" charset="0"/>
              </a:rPr>
            </a:br>
            <a:r>
              <a:rPr lang="de-DE" altLang="de-DE" b="1">
                <a:solidFill>
                  <a:srgbClr val="414143"/>
                </a:solidFill>
                <a:cs typeface="Arial" panose="020B0604020202020204" pitchFamily="34" charset="0"/>
              </a:rPr>
              <a:t>Überall.</a:t>
            </a:r>
          </a:p>
        </p:txBody>
      </p:sp>
      <p:pic>
        <p:nvPicPr>
          <p:cNvPr id="34821" name="Picture 9" descr="A person standing in a room&#10;&#10;Description automatically generated">
            <a:extLst>
              <a:ext uri="{FF2B5EF4-FFF2-40B4-BE49-F238E27FC236}">
                <a16:creationId xmlns:a16="http://schemas.microsoft.com/office/drawing/2014/main" id="{964F862D-E4A8-DF42-8B0F-3197409614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0"/>
            <a:ext cx="3219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1">
            <a:extLst>
              <a:ext uri="{FF2B5EF4-FFF2-40B4-BE49-F238E27FC236}">
                <a16:creationId xmlns:a16="http://schemas.microsoft.com/office/drawing/2014/main" id="{82DAFDCE-E859-D849-ABB9-37FC3AF8CB86}"/>
              </a:ext>
            </a:extLst>
          </p:cNvPr>
          <p:cNvPicPr>
            <a:picLocks noChangeAspect="1"/>
          </p:cNvPicPr>
          <p:nvPr/>
        </p:nvPicPr>
        <p:blipFill rotWithShape="1">
          <a:blip r:embed="rId4"/>
          <a:srcRect l="30859" t="21327" r="14301" b="25879"/>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3">
            <a:extLst>
              <a:ext uri="{FF2B5EF4-FFF2-40B4-BE49-F238E27FC236}">
                <a16:creationId xmlns:a16="http://schemas.microsoft.com/office/drawing/2014/main" id="{713D9C70-CC6E-D34C-A484-E94FED45FD54}"/>
              </a:ext>
            </a:extLst>
          </p:cNvPr>
          <p:cNvPicPr>
            <a:picLocks noChangeAspect="1"/>
          </p:cNvPicPr>
          <p:nvPr/>
        </p:nvPicPr>
        <p:blipFill rotWithShape="1">
          <a:blip r:embed="rId5"/>
          <a:srcRect l="10989" t="6252" r="25432" b="19540"/>
          <a:stretch/>
        </p:blipFill>
        <p:spPr bwMode="auto">
          <a:xfrm>
            <a:off x="5924551" y="2638425"/>
            <a:ext cx="3219449"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721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88E91B8-A655-AC4F-A178-82DB9A73391C}"/>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6867" name="Rectangle 32">
            <a:extLst>
              <a:ext uri="{FF2B5EF4-FFF2-40B4-BE49-F238E27FC236}">
                <a16:creationId xmlns:a16="http://schemas.microsoft.com/office/drawing/2014/main" id="{ACB097A1-1F8C-D14B-8A43-6835ADDB7311}"/>
              </a:ext>
            </a:extLst>
          </p:cNvPr>
          <p:cNvSpPr>
            <a:spLocks noChangeArrowheads="1"/>
          </p:cNvSpPr>
          <p:nvPr/>
        </p:nvSpPr>
        <p:spPr bwMode="auto">
          <a:xfrm>
            <a:off x="4191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6868" name="Content Placeholder 1">
            <a:extLst>
              <a:ext uri="{FF2B5EF4-FFF2-40B4-BE49-F238E27FC236}">
                <a16:creationId xmlns:a16="http://schemas.microsoft.com/office/drawing/2014/main" id="{87932F34-BA59-8444-9C7D-227D990E1742}"/>
              </a:ext>
            </a:extLst>
          </p:cNvPr>
          <p:cNvSpPr txBox="1">
            <a:spLocks/>
          </p:cNvSpPr>
          <p:nvPr/>
        </p:nvSpPr>
        <p:spPr bwMode="auto">
          <a:xfrm>
            <a:off x="419100" y="747713"/>
            <a:ext cx="21685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rPr>
              <a:t>Arbeiten Sie zusammen. </a:t>
            </a:r>
            <a:br>
              <a:rPr lang="de-DE" altLang="de-DE" b="1">
                <a:solidFill>
                  <a:srgbClr val="414143"/>
                </a:solidFill>
                <a:cs typeface="Arial" panose="020B0604020202020204" pitchFamily="34" charset="0"/>
              </a:rPr>
            </a:br>
            <a:r>
              <a:rPr lang="de-DE" altLang="de-DE" b="1">
                <a:solidFill>
                  <a:srgbClr val="414143"/>
                </a:solidFill>
                <a:cs typeface="Arial" panose="020B0604020202020204" pitchFamily="34" charset="0"/>
              </a:rPr>
              <a:t>Zu jeder Zeit.</a:t>
            </a:r>
          </a:p>
        </p:txBody>
      </p:sp>
      <p:pic>
        <p:nvPicPr>
          <p:cNvPr id="36869" name="Picture 40" descr="A group of people in a room&#10;&#10;Description automatically generated">
            <a:extLst>
              <a:ext uri="{FF2B5EF4-FFF2-40B4-BE49-F238E27FC236}">
                <a16:creationId xmlns:a16="http://schemas.microsoft.com/office/drawing/2014/main" id="{4DC96E77-08EA-7E4E-9DEC-A7BD819D772D}"/>
              </a:ext>
            </a:extLst>
          </p:cNvPr>
          <p:cNvPicPr>
            <a:picLocks noChangeAspect="1"/>
          </p:cNvPicPr>
          <p:nvPr/>
        </p:nvPicPr>
        <p:blipFill>
          <a:blip r:embed="rId3">
            <a:extLst>
              <a:ext uri="{28A0092B-C50C-407E-A947-70E740481C1C}">
                <a14:useLocalDpi xmlns:a14="http://schemas.microsoft.com/office/drawing/2010/main" val="0"/>
              </a:ext>
            </a:extLst>
          </a:blip>
          <a:srcRect r="-38" b="-38"/>
          <a:stretch>
            <a:fillRect/>
          </a:stretch>
        </p:blipFill>
        <p:spPr bwMode="auto">
          <a:xfrm>
            <a:off x="2587625" y="0"/>
            <a:ext cx="7724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1" descr="A picture containing person, man, indoor, wall&#10;&#10;Description automatically generated">
            <a:extLst>
              <a:ext uri="{FF2B5EF4-FFF2-40B4-BE49-F238E27FC236}">
                <a16:creationId xmlns:a16="http://schemas.microsoft.com/office/drawing/2014/main" id="{254C1FE2-789E-5F40-884F-1F31A01DD8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1FB36D7D-AC9B-6848-8D86-D267080425AF}"/>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8916" name="Rectangle 32">
            <a:extLst>
              <a:ext uri="{FF2B5EF4-FFF2-40B4-BE49-F238E27FC236}">
                <a16:creationId xmlns:a16="http://schemas.microsoft.com/office/drawing/2014/main" id="{194EA984-9EF7-4144-A446-9031268C36C7}"/>
              </a:ext>
            </a:extLst>
          </p:cNvPr>
          <p:cNvSpPr>
            <a:spLocks noChangeArrowheads="1"/>
          </p:cNvSpPr>
          <p:nvPr/>
        </p:nvSpPr>
        <p:spPr bwMode="auto">
          <a:xfrm>
            <a:off x="4064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8917" name="Content Placeholder 1">
            <a:extLst>
              <a:ext uri="{FF2B5EF4-FFF2-40B4-BE49-F238E27FC236}">
                <a16:creationId xmlns:a16="http://schemas.microsoft.com/office/drawing/2014/main" id="{96F65A68-FB5D-604C-A481-EE767239D2CD}"/>
              </a:ext>
            </a:extLst>
          </p:cNvPr>
          <p:cNvSpPr txBox="1">
            <a:spLocks/>
          </p:cNvSpPr>
          <p:nvPr/>
        </p:nvSpPr>
        <p:spPr bwMode="auto">
          <a:xfrm>
            <a:off x="406400" y="747713"/>
            <a:ext cx="216852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rPr>
              <a:t>Arbeiten Sie zusammen. </a:t>
            </a:r>
            <a:br>
              <a:rPr lang="de-DE" altLang="de-DE" b="1">
                <a:solidFill>
                  <a:srgbClr val="414143"/>
                </a:solidFill>
                <a:cs typeface="Arial" panose="020B0604020202020204" pitchFamily="34" charset="0"/>
              </a:rPr>
            </a:br>
            <a:r>
              <a:rPr lang="de-DE" altLang="de-DE" b="1">
                <a:solidFill>
                  <a:srgbClr val="414143"/>
                </a:solidFill>
                <a:cs typeface="Arial" panose="020B0604020202020204" pitchFamily="34" charset="0"/>
              </a:rPr>
              <a:t>In jeder Form.</a:t>
            </a:r>
          </a:p>
        </p:txBody>
      </p:sp>
      <p:pic>
        <p:nvPicPr>
          <p:cNvPr id="38918" name="Picture 17">
            <a:extLst>
              <a:ext uri="{FF2B5EF4-FFF2-40B4-BE49-F238E27FC236}">
                <a16:creationId xmlns:a16="http://schemas.microsoft.com/office/drawing/2014/main" id="{7BDDB388-E4B6-CA47-9197-CC318A07138F}"/>
              </a:ext>
            </a:extLst>
          </p:cNvPr>
          <p:cNvPicPr>
            <a:picLocks noChangeAspect="1"/>
          </p:cNvPicPr>
          <p:nvPr/>
        </p:nvPicPr>
        <p:blipFill rotWithShape="1">
          <a:blip r:embed="rId4"/>
          <a:srcRect l="10271" t="13330" r="30805" b="19597"/>
          <a:stretch/>
        </p:blipFill>
        <p:spPr bwMode="auto">
          <a:xfrm>
            <a:off x="2587624"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8" descr="Two people standing in front of a window&#10;&#10;Description automatically generated">
            <a:extLst>
              <a:ext uri="{FF2B5EF4-FFF2-40B4-BE49-F238E27FC236}">
                <a16:creationId xmlns:a16="http://schemas.microsoft.com/office/drawing/2014/main" id="{9D41CC8E-2238-2846-AF1B-1951B5A686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7625" y="0"/>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2" descr="A group of people sitting at a table&#10;&#10;Description automatically generated">
            <a:extLst>
              <a:ext uri="{FF2B5EF4-FFF2-40B4-BE49-F238E27FC236}">
                <a16:creationId xmlns:a16="http://schemas.microsoft.com/office/drawing/2014/main" id="{F7D6FFA8-5FF0-0942-B0D7-5769632543C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28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40962" name="Rectangle 14">
            <a:extLst>
              <a:ext uri="{FF2B5EF4-FFF2-40B4-BE49-F238E27FC236}">
                <a16:creationId xmlns:a16="http://schemas.microsoft.com/office/drawing/2014/main" id="{A247117F-9873-8148-ADD9-384C840458DA}"/>
              </a:ext>
            </a:extLst>
          </p:cNvPr>
          <p:cNvSpPr>
            <a:spLocks noChangeArrowheads="1"/>
          </p:cNvSpPr>
          <p:nvPr/>
        </p:nvSpPr>
        <p:spPr bwMode="auto">
          <a:xfrm>
            <a:off x="419100" y="2201863"/>
            <a:ext cx="24971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dirty="0">
                <a:solidFill>
                  <a:srgbClr val="474847"/>
                </a:solidFill>
                <a:cs typeface="Arial" panose="020B0604020202020204" pitchFamily="34" charset="0"/>
              </a:rPr>
              <a:t>Steelcase Roam </a:t>
            </a:r>
            <a:br>
              <a:rPr lang="de-DE" altLang="de-DE" b="1" dirty="0">
                <a:solidFill>
                  <a:srgbClr val="474847"/>
                </a:solidFill>
                <a:cs typeface="Arial" panose="020B0604020202020204" pitchFamily="34" charset="0"/>
              </a:rPr>
            </a:br>
            <a:r>
              <a:rPr lang="de-DE" altLang="de-DE" b="1" dirty="0">
                <a:solidFill>
                  <a:srgbClr val="474847"/>
                </a:solidFill>
                <a:cs typeface="Arial" panose="020B0604020202020204" pitchFamily="34" charset="0"/>
              </a:rPr>
              <a:t>Mobile Halterung </a:t>
            </a:r>
          </a:p>
        </p:txBody>
      </p:sp>
      <p:pic>
        <p:nvPicPr>
          <p:cNvPr id="40963" name="Picture 4" descr="A picture containing wall, indoor, table, furniture&#10;&#10;Description automatically generated">
            <a:extLst>
              <a:ext uri="{FF2B5EF4-FFF2-40B4-BE49-F238E27FC236}">
                <a16:creationId xmlns:a16="http://schemas.microsoft.com/office/drawing/2014/main" id="{0BBF1945-F18C-D746-B15E-2B2AE08E7F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8450" y="0"/>
            <a:ext cx="5035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195">
            <a:extLst>
              <a:ext uri="{FF2B5EF4-FFF2-40B4-BE49-F238E27FC236}">
                <a16:creationId xmlns:a16="http://schemas.microsoft.com/office/drawing/2014/main" id="{E6A84EC0-6C48-F84F-8DE7-B87AB9AE2202}"/>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Innovative </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Mobilität</a:t>
            </a:r>
          </a:p>
        </p:txBody>
      </p:sp>
      <p:sp>
        <p:nvSpPr>
          <p:cNvPr id="43011" name="Rectangle 5">
            <a:extLst>
              <a:ext uri="{FF2B5EF4-FFF2-40B4-BE49-F238E27FC236}">
                <a16:creationId xmlns:a16="http://schemas.microsoft.com/office/drawing/2014/main" id="{A56156A5-9431-CF4A-94D6-2513DDDD27BA}"/>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dirty="0">
                <a:solidFill>
                  <a:srgbClr val="474847"/>
                </a:solidFill>
                <a:cs typeface="Arial" panose="020B0604020202020204" pitchFamily="34" charset="0"/>
              </a:rPr>
              <a:t>Steelcase Roam Mobile Halterung</a:t>
            </a:r>
          </a:p>
        </p:txBody>
      </p:sp>
      <p:pic>
        <p:nvPicPr>
          <p:cNvPr id="43012" name="Picture 6" descr="A group of people in a room&#10;&#10;Description automatically generated">
            <a:extLst>
              <a:ext uri="{FF2B5EF4-FFF2-40B4-BE49-F238E27FC236}">
                <a16:creationId xmlns:a16="http://schemas.microsoft.com/office/drawing/2014/main" id="{6C2FE43B-7F3C-024E-8D61-4B3DC77750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95">
            <a:extLst>
              <a:ext uri="{FF2B5EF4-FFF2-40B4-BE49-F238E27FC236}">
                <a16:creationId xmlns:a16="http://schemas.microsoft.com/office/drawing/2014/main" id="{81094754-BA12-6144-A486-6FFD6DB539A8}"/>
              </a:ext>
            </a:extLst>
          </p:cNvPr>
          <p:cNvSpPr txBox="1">
            <a:spLocks/>
          </p:cNvSpPr>
          <p:nvPr/>
        </p:nvSpPr>
        <p:spPr bwMode="auto">
          <a:xfrm>
            <a:off x="4913313" y="2174875"/>
            <a:ext cx="3352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Ansprechendes</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Design</a:t>
            </a:r>
          </a:p>
        </p:txBody>
      </p:sp>
      <p:sp>
        <p:nvSpPr>
          <p:cNvPr id="45059" name="Rectangle 5">
            <a:extLst>
              <a:ext uri="{FF2B5EF4-FFF2-40B4-BE49-F238E27FC236}">
                <a16:creationId xmlns:a16="http://schemas.microsoft.com/office/drawing/2014/main" id="{8DEDD19E-CFA2-F849-9260-DF396465D254}"/>
              </a:ext>
            </a:extLst>
          </p:cNvPr>
          <p:cNvSpPr>
            <a:spLocks noChangeArrowheads="1"/>
          </p:cNvSpPr>
          <p:nvPr/>
        </p:nvSpPr>
        <p:spPr bwMode="auto">
          <a:xfrm>
            <a:off x="4913313" y="444500"/>
            <a:ext cx="25638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dirty="0">
                <a:solidFill>
                  <a:srgbClr val="474847"/>
                </a:solidFill>
                <a:cs typeface="Arial" panose="020B0604020202020204" pitchFamily="34" charset="0"/>
              </a:rPr>
              <a:t>Steelcase Roam Mobile Halterung</a:t>
            </a:r>
          </a:p>
        </p:txBody>
      </p:sp>
      <p:pic>
        <p:nvPicPr>
          <p:cNvPr id="45060" name="Picture 1">
            <a:extLst>
              <a:ext uri="{FF2B5EF4-FFF2-40B4-BE49-F238E27FC236}">
                <a16:creationId xmlns:a16="http://schemas.microsoft.com/office/drawing/2014/main" id="{62F11416-1788-7244-B12B-69F9DE7E1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7391400"/>
            <a:ext cx="825817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A person standing in front of a computer&#10;&#10;Description automatically generated">
            <a:extLst>
              <a:ext uri="{FF2B5EF4-FFF2-40B4-BE49-F238E27FC236}">
                <a16:creationId xmlns:a16="http://schemas.microsoft.com/office/drawing/2014/main" id="{0963F42E-C54F-0747-A642-C081157B27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195">
            <a:extLst>
              <a:ext uri="{FF2B5EF4-FFF2-40B4-BE49-F238E27FC236}">
                <a16:creationId xmlns:a16="http://schemas.microsoft.com/office/drawing/2014/main" id="{3FE42633-2141-784A-9E87-9BECF6D622E6}"/>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Durchdachte</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Struktur</a:t>
            </a:r>
          </a:p>
        </p:txBody>
      </p:sp>
      <p:sp>
        <p:nvSpPr>
          <p:cNvPr id="47107" name="Rectangle 5">
            <a:extLst>
              <a:ext uri="{FF2B5EF4-FFF2-40B4-BE49-F238E27FC236}">
                <a16:creationId xmlns:a16="http://schemas.microsoft.com/office/drawing/2014/main" id="{C731B096-E004-A54F-B292-8070592691B7}"/>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dirty="0">
                <a:solidFill>
                  <a:srgbClr val="474847"/>
                </a:solidFill>
                <a:cs typeface="Arial" panose="020B0604020202020204" pitchFamily="34" charset="0"/>
              </a:rPr>
              <a:t>Steelcase Roam Mobile Halterung</a:t>
            </a:r>
          </a:p>
        </p:txBody>
      </p:sp>
      <p:pic>
        <p:nvPicPr>
          <p:cNvPr id="47108" name="Picture 7" descr="A wooden table&#10;&#10;Description automatically generated">
            <a:extLst>
              <a:ext uri="{FF2B5EF4-FFF2-40B4-BE49-F238E27FC236}">
                <a16:creationId xmlns:a16="http://schemas.microsoft.com/office/drawing/2014/main" id="{0A771AEE-E1EF-024D-BCCC-B52CEECCB4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195">
            <a:extLst>
              <a:ext uri="{FF2B5EF4-FFF2-40B4-BE49-F238E27FC236}">
                <a16:creationId xmlns:a16="http://schemas.microsoft.com/office/drawing/2014/main" id="{DF160E9D-732D-0949-96CF-B7CA7B301B2A}"/>
              </a:ext>
            </a:extLst>
          </p:cNvPr>
          <p:cNvSpPr txBox="1">
            <a:spLocks/>
          </p:cNvSpPr>
          <p:nvPr/>
        </p:nvSpPr>
        <p:spPr bwMode="auto">
          <a:xfrm>
            <a:off x="419100" y="2174875"/>
            <a:ext cx="335121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Mobiler APC™- </a:t>
            </a:r>
          </a:p>
          <a:p>
            <a:pPr eaLnBrk="1" hangingPunct="1">
              <a:buClr>
                <a:srgbClr val="FFFFFF"/>
              </a:buClr>
              <a:buSzPct val="25000"/>
            </a:pPr>
            <a:r>
              <a:rPr lang="de-DE" altLang="de-DE" b="1">
                <a:solidFill>
                  <a:srgbClr val="333538"/>
                </a:solidFill>
                <a:cs typeface="Arial" panose="020B0604020202020204" pitchFamily="34" charset="0"/>
              </a:rPr>
              <a:t>Charge-Akku.</a:t>
            </a:r>
          </a:p>
          <a:p>
            <a:pPr eaLnBrk="1" hangingPunct="1">
              <a:buClr>
                <a:srgbClr val="FFFFFF"/>
              </a:buClr>
              <a:buSzPct val="25000"/>
            </a:pPr>
            <a:endParaRPr lang="de-DE" altLang="de-DE" b="1">
              <a:solidFill>
                <a:srgbClr val="333538"/>
              </a:solidFill>
              <a:cs typeface="Arial" panose="020B0604020202020204" pitchFamily="34" charset="0"/>
            </a:endParaRPr>
          </a:p>
        </p:txBody>
      </p:sp>
      <p:sp>
        <p:nvSpPr>
          <p:cNvPr id="49155" name="Rectangle 5">
            <a:extLst>
              <a:ext uri="{FF2B5EF4-FFF2-40B4-BE49-F238E27FC236}">
                <a16:creationId xmlns:a16="http://schemas.microsoft.com/office/drawing/2014/main" id="{E9ADCCD9-BC7C-114E-A9D3-2E5A86DC68AD}"/>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dirty="0">
                <a:solidFill>
                  <a:srgbClr val="474847"/>
                </a:solidFill>
                <a:cs typeface="Arial" panose="020B0604020202020204" pitchFamily="34" charset="0"/>
              </a:rPr>
              <a:t>Steelcase Roam Mobile Halterung</a:t>
            </a:r>
          </a:p>
        </p:txBody>
      </p:sp>
      <p:pic>
        <p:nvPicPr>
          <p:cNvPr id="49156" name="Picture 7" descr="A picture containing wall, indoor, sky, photo&#10;&#10;Description automatically generated">
            <a:extLst>
              <a:ext uri="{FF2B5EF4-FFF2-40B4-BE49-F238E27FC236}">
                <a16:creationId xmlns:a16="http://schemas.microsoft.com/office/drawing/2014/main" id="{584F47B9-09F3-D64D-B373-3D4DDEFCF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51202" name="Rectangle 14">
            <a:extLst>
              <a:ext uri="{FF2B5EF4-FFF2-40B4-BE49-F238E27FC236}">
                <a16:creationId xmlns:a16="http://schemas.microsoft.com/office/drawing/2014/main" id="{059BB07B-2159-F547-A1A1-55BBE26A8615}"/>
              </a:ext>
            </a:extLst>
          </p:cNvPr>
          <p:cNvSpPr>
            <a:spLocks noChangeArrowheads="1"/>
          </p:cNvSpPr>
          <p:nvPr/>
        </p:nvSpPr>
        <p:spPr bwMode="auto">
          <a:xfrm>
            <a:off x="419100" y="2201863"/>
            <a:ext cx="2447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dirty="0">
                <a:solidFill>
                  <a:srgbClr val="474847"/>
                </a:solidFill>
                <a:cs typeface="Arial" panose="020B0604020202020204" pitchFamily="34" charset="0"/>
              </a:rPr>
              <a:t>Steelcase Roam </a:t>
            </a:r>
            <a:br>
              <a:rPr lang="de-DE" altLang="de-DE" b="1" dirty="0">
                <a:solidFill>
                  <a:srgbClr val="474847"/>
                </a:solidFill>
                <a:cs typeface="Arial" panose="020B0604020202020204" pitchFamily="34" charset="0"/>
              </a:rPr>
            </a:br>
            <a:r>
              <a:rPr lang="de-DE" altLang="de-DE" b="1" dirty="0">
                <a:solidFill>
                  <a:srgbClr val="474847"/>
                </a:solidFill>
                <a:cs typeface="Arial" panose="020B0604020202020204" pitchFamily="34" charset="0"/>
              </a:rPr>
              <a:t>Wandhalterung</a:t>
            </a:r>
          </a:p>
        </p:txBody>
      </p:sp>
      <p:pic>
        <p:nvPicPr>
          <p:cNvPr id="51203" name="Picture 5" descr="A picture containing object, wall, toilet, indoor&#10;&#10;Description automatically generated">
            <a:extLst>
              <a:ext uri="{FF2B5EF4-FFF2-40B4-BE49-F238E27FC236}">
                <a16:creationId xmlns:a16="http://schemas.microsoft.com/office/drawing/2014/main" id="{1A98054F-4E54-5D4F-AF3A-C495F44821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0"/>
            <a:ext cx="5826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16386" name="Shape 195">
            <a:extLst>
              <a:ext uri="{FF2B5EF4-FFF2-40B4-BE49-F238E27FC236}">
                <a16:creationId xmlns:a16="http://schemas.microsoft.com/office/drawing/2014/main" id="{3C30AD98-7926-7649-AEF0-9E9D6321AFCC}"/>
              </a:ext>
            </a:extLst>
          </p:cNvPr>
          <p:cNvSpPr txBox="1">
            <a:spLocks/>
          </p:cNvSpPr>
          <p:nvPr/>
        </p:nvSpPr>
        <p:spPr bwMode="auto">
          <a:xfrm>
            <a:off x="419100"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74847"/>
                </a:solidFill>
                <a:cs typeface="Arial" panose="020B0604020202020204" pitchFamily="34" charset="0"/>
              </a:rPr>
              <a:t>Zusammenarbeit </a:t>
            </a:r>
            <a:br>
              <a:rPr lang="de-DE" altLang="de-DE" b="1">
                <a:solidFill>
                  <a:srgbClr val="474847"/>
                </a:solidFill>
                <a:cs typeface="Arial" panose="020B0604020202020204" pitchFamily="34" charset="0"/>
              </a:rPr>
            </a:br>
            <a:r>
              <a:rPr lang="de-DE" altLang="de-DE" b="1">
                <a:solidFill>
                  <a:srgbClr val="474847"/>
                </a:solidFill>
                <a:cs typeface="Arial" panose="020B0604020202020204" pitchFamily="34" charset="0"/>
              </a:rPr>
              <a:t>ist entscheidend</a:t>
            </a:r>
          </a:p>
        </p:txBody>
      </p:sp>
      <p:sp>
        <p:nvSpPr>
          <p:cNvPr id="16387" name="Rectangle 4">
            <a:extLst>
              <a:ext uri="{FF2B5EF4-FFF2-40B4-BE49-F238E27FC236}">
                <a16:creationId xmlns:a16="http://schemas.microsoft.com/office/drawing/2014/main" id="{5BE4B468-A557-6D45-84A4-50D4D15AAB21}"/>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pic>
        <p:nvPicPr>
          <p:cNvPr id="16388" name="Picture 6" descr="A picture containing LEGO, toy&#10;&#10;Description automatically generated">
            <a:extLst>
              <a:ext uri="{FF2B5EF4-FFF2-40B4-BE49-F238E27FC236}">
                <a16:creationId xmlns:a16="http://schemas.microsoft.com/office/drawing/2014/main" id="{1ADC6F99-6573-3941-9EE3-3A9A25E76F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860425"/>
            <a:ext cx="716121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extBox 1">
            <a:extLst>
              <a:ext uri="{FF2B5EF4-FFF2-40B4-BE49-F238E27FC236}">
                <a16:creationId xmlns:a16="http://schemas.microsoft.com/office/drawing/2014/main" id="{6E8F9410-CFF2-6642-A440-D5D32831494A}"/>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3251" name="TextBox 2">
            <a:extLst>
              <a:ext uri="{FF2B5EF4-FFF2-40B4-BE49-F238E27FC236}">
                <a16:creationId xmlns:a16="http://schemas.microsoft.com/office/drawing/2014/main" id="{300D3B67-56C2-C74E-B4F5-1B214B21C4B5}"/>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3252" name="Shape 195">
            <a:extLst>
              <a:ext uri="{FF2B5EF4-FFF2-40B4-BE49-F238E27FC236}">
                <a16:creationId xmlns:a16="http://schemas.microsoft.com/office/drawing/2014/main" id="{5F283EE3-2EAE-5347-AF48-2FA2E9A39B3C}"/>
              </a:ext>
            </a:extLst>
          </p:cNvPr>
          <p:cNvSpPr txBox="1">
            <a:spLocks/>
          </p:cNvSpPr>
          <p:nvPr/>
        </p:nvSpPr>
        <p:spPr bwMode="auto">
          <a:xfrm>
            <a:off x="419100" y="1665288"/>
            <a:ext cx="242411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dirty="0">
                <a:solidFill>
                  <a:srgbClr val="333538"/>
                </a:solidFill>
                <a:cs typeface="Arial" panose="020B0604020202020204" pitchFamily="34" charset="0"/>
              </a:rPr>
              <a:t>Roam in </a:t>
            </a:r>
            <a:br>
              <a:rPr lang="de-DE" altLang="de-DE" b="1" dirty="0">
                <a:solidFill>
                  <a:srgbClr val="333538"/>
                </a:solidFill>
                <a:cs typeface="Arial" panose="020B0604020202020204" pitchFamily="34" charset="0"/>
              </a:rPr>
            </a:br>
            <a:r>
              <a:rPr lang="de-DE" altLang="de-DE" b="1" dirty="0">
                <a:solidFill>
                  <a:srgbClr val="333538"/>
                </a:solidFill>
                <a:cs typeface="Arial" panose="020B0604020202020204" pitchFamily="34" charset="0"/>
              </a:rPr>
              <a:t>kleineren</a:t>
            </a:r>
            <a:br>
              <a:rPr lang="de-DE" altLang="de-DE" b="1" dirty="0">
                <a:solidFill>
                  <a:srgbClr val="333538"/>
                </a:solidFill>
                <a:cs typeface="Arial" panose="020B0604020202020204" pitchFamily="34" charset="0"/>
              </a:rPr>
            </a:br>
            <a:r>
              <a:rPr lang="de-DE" altLang="de-DE" b="1" dirty="0">
                <a:solidFill>
                  <a:srgbClr val="333538"/>
                </a:solidFill>
                <a:cs typeface="Arial" panose="020B0604020202020204" pitchFamily="34" charset="0"/>
              </a:rPr>
              <a:t>Bereichen</a:t>
            </a:r>
          </a:p>
        </p:txBody>
      </p:sp>
      <p:sp>
        <p:nvSpPr>
          <p:cNvPr id="53253" name="Rectangle 7">
            <a:extLst>
              <a:ext uri="{FF2B5EF4-FFF2-40B4-BE49-F238E27FC236}">
                <a16:creationId xmlns:a16="http://schemas.microsoft.com/office/drawing/2014/main" id="{C3676DAB-6FC6-DC46-9F49-471F17F9FE79}"/>
              </a:ext>
            </a:extLst>
          </p:cNvPr>
          <p:cNvSpPr>
            <a:spLocks noChangeArrowheads="1"/>
          </p:cNvSpPr>
          <p:nvPr/>
        </p:nvSpPr>
        <p:spPr bwMode="auto">
          <a:xfrm>
            <a:off x="419100" y="444500"/>
            <a:ext cx="119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dirty="0">
                <a:solidFill>
                  <a:srgbClr val="474847"/>
                </a:solidFill>
                <a:cs typeface="Arial" panose="020B0604020202020204" pitchFamily="34" charset="0"/>
              </a:rPr>
              <a:t>Steelcase Roam </a:t>
            </a:r>
          </a:p>
          <a:p>
            <a:pPr eaLnBrk="1" hangingPunct="1"/>
            <a:r>
              <a:rPr lang="de-DE" altLang="de-DE" sz="1200" b="1" dirty="0">
                <a:solidFill>
                  <a:srgbClr val="474847"/>
                </a:solidFill>
                <a:cs typeface="Arial" panose="020B0604020202020204" pitchFamily="34" charset="0"/>
              </a:rPr>
              <a:t>Wandhalterung</a:t>
            </a:r>
          </a:p>
        </p:txBody>
      </p:sp>
      <p:pic>
        <p:nvPicPr>
          <p:cNvPr id="53254" name="Picture 15" descr="A person standing in front of a mirror posing for the camera&#10;&#10;Description automatically generated">
            <a:extLst>
              <a:ext uri="{FF2B5EF4-FFF2-40B4-BE49-F238E27FC236}">
                <a16:creationId xmlns:a16="http://schemas.microsoft.com/office/drawing/2014/main" id="{AFB30766-9A30-5E41-9279-5175DDBE9AF3}"/>
              </a:ext>
            </a:extLst>
          </p:cNvPr>
          <p:cNvPicPr>
            <a:picLocks noChangeAspect="1"/>
          </p:cNvPicPr>
          <p:nvPr/>
        </p:nvPicPr>
        <p:blipFill>
          <a:blip r:embed="rId3">
            <a:extLst>
              <a:ext uri="{28A0092B-C50C-407E-A947-70E740481C1C}">
                <a14:useLocalDpi xmlns:a14="http://schemas.microsoft.com/office/drawing/2010/main" val="0"/>
              </a:ext>
            </a:extLst>
          </a:blip>
          <a:srcRect r="2325"/>
          <a:stretch>
            <a:fillRect/>
          </a:stretch>
        </p:blipFill>
        <p:spPr bwMode="auto">
          <a:xfrm>
            <a:off x="2740025" y="0"/>
            <a:ext cx="6403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7E963ABC-C25E-A34D-8CE6-327B39CB6F27}"/>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5299" name="TextBox 2">
            <a:extLst>
              <a:ext uri="{FF2B5EF4-FFF2-40B4-BE49-F238E27FC236}">
                <a16:creationId xmlns:a16="http://schemas.microsoft.com/office/drawing/2014/main" id="{B4F88221-F568-2841-9CF5-B32D0EDF8439}"/>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pic>
        <p:nvPicPr>
          <p:cNvPr id="55300" name="Picture 9" descr="A picture containing wall, indoor, floor, television&#10;&#10;Description automatically generated">
            <a:extLst>
              <a:ext uri="{FF2B5EF4-FFF2-40B4-BE49-F238E27FC236}">
                <a16:creationId xmlns:a16="http://schemas.microsoft.com/office/drawing/2014/main" id="{18BF5E63-910F-A140-84F2-39E1F1C897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10">
            <a:extLst>
              <a:ext uri="{FF2B5EF4-FFF2-40B4-BE49-F238E27FC236}">
                <a16:creationId xmlns:a16="http://schemas.microsoft.com/office/drawing/2014/main" id="{E52D0267-A776-AE4C-A322-2F335EF36805}"/>
              </a:ext>
            </a:extLst>
          </p:cNvPr>
          <p:cNvSpPr>
            <a:spLocks noChangeArrowheads="1"/>
          </p:cNvSpPr>
          <p:nvPr/>
        </p:nvSpPr>
        <p:spPr bwMode="auto">
          <a:xfrm>
            <a:off x="419100" y="2773363"/>
            <a:ext cx="50117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Jetzt eignet sich </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jeder Ort zur Teamarbeit.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6">
            <a:extLst>
              <a:ext uri="{FF2B5EF4-FFF2-40B4-BE49-F238E27FC236}">
                <a16:creationId xmlns:a16="http://schemas.microsoft.com/office/drawing/2014/main" id="{82B4F3B1-1F78-BD4E-99AA-ADDE2A58B9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2354263"/>
            <a:ext cx="41973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18434" name="Picture 7">
            <a:extLst>
              <a:ext uri="{FF2B5EF4-FFF2-40B4-BE49-F238E27FC236}">
                <a16:creationId xmlns:a16="http://schemas.microsoft.com/office/drawing/2014/main" id="{2F42F5F1-64BB-D941-814E-19CC80B7A6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0213" y="1066800"/>
            <a:ext cx="617378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a:extLst>
              <a:ext uri="{FF2B5EF4-FFF2-40B4-BE49-F238E27FC236}">
                <a16:creationId xmlns:a16="http://schemas.microsoft.com/office/drawing/2014/main" id="{CEF4E708-C444-2249-AB83-93CE4FF6EDA1}"/>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sp>
        <p:nvSpPr>
          <p:cNvPr id="18436" name="Shape 195">
            <a:extLst>
              <a:ext uri="{FF2B5EF4-FFF2-40B4-BE49-F238E27FC236}">
                <a16:creationId xmlns:a16="http://schemas.microsoft.com/office/drawing/2014/main" id="{5B0640C3-48AC-284E-A873-3CDF2FF1FC54}"/>
              </a:ext>
            </a:extLst>
          </p:cNvPr>
          <p:cNvSpPr txBox="1">
            <a:spLocks/>
          </p:cNvSpPr>
          <p:nvPr/>
        </p:nvSpPr>
        <p:spPr bwMode="auto">
          <a:xfrm>
            <a:off x="430213"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dirty="0">
                <a:solidFill>
                  <a:srgbClr val="777877"/>
                </a:solidFill>
                <a:cs typeface="Arial" panose="020B0604020202020204" pitchFamily="34" charset="0"/>
              </a:rPr>
              <a:t>Zusammenarbeit </a:t>
            </a:r>
            <a:br>
              <a:rPr lang="de-DE" altLang="de-DE" b="1" dirty="0">
                <a:solidFill>
                  <a:srgbClr val="777877"/>
                </a:solidFill>
                <a:cs typeface="Arial" panose="020B0604020202020204" pitchFamily="34" charset="0"/>
              </a:rPr>
            </a:br>
            <a:r>
              <a:rPr lang="de-DE" altLang="de-DE" b="1" dirty="0">
                <a:solidFill>
                  <a:srgbClr val="777877"/>
                </a:solidFill>
                <a:cs typeface="Arial" panose="020B0604020202020204" pitchFamily="34" charset="0"/>
              </a:rPr>
              <a:t>ist entscheidend,</a:t>
            </a:r>
            <a:br>
              <a:rPr lang="en-US" altLang="de-DE" b="1" dirty="0">
                <a:solidFill>
                  <a:srgbClr val="474847"/>
                </a:solidFill>
                <a:cs typeface="Arial" panose="020B0604020202020204" pitchFamily="34" charset="0"/>
              </a:rPr>
            </a:br>
            <a:r>
              <a:rPr lang="de-DE" altLang="de-DE" b="1" dirty="0">
                <a:solidFill>
                  <a:srgbClr val="474847"/>
                </a:solidFill>
                <a:cs typeface="Arial" panose="020B0604020202020204" pitchFamily="34" charset="0"/>
              </a:rPr>
              <a:t>wird aber oft ausgebremst.</a:t>
            </a:r>
            <a:endParaRPr lang="en-US" altLang="de-DE" b="1" dirty="0">
              <a:solidFill>
                <a:srgbClr val="474847"/>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39197D91-7CB8-B449-883A-7BC7E509D71F}"/>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sp>
        <p:nvSpPr>
          <p:cNvPr id="20483" name="Shape 195">
            <a:extLst>
              <a:ext uri="{FF2B5EF4-FFF2-40B4-BE49-F238E27FC236}">
                <a16:creationId xmlns:a16="http://schemas.microsoft.com/office/drawing/2014/main" id="{025E82EB-EF4A-1845-8C59-809543DE04CF}"/>
              </a:ext>
            </a:extLst>
          </p:cNvPr>
          <p:cNvSpPr txBox="1">
            <a:spLocks/>
          </p:cNvSpPr>
          <p:nvPr/>
        </p:nvSpPr>
        <p:spPr bwMode="auto">
          <a:xfrm>
            <a:off x="430213" y="1504950"/>
            <a:ext cx="42243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74847"/>
                </a:solidFill>
                <a:cs typeface="Arial" panose="020B0604020202020204" pitchFamily="34" charset="0"/>
              </a:rPr>
              <a:t>Globale Studie</a:t>
            </a:r>
          </a:p>
          <a:p>
            <a:pPr eaLnBrk="1" hangingPunct="1">
              <a:buClr>
                <a:srgbClr val="FFFFFF"/>
              </a:buClr>
              <a:buSzPct val="25000"/>
            </a:pPr>
            <a:r>
              <a:rPr lang="de-DE" altLang="de-DE" b="1">
                <a:solidFill>
                  <a:srgbClr val="474847"/>
                </a:solidFill>
                <a:cs typeface="Arial" panose="020B0604020202020204" pitchFamily="34" charset="0"/>
              </a:rPr>
              <a:t>Aktive Zusammenarbeit 2019</a:t>
            </a:r>
          </a:p>
        </p:txBody>
      </p:sp>
      <p:sp>
        <p:nvSpPr>
          <p:cNvPr id="20484" name="Text Placeholder 5">
            <a:extLst>
              <a:ext uri="{FF2B5EF4-FFF2-40B4-BE49-F238E27FC236}">
                <a16:creationId xmlns:a16="http://schemas.microsoft.com/office/drawing/2014/main" id="{52908552-D165-AE49-BA7C-5871AD4C0653}"/>
              </a:ext>
            </a:extLst>
          </p:cNvPr>
          <p:cNvSpPr txBox="1">
            <a:spLocks/>
          </p:cNvSpPr>
          <p:nvPr/>
        </p:nvSpPr>
        <p:spPr bwMode="auto">
          <a:xfrm>
            <a:off x="5378450" y="1382713"/>
            <a:ext cx="256381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de-DE" sz="5000" b="1">
                <a:solidFill>
                  <a:srgbClr val="474847"/>
                </a:solidFill>
                <a:cs typeface="Arial" panose="020B0604020202020204" pitchFamily="34" charset="0"/>
              </a:rPr>
              <a:t>6</a:t>
            </a:r>
            <a:br>
              <a:rPr lang="en-US" altLang="de-DE" sz="5000" b="1">
                <a:solidFill>
                  <a:srgbClr val="474847"/>
                </a:solidFill>
                <a:cs typeface="Arial" panose="020B0604020202020204" pitchFamily="34" charset="0"/>
              </a:rPr>
            </a:br>
            <a:r>
              <a:rPr lang="de-DE" altLang="de-DE" sz="1600">
                <a:solidFill>
                  <a:srgbClr val="474847"/>
                </a:solidFill>
                <a:cs typeface="Arial" panose="020B0604020202020204" pitchFamily="34" charset="0"/>
              </a:rPr>
              <a:t>Länder</a:t>
            </a:r>
          </a:p>
        </p:txBody>
      </p:sp>
      <p:sp>
        <p:nvSpPr>
          <p:cNvPr id="20485" name="Text Placeholder 5">
            <a:extLst>
              <a:ext uri="{FF2B5EF4-FFF2-40B4-BE49-F238E27FC236}">
                <a16:creationId xmlns:a16="http://schemas.microsoft.com/office/drawing/2014/main" id="{01E678D5-1B58-0444-A530-45759DB55735}"/>
              </a:ext>
            </a:extLst>
          </p:cNvPr>
          <p:cNvSpPr txBox="1">
            <a:spLocks/>
          </p:cNvSpPr>
          <p:nvPr/>
        </p:nvSpPr>
        <p:spPr bwMode="auto">
          <a:xfrm>
            <a:off x="5378450" y="2816225"/>
            <a:ext cx="34607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de-DE" sz="5000" b="1">
                <a:solidFill>
                  <a:srgbClr val="474847"/>
                </a:solidFill>
                <a:cs typeface="Arial" panose="020B0604020202020204" pitchFamily="34" charset="0"/>
              </a:rPr>
              <a:t>über 3.000</a:t>
            </a:r>
            <a:r>
              <a:rPr lang="en-US" altLang="de-DE" sz="1600" b="1">
                <a:solidFill>
                  <a:srgbClr val="474847"/>
                </a:solidFill>
                <a:cs typeface="Arial" panose="020B0604020202020204" pitchFamily="34" charset="0"/>
              </a:rPr>
              <a:t> </a:t>
            </a:r>
            <a:br>
              <a:rPr lang="en-US" altLang="de-DE" sz="1600" b="1">
                <a:solidFill>
                  <a:srgbClr val="474847"/>
                </a:solidFill>
                <a:cs typeface="Arial" panose="020B0604020202020204" pitchFamily="34" charset="0"/>
              </a:rPr>
            </a:br>
            <a:r>
              <a:rPr lang="de-DE" altLang="de-DE" sz="1600">
                <a:solidFill>
                  <a:srgbClr val="474847"/>
                </a:solidFill>
                <a:cs typeface="Arial" panose="020B0604020202020204" pitchFamily="34" charset="0"/>
              </a:rPr>
              <a:t>Teilnehmer</a:t>
            </a:r>
            <a:endParaRPr lang="en-US" altLang="de-DE" sz="1600">
              <a:solidFill>
                <a:srgbClr val="474847"/>
              </a:solidFill>
              <a:cs typeface="Arial" panose="020B0604020202020204" pitchFamily="34" charset="0"/>
            </a:endParaRPr>
          </a:p>
        </p:txBody>
      </p:sp>
      <p:cxnSp>
        <p:nvCxnSpPr>
          <p:cNvPr id="8" name="Straight Connector 7">
            <a:extLst>
              <a:ext uri="{FF2B5EF4-FFF2-40B4-BE49-F238E27FC236}">
                <a16:creationId xmlns:a16="http://schemas.microsoft.com/office/drawing/2014/main" id="{6A3400E2-2B91-7043-8185-7545DDECEC9D}"/>
              </a:ext>
            </a:extLst>
          </p:cNvPr>
          <p:cNvCxnSpPr>
            <a:cxnSpLocks/>
          </p:cNvCxnSpPr>
          <p:nvPr/>
        </p:nvCxnSpPr>
        <p:spPr>
          <a:xfrm>
            <a:off x="5453063" y="2654300"/>
            <a:ext cx="3213100" cy="0"/>
          </a:xfrm>
          <a:prstGeom prst="line">
            <a:avLst/>
          </a:prstGeom>
          <a:ln>
            <a:solidFill>
              <a:srgbClr val="474847"/>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2530" name="Picture 1" descr="19-0117924.png">
            <a:extLst>
              <a:ext uri="{FF2B5EF4-FFF2-40B4-BE49-F238E27FC236}">
                <a16:creationId xmlns:a16="http://schemas.microsoft.com/office/drawing/2014/main" id="{EA3553FF-4430-1B47-BA8B-28ABA6B585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271588"/>
            <a:ext cx="51482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hape 195">
            <a:extLst>
              <a:ext uri="{FF2B5EF4-FFF2-40B4-BE49-F238E27FC236}">
                <a16:creationId xmlns:a16="http://schemas.microsoft.com/office/drawing/2014/main" id="{368AAAB4-CA76-8B42-A172-EF1D4C899864}"/>
              </a:ext>
            </a:extLst>
          </p:cNvPr>
          <p:cNvSpPr txBox="1">
            <a:spLocks/>
          </p:cNvSpPr>
          <p:nvPr/>
        </p:nvSpPr>
        <p:spPr bwMode="auto">
          <a:xfrm>
            <a:off x="419100" y="1503363"/>
            <a:ext cx="360680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dirty="0">
                <a:solidFill>
                  <a:srgbClr val="404040"/>
                </a:solidFill>
                <a:cs typeface="Arial" panose="020B0604020202020204" pitchFamily="34" charset="0"/>
              </a:rPr>
              <a:t>Kontakt zu Kollegen</a:t>
            </a:r>
          </a:p>
          <a:p>
            <a:pPr eaLnBrk="1" hangingPunct="1">
              <a:buClr>
                <a:srgbClr val="FFFFFF"/>
              </a:buClr>
              <a:buSzPct val="25000"/>
            </a:pPr>
            <a:r>
              <a:rPr lang="de-DE" altLang="de-DE" dirty="0">
                <a:solidFill>
                  <a:srgbClr val="404040"/>
                </a:solidFill>
                <a:cs typeface="Arial" panose="020B0604020202020204" pitchFamily="34" charset="0"/>
              </a:rPr>
              <a:t>73% der Angestellten können nicht mit den Kollegen in Kontakt treten, die sie brauchen, </a:t>
            </a:r>
            <a:br>
              <a:rPr lang="de-DE" altLang="de-DE" dirty="0">
                <a:solidFill>
                  <a:srgbClr val="404040"/>
                </a:solidFill>
                <a:cs typeface="Arial" panose="020B0604020202020204" pitchFamily="34" charset="0"/>
              </a:rPr>
            </a:br>
            <a:r>
              <a:rPr lang="de-DE" altLang="de-DE" dirty="0">
                <a:solidFill>
                  <a:srgbClr val="404040"/>
                </a:solidFill>
                <a:cs typeface="Arial" panose="020B0604020202020204" pitchFamily="34" charset="0"/>
              </a:rPr>
              <a:t>um ihre Arbeit voranzubringen. </a:t>
            </a:r>
          </a:p>
        </p:txBody>
      </p:sp>
      <p:sp>
        <p:nvSpPr>
          <p:cNvPr id="22532" name="Rectangle 5">
            <a:extLst>
              <a:ext uri="{FF2B5EF4-FFF2-40B4-BE49-F238E27FC236}">
                <a16:creationId xmlns:a16="http://schemas.microsoft.com/office/drawing/2014/main" id="{0032BC79-3100-C04B-BDC1-5EACE504C1BD}"/>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4578" name="Picture 1" descr="19-0117927.png">
            <a:extLst>
              <a:ext uri="{FF2B5EF4-FFF2-40B4-BE49-F238E27FC236}">
                <a16:creationId xmlns:a16="http://schemas.microsoft.com/office/drawing/2014/main" id="{9110224E-27F1-724A-9590-C9D4B93DE1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982663"/>
            <a:ext cx="69326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hape 195">
            <a:extLst>
              <a:ext uri="{FF2B5EF4-FFF2-40B4-BE49-F238E27FC236}">
                <a16:creationId xmlns:a16="http://schemas.microsoft.com/office/drawing/2014/main" id="{E3D15106-70F2-BC47-8039-5C18315320FF}"/>
              </a:ext>
            </a:extLst>
          </p:cNvPr>
          <p:cNvSpPr txBox="1">
            <a:spLocks/>
          </p:cNvSpPr>
          <p:nvPr/>
        </p:nvSpPr>
        <p:spPr bwMode="auto">
          <a:xfrm>
            <a:off x="419100" y="1503363"/>
            <a:ext cx="39116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Zugang zu Informationen</a:t>
            </a:r>
          </a:p>
          <a:p>
            <a:pPr eaLnBrk="1" hangingPunct="1">
              <a:buClr>
                <a:srgbClr val="FFFFFF"/>
              </a:buClr>
              <a:buSzPct val="25000"/>
            </a:pPr>
            <a:r>
              <a:rPr lang="de-DE" altLang="de-DE">
                <a:solidFill>
                  <a:srgbClr val="404040"/>
                </a:solidFill>
                <a:cs typeface="Arial" panose="020B0604020202020204" pitchFamily="34" charset="0"/>
              </a:rPr>
              <a:t>70% der Angestellten </a:t>
            </a: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haben keinen Echtzeit-Zugang zu den von ihnen benötigten Informationen. </a:t>
            </a:r>
          </a:p>
          <a:p>
            <a:pPr eaLnBrk="1" hangingPunct="1">
              <a:buClr>
                <a:srgbClr val="FFFFFF"/>
              </a:buClr>
              <a:buSzPct val="25000"/>
            </a:pPr>
            <a:br>
              <a:rPr lang="de-DE" altLang="de-DE">
                <a:solidFill>
                  <a:srgbClr val="404040"/>
                </a:solidFill>
                <a:cs typeface="Arial" panose="020B0604020202020204" pitchFamily="34" charset="0"/>
              </a:rPr>
            </a:b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 </a:t>
            </a:r>
          </a:p>
        </p:txBody>
      </p:sp>
      <p:sp>
        <p:nvSpPr>
          <p:cNvPr id="24580" name="Rectangle 5">
            <a:extLst>
              <a:ext uri="{FF2B5EF4-FFF2-40B4-BE49-F238E27FC236}">
                <a16:creationId xmlns:a16="http://schemas.microsoft.com/office/drawing/2014/main" id="{CC53757A-6BDF-8A41-9A4B-093C70D77D54}"/>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6626" name="Shape 195">
            <a:extLst>
              <a:ext uri="{FF2B5EF4-FFF2-40B4-BE49-F238E27FC236}">
                <a16:creationId xmlns:a16="http://schemas.microsoft.com/office/drawing/2014/main" id="{590D039B-F1FF-494C-9016-322F627EA33D}"/>
              </a:ext>
            </a:extLst>
          </p:cNvPr>
          <p:cNvSpPr txBox="1">
            <a:spLocks/>
          </p:cNvSpPr>
          <p:nvPr/>
        </p:nvSpPr>
        <p:spPr bwMode="auto">
          <a:xfrm>
            <a:off x="415925" y="1506538"/>
            <a:ext cx="38020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dirty="0">
                <a:solidFill>
                  <a:srgbClr val="404040"/>
                </a:solidFill>
                <a:cs typeface="Arial" panose="020B0604020202020204" pitchFamily="34" charset="0"/>
              </a:rPr>
              <a:t>Veraltete Technologie</a:t>
            </a:r>
          </a:p>
          <a:p>
            <a:pPr eaLnBrk="1" hangingPunct="1">
              <a:buClr>
                <a:srgbClr val="FFFFFF"/>
              </a:buClr>
              <a:buSzPct val="25000"/>
            </a:pPr>
            <a:r>
              <a:rPr lang="de-DE" altLang="de-DE" dirty="0">
                <a:solidFill>
                  <a:srgbClr val="404040"/>
                </a:solidFill>
                <a:cs typeface="Arial" panose="020B0604020202020204" pitchFamily="34" charset="0"/>
              </a:rPr>
              <a:t>66% der Angestellten gaben an, dass ihre </a:t>
            </a:r>
            <a:br>
              <a:rPr lang="de-DE" altLang="de-DE" dirty="0">
                <a:solidFill>
                  <a:srgbClr val="404040"/>
                </a:solidFill>
                <a:cs typeface="Arial" panose="020B0604020202020204" pitchFamily="34" charset="0"/>
              </a:rPr>
            </a:br>
            <a:r>
              <a:rPr lang="de-DE" altLang="de-DE" dirty="0">
                <a:solidFill>
                  <a:srgbClr val="404040"/>
                </a:solidFill>
                <a:cs typeface="Arial" panose="020B0604020202020204" pitchFamily="34" charset="0"/>
              </a:rPr>
              <a:t>Geräte nicht mit der benötigten Software kompatibel sind. </a:t>
            </a:r>
          </a:p>
        </p:txBody>
      </p:sp>
      <p:sp>
        <p:nvSpPr>
          <p:cNvPr id="26627" name="Rectangle 5">
            <a:extLst>
              <a:ext uri="{FF2B5EF4-FFF2-40B4-BE49-F238E27FC236}">
                <a16:creationId xmlns:a16="http://schemas.microsoft.com/office/drawing/2014/main" id="{4CD9FE8B-D1A0-FA4B-8B6B-11E21A7F5400}"/>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pic>
        <p:nvPicPr>
          <p:cNvPr id="26628" name="Picture 6">
            <a:extLst>
              <a:ext uri="{FF2B5EF4-FFF2-40B4-BE49-F238E27FC236}">
                <a16:creationId xmlns:a16="http://schemas.microsoft.com/office/drawing/2014/main" id="{36992628-AFA1-514C-BF63-089FDD3C5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1190625"/>
            <a:ext cx="57372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8674" name="Shape 195">
            <a:extLst>
              <a:ext uri="{FF2B5EF4-FFF2-40B4-BE49-F238E27FC236}">
                <a16:creationId xmlns:a16="http://schemas.microsoft.com/office/drawing/2014/main" id="{C06E424C-32A9-C14F-8D88-DF98EA6C4BCF}"/>
              </a:ext>
            </a:extLst>
          </p:cNvPr>
          <p:cNvSpPr txBox="1">
            <a:spLocks/>
          </p:cNvSpPr>
          <p:nvPr/>
        </p:nvSpPr>
        <p:spPr bwMode="auto">
          <a:xfrm>
            <a:off x="419100" y="1503363"/>
            <a:ext cx="3327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Bewegungsmangel </a:t>
            </a:r>
          </a:p>
          <a:p>
            <a:pPr eaLnBrk="1" hangingPunct="1">
              <a:buClr>
                <a:srgbClr val="FFFFFF"/>
              </a:buClr>
              <a:buSzPct val="25000"/>
            </a:pPr>
            <a:r>
              <a:rPr lang="de-DE" altLang="de-DE" b="1">
                <a:solidFill>
                  <a:srgbClr val="404040"/>
                </a:solidFill>
                <a:cs typeface="Arial" panose="020B0604020202020204" pitchFamily="34" charset="0"/>
              </a:rPr>
              <a:t>bei Besprechungen </a:t>
            </a:r>
          </a:p>
          <a:p>
            <a:pPr eaLnBrk="1" hangingPunct="1">
              <a:buClr>
                <a:srgbClr val="FFFFFF"/>
              </a:buClr>
              <a:buSzPct val="25000"/>
            </a:pPr>
            <a:r>
              <a:rPr lang="de-DE" altLang="de-DE">
                <a:solidFill>
                  <a:srgbClr val="404040"/>
                </a:solidFill>
                <a:cs typeface="Arial" panose="020B0604020202020204" pitchFamily="34" charset="0"/>
              </a:rPr>
              <a:t>72% der Angestellten würden sich gern im Raum bewegen, aber nur 53% haben die Möglichkeit dazu.</a:t>
            </a:r>
          </a:p>
        </p:txBody>
      </p:sp>
      <p:sp>
        <p:nvSpPr>
          <p:cNvPr id="28675" name="Rectangle 5">
            <a:extLst>
              <a:ext uri="{FF2B5EF4-FFF2-40B4-BE49-F238E27FC236}">
                <a16:creationId xmlns:a16="http://schemas.microsoft.com/office/drawing/2014/main" id="{28A137E7-686D-F841-B14D-D60E59E9519E}"/>
              </a:ext>
            </a:extLst>
          </p:cNvPr>
          <p:cNvSpPr>
            <a:spLocks noChangeArrowheads="1"/>
          </p:cNvSpPr>
          <p:nvPr/>
        </p:nvSpPr>
        <p:spPr bwMode="auto">
          <a:xfrm>
            <a:off x="419100" y="323850"/>
            <a:ext cx="35258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Forschung zur Zusammenarbeit am Arbeitsplatz</a:t>
            </a:r>
          </a:p>
        </p:txBody>
      </p:sp>
      <p:pic>
        <p:nvPicPr>
          <p:cNvPr id="28676" name="Picture 6" descr="A picture containing LEGO, toy&#10;&#10;Description automatically generated">
            <a:extLst>
              <a:ext uri="{FF2B5EF4-FFF2-40B4-BE49-F238E27FC236}">
                <a16:creationId xmlns:a16="http://schemas.microsoft.com/office/drawing/2014/main" id="{2D8C9C08-12D0-C346-B1F7-DA5B10920C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938213"/>
            <a:ext cx="6040437"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n 4" descr="Steelcase Roam_Video_EMEA_DE.mp4">
            <a:hlinkClick r:id="" action="ppaction://media"/>
            <a:extLst>
              <a:ext uri="{FF2B5EF4-FFF2-40B4-BE49-F238E27FC236}">
                <a16:creationId xmlns:a16="http://schemas.microsoft.com/office/drawing/2014/main" id="{A36D1AD6-2C07-5142-B83A-57B51AE157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5491" cy="5144189"/>
          </a:xfrm>
        </p:spPr>
      </p:pic>
    </p:spTree>
    <p:extLst>
      <p:ext uri="{BB962C8B-B14F-4D97-AF65-F5344CB8AC3E}">
        <p14:creationId xmlns:p14="http://schemas.microsoft.com/office/powerpoint/2010/main" val="208657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975</Words>
  <Application>Microsoft Macintosh PowerPoint</Application>
  <PresentationFormat>Bildschirmpräsentation (16:9)</PresentationFormat>
  <Paragraphs>136</Paragraphs>
  <Slides>22</Slides>
  <Notes>22</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22</vt:i4>
      </vt:variant>
    </vt:vector>
  </HeadingPairs>
  <TitlesOfParts>
    <vt:vector size="25" baseType="lpstr">
      <vt:lpstr>Arial</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Vander Kolk, Patrick</dc:creator>
  <cp:lastModifiedBy>Kathrin Rasp</cp:lastModifiedBy>
  <cp:revision>172</cp:revision>
  <dcterms:created xsi:type="dcterms:W3CDTF">2019-06-25T19:46:02Z</dcterms:created>
  <dcterms:modified xsi:type="dcterms:W3CDTF">2019-06-26T15:55:34Z</dcterms:modified>
</cp:coreProperties>
</file>