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4"/>
  </p:notesMasterIdLst>
  <p:sldIdLst>
    <p:sldId id="259" r:id="rId2"/>
    <p:sldId id="256" r:id="rId3"/>
    <p:sldId id="257" r:id="rId4"/>
    <p:sldId id="298" r:id="rId5"/>
    <p:sldId id="263" r:id="rId6"/>
    <p:sldId id="262" r:id="rId7"/>
    <p:sldId id="258" r:id="rId8"/>
    <p:sldId id="265" r:id="rId9"/>
    <p:sldId id="303" r:id="rId10"/>
    <p:sldId id="285" r:id="rId11"/>
    <p:sldId id="304" r:id="rId12"/>
    <p:sldId id="269" r:id="rId13"/>
    <p:sldId id="305" r:id="rId14"/>
    <p:sldId id="290" r:id="rId15"/>
    <p:sldId id="281" r:id="rId16"/>
    <p:sldId id="292" r:id="rId17"/>
    <p:sldId id="294" r:id="rId18"/>
    <p:sldId id="296" r:id="rId19"/>
    <p:sldId id="295" r:id="rId20"/>
    <p:sldId id="274" r:id="rId21"/>
    <p:sldId id="300" r:id="rId22"/>
    <p:sldId id="299" r:id="rId23"/>
  </p:sldIdLst>
  <p:sldSz cx="9144000" cy="5143500" type="screen16x9"/>
  <p:notesSz cx="6858000" cy="1447800"/>
  <p:defaultTextStyle>
    <a:defPPr>
      <a:defRPr lang="en-US"/>
    </a:defPPr>
    <a:lvl1pPr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996">
          <p15:clr>
            <a:srgbClr val="A4A3A4"/>
          </p15:clr>
        </p15:guide>
        <p15:guide id="2" pos="264">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529"/>
    <p:restoredTop sz="88640" autoAdjust="0"/>
  </p:normalViewPr>
  <p:slideViewPr>
    <p:cSldViewPr snapToGrid="0" snapToObjects="1">
      <p:cViewPr varScale="1">
        <p:scale>
          <a:sx n="117" d="100"/>
          <a:sy n="117" d="100"/>
        </p:scale>
        <p:origin x="744" y="168"/>
      </p:cViewPr>
      <p:guideLst>
        <p:guide orient="horz" pos="996"/>
        <p:guide pos="264"/>
      </p:guideLst>
    </p:cSldViewPr>
  </p:slideViewPr>
  <p:notesTextViewPr>
    <p:cViewPr>
      <p:scale>
        <a:sx n="100" d="100"/>
        <a:sy n="100" d="100"/>
      </p:scale>
      <p:origin x="0" y="0"/>
    </p:cViewPr>
  </p:notesTextViewPr>
  <p:sorterViewPr>
    <p:cViewPr>
      <p:scale>
        <a:sx n="100" d="100"/>
        <a:sy n="100" d="100"/>
      </p:scale>
      <p:origin x="0" y="0"/>
    </p:cViewPr>
  </p:sorterViewPr>
  <p:notesViewPr>
    <p:cSldViewPr snapToGrid="0" snapToObjects="1">
      <p:cViewPr varScale="1">
        <p:scale>
          <a:sx n="83" d="100"/>
          <a:sy n="83" d="100"/>
        </p:scale>
        <p:origin x="-3800" y="-11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DFE5ECB-7EDB-444E-935B-F03AB61CD08D}"/>
              </a:ext>
            </a:extLst>
          </p:cNvPr>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eaLnBrk="1" hangingPunct="1">
              <a:defRPr sz="1200">
                <a:latin typeface="Calibri" panose="020F0502020204030204" pitchFamily="34" charset="0"/>
              </a:defRPr>
            </a:lvl1pPr>
          </a:lstStyle>
          <a:p>
            <a:pPr>
              <a:defRPr/>
            </a:pPr>
            <a:endParaRPr lang="fr-FR" altLang="fr-FR"/>
          </a:p>
        </p:txBody>
      </p:sp>
      <p:sp>
        <p:nvSpPr>
          <p:cNvPr id="3" name="Date Placeholder 2">
            <a:extLst>
              <a:ext uri="{FF2B5EF4-FFF2-40B4-BE49-F238E27FC236}">
                <a16:creationId xmlns:a16="http://schemas.microsoft.com/office/drawing/2014/main" id="{43CCF453-4F8B-4C05-92D9-2B52B174350A}"/>
              </a:ext>
            </a:extLst>
          </p:cNvPr>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Calibri" panose="020F0502020204030204" pitchFamily="34" charset="0"/>
              </a:defRPr>
            </a:lvl1pPr>
          </a:lstStyle>
          <a:p>
            <a:pPr>
              <a:defRPr/>
            </a:pPr>
            <a:fld id="{25359244-7584-0347-8E8D-1DC7BCB84535}" type="datetime1">
              <a:rPr lang="en-US" altLang="fr-FR"/>
              <a:pPr>
                <a:defRPr/>
              </a:pPr>
              <a:t>6/27/19</a:t>
            </a:fld>
            <a:endParaRPr lang="en-US" altLang="fr-FR"/>
          </a:p>
        </p:txBody>
      </p:sp>
      <p:sp>
        <p:nvSpPr>
          <p:cNvPr id="4" name="Slide Image Placeholder 3">
            <a:extLst>
              <a:ext uri="{FF2B5EF4-FFF2-40B4-BE49-F238E27FC236}">
                <a16:creationId xmlns:a16="http://schemas.microsoft.com/office/drawing/2014/main" id="{5ED4AF07-6722-4E1F-AEBE-72028232C7CD}"/>
              </a:ext>
            </a:extLst>
          </p:cNvPr>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wrap="square" lIns="91440" tIns="45720" rIns="91440" bIns="45720" numCol="1" anchor="ctr" anchorCtr="0" compatLnSpc="1">
            <a:prstTxWarp prst="textNoShape">
              <a:avLst/>
            </a:prstTxWarp>
          </a:bodyPr>
          <a:lstStyle/>
          <a:p>
            <a:pPr lvl="0"/>
            <a:endParaRPr lang="fr-FR" altLang="fr-FR" noProof="0"/>
          </a:p>
        </p:txBody>
      </p:sp>
      <p:sp>
        <p:nvSpPr>
          <p:cNvPr id="5" name="Notes Placeholder 4">
            <a:extLst>
              <a:ext uri="{FF2B5EF4-FFF2-40B4-BE49-F238E27FC236}">
                <a16:creationId xmlns:a16="http://schemas.microsoft.com/office/drawing/2014/main" id="{85581564-3D5C-46CA-9828-2CA906A6CC67}"/>
              </a:ext>
            </a:extLst>
          </p:cNvPr>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bodyPr>
          <a:lstStyle/>
          <a:p>
            <a:pPr lvl="0"/>
            <a:r>
              <a:rPr lang="en-US" altLang="fr-FR" noProof="0"/>
              <a:t>Click to edit Master text styles</a:t>
            </a:r>
          </a:p>
          <a:p>
            <a:pPr lvl="1"/>
            <a:r>
              <a:rPr lang="en-US" altLang="fr-FR" noProof="0"/>
              <a:t>Second level</a:t>
            </a:r>
          </a:p>
          <a:p>
            <a:pPr lvl="2"/>
            <a:r>
              <a:rPr lang="en-US" altLang="fr-FR" noProof="0"/>
              <a:t>Third level</a:t>
            </a:r>
          </a:p>
          <a:p>
            <a:pPr lvl="3"/>
            <a:r>
              <a:rPr lang="en-US" altLang="fr-FR" noProof="0"/>
              <a:t>Fourth level</a:t>
            </a:r>
          </a:p>
          <a:p>
            <a:pPr lvl="4"/>
            <a:r>
              <a:rPr lang="en-US" altLang="fr-FR" noProof="0"/>
              <a:t>Fifth level</a:t>
            </a:r>
          </a:p>
        </p:txBody>
      </p:sp>
      <p:sp>
        <p:nvSpPr>
          <p:cNvPr id="6" name="Footer Placeholder 5">
            <a:extLst>
              <a:ext uri="{FF2B5EF4-FFF2-40B4-BE49-F238E27FC236}">
                <a16:creationId xmlns:a16="http://schemas.microsoft.com/office/drawing/2014/main" id="{C02D11DC-D3A3-497D-B496-EEE748F6D84E}"/>
              </a:ext>
            </a:extLst>
          </p:cNvPr>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eaLnBrk="1" hangingPunct="1">
              <a:defRPr sz="1200">
                <a:latin typeface="Calibri" panose="020F0502020204030204" pitchFamily="34" charset="0"/>
              </a:defRPr>
            </a:lvl1pPr>
          </a:lstStyle>
          <a:p>
            <a:pPr>
              <a:defRPr/>
            </a:pPr>
            <a:endParaRPr lang="fr-FR" altLang="fr-FR"/>
          </a:p>
        </p:txBody>
      </p:sp>
      <p:sp>
        <p:nvSpPr>
          <p:cNvPr id="7" name="Slide Number Placeholder 6">
            <a:extLst>
              <a:ext uri="{FF2B5EF4-FFF2-40B4-BE49-F238E27FC236}">
                <a16:creationId xmlns:a16="http://schemas.microsoft.com/office/drawing/2014/main" id="{40AB7677-AC68-48C0-9A0B-9BA889F28CFE}"/>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pPr>
              <a:defRPr/>
            </a:pPr>
            <a:fld id="{496186FB-5F9C-7745-843B-861CA12B71CC}" type="slidenum">
              <a:rPr lang="en-US" altLang="fr-FR"/>
              <a:pPr>
                <a:defRPr/>
              </a:pPr>
              <a:t>‹Nr.›</a:t>
            </a:fld>
            <a:endParaRPr lang="en-US" altLang="fr-FR"/>
          </a:p>
        </p:txBody>
      </p:sp>
    </p:spTree>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pitchFamily="1" charset="-128"/>
        <a:cs typeface="ＭＳ Ｐゴシック" pitchFamily="1"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pitchFamily="1"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pitchFamily="1"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pitchFamily="1"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pitchFamily="1"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1C0E827F-B6AE-0343-B307-BE3A0362DDA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3B5ECDA0-DFF7-854A-AC3E-6659722730C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altLang="fr-FR" b="1">
                <a:solidFill>
                  <a:srgbClr val="000000"/>
                </a:solidFill>
                <a:ea typeface="ＭＳ Ｐゴシック" panose="020B0600070205080204" pitchFamily="34" charset="-128"/>
              </a:rPr>
              <a:t>LIRE AVANT DE PRÉSENTER – mettre à jour la diapo et mettre la couleur de police en blanc ou supprimer le contenu en rouge</a:t>
            </a:r>
          </a:p>
          <a:p>
            <a:endParaRPr lang="en-US" altLang="fr-FR" b="1">
              <a:solidFill>
                <a:srgbClr val="000000"/>
              </a:solidFill>
              <a:ea typeface="ＭＳ Ｐゴシック" panose="020B0600070205080204" pitchFamily="34" charset="-128"/>
              <a:cs typeface="Calibri" panose="020F0502020204030204" pitchFamily="34" charset="0"/>
            </a:endParaRPr>
          </a:p>
          <a:p>
            <a:r>
              <a:rPr lang="fr-FR" altLang="fr-FR">
                <a:solidFill>
                  <a:srgbClr val="000000"/>
                </a:solidFill>
                <a:ea typeface="ＭＳ Ｐゴシック" panose="020B0600070205080204" pitchFamily="34" charset="-128"/>
                <a:cs typeface="Calibri" panose="020F0502020204030204" pitchFamily="34" charset="0"/>
                <a:sym typeface="Calibri" panose="020F0502020204030204" pitchFamily="34" charset="0"/>
              </a:rPr>
              <a:t>Nous souhaitons présenter Steelcase Roam, un outil révolutionnaire de co-création et de collaboration. Composé d’un support mobile et d’une fixation murale, ce nouveau système a été </a:t>
            </a:r>
            <a:r>
              <a:rPr lang="fr-FR" altLang="fr-FR" u="sng">
                <a:solidFill>
                  <a:srgbClr val="000000"/>
                </a:solidFill>
                <a:ea typeface="ＭＳ Ｐゴシック" panose="020B0600070205080204" pitchFamily="34" charset="-128"/>
                <a:cs typeface="Calibri" panose="020F0502020204030204" pitchFamily="34" charset="0"/>
                <a:sym typeface="Calibri" panose="020F0502020204030204" pitchFamily="34" charset="0"/>
              </a:rPr>
              <a:t>co-développé</a:t>
            </a:r>
            <a:r>
              <a:rPr lang="fr-FR" altLang="fr-FR">
                <a:solidFill>
                  <a:srgbClr val="000000"/>
                </a:solidFill>
                <a:ea typeface="ＭＳ Ｐゴシック" panose="020B0600070205080204" pitchFamily="34" charset="-128"/>
                <a:cs typeface="Calibri" panose="020F0502020204030204" pitchFamily="34" charset="0"/>
                <a:sym typeface="Calibri" panose="020F0502020204030204" pitchFamily="34" charset="0"/>
              </a:rPr>
              <a:t> avec Microsoft pour servir de support au Surface Hub 2S. Il donne aux employés la liberté de collaborer où ils le souhaitent – nous allons vous montrer comment.</a:t>
            </a:r>
            <a:endParaRPr lang="fr-FR" altLang="fr-FR">
              <a:ea typeface="ＭＳ Ｐゴシック" panose="020B0600070205080204" pitchFamily="34" charset="-128"/>
            </a:endParaRPr>
          </a:p>
        </p:txBody>
      </p:sp>
      <p:sp>
        <p:nvSpPr>
          <p:cNvPr id="4100" name="Slide Number Placeholder 3">
            <a:extLst>
              <a:ext uri="{FF2B5EF4-FFF2-40B4-BE49-F238E27FC236}">
                <a16:creationId xmlns:a16="http://schemas.microsoft.com/office/drawing/2014/main" id="{F9252B92-D0E4-BC4F-8164-EAF1BA26376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37931725" indent="-37474525">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CF3D1CCE-1FF8-7D4A-83D5-1A1E4719C560}" type="slidenum">
              <a:rPr lang="en-US" altLang="fr-FR" smtClean="0"/>
              <a:pPr>
                <a:spcBef>
                  <a:spcPct val="0"/>
                </a:spcBef>
              </a:pPr>
              <a:t>1</a:t>
            </a:fld>
            <a:endParaRPr lang="en-US" altLang="fr-F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a:extLst>
              <a:ext uri="{FF2B5EF4-FFF2-40B4-BE49-F238E27FC236}">
                <a16:creationId xmlns:a16="http://schemas.microsoft.com/office/drawing/2014/main" id="{E60BEDB2-0165-0849-8356-3E38AC4CA88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a:extLst>
              <a:ext uri="{FF2B5EF4-FFF2-40B4-BE49-F238E27FC236}">
                <a16:creationId xmlns:a16="http://schemas.microsoft.com/office/drawing/2014/main" id="{31E1BC2A-4A29-124B-9566-EB1BB8530CD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Clr>
                <a:srgbClr val="FFFFFF"/>
              </a:buClr>
              <a:buSzPct val="25000"/>
            </a:pPr>
            <a:r>
              <a:rPr lang="fr-FR" altLang="fr-FR" b="1" u="sng">
                <a:ea typeface="ＭＳ Ｐゴシック" panose="020B0600070205080204" pitchFamily="34" charset="-128"/>
              </a:rPr>
              <a:t>Steelcase Roam est un nouveau système composé d’un support mobile et d’une fixation murale, qui donne aux équipes la liberté de collaborer là où leurs idées les portent. Le support est muni d’une batterie APC, pour une mobilité sans entraves.</a:t>
            </a:r>
          </a:p>
          <a:p>
            <a:pPr>
              <a:buClr>
                <a:srgbClr val="FFFFFF"/>
              </a:buClr>
              <a:buSzPct val="25000"/>
            </a:pPr>
            <a:endParaRPr lang="en-US" altLang="fr-FR" u="sng">
              <a:ea typeface="ＭＳ Ｐゴシック" panose="020B0600070205080204" pitchFamily="34" charset="-128"/>
              <a:cs typeface="Calibri" panose="020F0502020204030204" pitchFamily="34" charset="0"/>
            </a:endParaRPr>
          </a:p>
          <a:p>
            <a:pPr>
              <a:buClr>
                <a:srgbClr val="FFFFFF"/>
              </a:buClr>
              <a:buSzPct val="25000"/>
            </a:pPr>
            <a:r>
              <a:rPr lang="fr-FR" altLang="fr-FR" b="1" u="sng">
                <a:ea typeface="ＭＳ Ｐゴシック" panose="020B0600070205080204" pitchFamily="34" charset="-128"/>
                <a:cs typeface="Calibri" panose="020F0502020204030204" pitchFamily="34" charset="0"/>
              </a:rPr>
              <a:t>OU…</a:t>
            </a:r>
            <a:endParaRPr lang="en-US" altLang="fr-FR">
              <a:ea typeface="ＭＳ Ｐゴシック" panose="020B0600070205080204" pitchFamily="34" charset="-128"/>
            </a:endParaRPr>
          </a:p>
          <a:p>
            <a:pPr>
              <a:buClr>
                <a:srgbClr val="FFFFFF"/>
              </a:buClr>
              <a:buSzPct val="25000"/>
            </a:pPr>
            <a:endParaRPr lang="en-US" altLang="fr-FR">
              <a:ea typeface="ＭＳ Ｐゴシック" panose="020B0600070205080204" pitchFamily="34" charset="-128"/>
            </a:endParaRPr>
          </a:p>
          <a:p>
            <a:pPr>
              <a:spcBef>
                <a:spcPct val="0"/>
              </a:spcBef>
              <a:buClr>
                <a:srgbClr val="FFFFFF"/>
              </a:buClr>
              <a:buSzPct val="25000"/>
            </a:pPr>
            <a:r>
              <a:rPr lang="fr-FR" altLang="fr-FR">
                <a:ea typeface="ＭＳ Ｐゴシック" panose="020B0600070205080204" pitchFamily="34" charset="-128"/>
              </a:rPr>
              <a:t>Présentation de Steelcase® Roam™ et de Microsoft Surface Hub 2.</a:t>
            </a:r>
          </a:p>
          <a:p>
            <a:pPr>
              <a:spcBef>
                <a:spcPct val="0"/>
              </a:spcBef>
              <a:buClr>
                <a:srgbClr val="FFFFFF"/>
              </a:buClr>
              <a:buSzPct val="25000"/>
            </a:pPr>
            <a:r>
              <a:rPr lang="fr-FR" altLang="fr-FR">
                <a:ea typeface="ＭＳ Ｐゴシック" panose="020B0600070205080204" pitchFamily="34" charset="-128"/>
              </a:rPr>
              <a:t>La collaboration va bientôt devenir plus facile grâce à Microsoft Surface Hub 2S, un outil tout-en-un de dernière génération capable de transformer n’importe quel espace en studio collaboratif. Doté d’un design épuré et d’un fin profil, il trouve sa place dans des salles de toutes tailles, soit sur le support mobile Steelcase Roam, soit posé au moyen d’une fixation murale.</a:t>
            </a:r>
          </a:p>
          <a:p>
            <a:pPr>
              <a:spcBef>
                <a:spcPct val="0"/>
              </a:spcBef>
              <a:buClr>
                <a:srgbClr val="FFFFFF"/>
              </a:buClr>
              <a:buSzPct val="25000"/>
            </a:pPr>
            <a:endParaRPr lang="en-US" altLang="fr-FR">
              <a:ea typeface="ＭＳ Ｐゴシック" panose="020B0600070205080204" pitchFamily="34" charset="-128"/>
            </a:endParaRPr>
          </a:p>
          <a:p>
            <a:pPr eaLnBrk="1" hangingPunct="1">
              <a:spcBef>
                <a:spcPct val="0"/>
              </a:spcBef>
              <a:buClr>
                <a:srgbClr val="FFFFFF"/>
              </a:buClr>
              <a:buSzPct val="25000"/>
            </a:pPr>
            <a:r>
              <a:rPr lang="fr-FR" altLang="fr-FR">
                <a:ea typeface="ＭＳ Ｐゴシック" panose="020B0600070205080204" pitchFamily="34" charset="-128"/>
              </a:rPr>
              <a:t>Désormais, la collaboration est possible :</a:t>
            </a:r>
          </a:p>
        </p:txBody>
      </p:sp>
      <p:sp>
        <p:nvSpPr>
          <p:cNvPr id="22532" name="Slide Number Placeholder 3">
            <a:extLst>
              <a:ext uri="{FF2B5EF4-FFF2-40B4-BE49-F238E27FC236}">
                <a16:creationId xmlns:a16="http://schemas.microsoft.com/office/drawing/2014/main" id="{3104AB5F-D404-744D-93DA-9B9E0292E90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37931725" indent="-37474525">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F1DEBA0F-41F3-D941-A17F-DC0B7F0EE22D}" type="slidenum">
              <a:rPr lang="en-US" altLang="fr-FR" smtClean="0"/>
              <a:pPr>
                <a:spcBef>
                  <a:spcPct val="0"/>
                </a:spcBef>
              </a:pPr>
              <a:t>10</a:t>
            </a:fld>
            <a:endParaRPr lang="en-US" altLang="fr-F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a:extLst>
              <a:ext uri="{FF2B5EF4-FFF2-40B4-BE49-F238E27FC236}">
                <a16:creationId xmlns:a16="http://schemas.microsoft.com/office/drawing/2014/main" id="{7DA5DF2A-1FFE-0C48-AF9F-4C6F3C70B4D5}"/>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a:extLst>
              <a:ext uri="{FF2B5EF4-FFF2-40B4-BE49-F238E27FC236}">
                <a16:creationId xmlns:a16="http://schemas.microsoft.com/office/drawing/2014/main" id="{A280A1B9-5E5E-B84E-AAEB-EDAA68B0AA8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altLang="fr-FR" b="1" dirty="0">
                <a:ea typeface="ＭＳ Ｐゴシック" panose="020B0600070205080204" pitchFamily="34" charset="-128"/>
              </a:rPr>
              <a:t>Où vous voulez</a:t>
            </a:r>
            <a:br>
              <a:rPr lang="fr-FR" altLang="fr-FR" dirty="0">
                <a:ea typeface="ＭＳ Ｐゴシック" panose="020B0600070205080204" pitchFamily="34" charset="-128"/>
              </a:rPr>
            </a:br>
            <a:endParaRPr lang="fr-FR" altLang="fr-FR" dirty="0">
              <a:ea typeface="ＭＳ Ｐゴシック" panose="020B0600070205080204" pitchFamily="34" charset="-128"/>
            </a:endParaRPr>
          </a:p>
          <a:p>
            <a:r>
              <a:rPr lang="fr-FR" altLang="fr-FR" dirty="0">
                <a:ea typeface="ＭＳ Ｐゴシック" panose="020B0600070205080204" pitchFamily="34" charset="-128"/>
              </a:rPr>
              <a:t>Le support mobile </a:t>
            </a:r>
            <a:r>
              <a:rPr lang="fr-FR" altLang="fr-FR" dirty="0" err="1">
                <a:ea typeface="ＭＳ Ｐゴシック" panose="020B0600070205080204" pitchFamily="34" charset="-128"/>
              </a:rPr>
              <a:t>Steelcase</a:t>
            </a:r>
            <a:r>
              <a:rPr lang="fr-FR" altLang="fr-FR" dirty="0">
                <a:ea typeface="ＭＳ Ｐゴシック" panose="020B0600070205080204" pitchFamily="34" charset="-128"/>
              </a:rPr>
              <a:t> </a:t>
            </a:r>
            <a:r>
              <a:rPr lang="fr-FR" altLang="fr-FR" dirty="0" err="1">
                <a:ea typeface="ＭＳ Ｐゴシック" panose="020B0600070205080204" pitchFamily="34" charset="-128"/>
              </a:rPr>
              <a:t>Roam</a:t>
            </a:r>
            <a:r>
              <a:rPr lang="fr-FR" altLang="fr-FR" dirty="0">
                <a:ea typeface="ＭＳ Ｐゴシック" panose="020B0600070205080204" pitchFamily="34" charset="-128"/>
              </a:rPr>
              <a:t>, qui peut être déplacé d’une seule main, permet aux équipes de collaborer n’importe où. Grâce à sa faible empreinte, il se glisse dans tous les espaces, des petites enclaves aux espaces sociaux ouverts en passant par les salles de réunion fermées. Également très utile pour la collaboration à distance, il offre une expérience immersive aux collègues en </a:t>
            </a:r>
            <a:r>
              <a:rPr lang="fr-FR" altLang="fr-FR" dirty="0" err="1">
                <a:ea typeface="ＭＳ Ｐゴシック" panose="020B0600070205080204" pitchFamily="34" charset="-128"/>
              </a:rPr>
              <a:t>téléprésence</a:t>
            </a:r>
            <a:r>
              <a:rPr lang="fr-FR" altLang="fr-FR" dirty="0">
                <a:ea typeface="ＭＳ Ｐゴシック" panose="020B0600070205080204" pitchFamily="34" charset="-128"/>
              </a:rPr>
              <a:t>, qui peuvent ainsi participer plus activement aux échanges.</a:t>
            </a:r>
          </a:p>
        </p:txBody>
      </p:sp>
      <p:sp>
        <p:nvSpPr>
          <p:cNvPr id="35844" name="Slide Number Placeholder 3">
            <a:extLst>
              <a:ext uri="{FF2B5EF4-FFF2-40B4-BE49-F238E27FC236}">
                <a16:creationId xmlns:a16="http://schemas.microsoft.com/office/drawing/2014/main" id="{7D830003-F30B-0943-944E-79C2AF5EE1D6}"/>
              </a:ext>
            </a:extLst>
          </p:cNvPr>
          <p:cNvSpPr>
            <a:spLocks noGrp="1"/>
          </p:cNvSpPr>
          <p:nvPr>
            <p:ph type="sldNum" sz="quarter" idx="5"/>
          </p:nvPr>
        </p:nvSpPr>
        <p:spPr bwMode="auto">
          <a:ln>
            <a:miter lim="800000"/>
            <a:headEnd/>
            <a:tailEnd/>
          </a:ln>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6BD45EA0-2513-1640-B0B2-B8D18E74A333}" type="slidenum">
              <a:rPr lang="en-US" altLang="de-DE" sz="1200">
                <a:latin typeface="Calibri" panose="020F0502020204030204" pitchFamily="34" charset="0"/>
              </a:rPr>
              <a:pPr eaLnBrk="1" hangingPunct="1"/>
              <a:t>11</a:t>
            </a:fld>
            <a:endParaRPr lang="en-US" altLang="de-DE" sz="1200">
              <a:latin typeface="Calibri" panose="020F0502020204030204" pitchFamily="34" charset="0"/>
            </a:endParaRPr>
          </a:p>
        </p:txBody>
      </p:sp>
    </p:spTree>
    <p:extLst>
      <p:ext uri="{BB962C8B-B14F-4D97-AF65-F5344CB8AC3E}">
        <p14:creationId xmlns:p14="http://schemas.microsoft.com/office/powerpoint/2010/main" val="5886395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a:extLst>
              <a:ext uri="{FF2B5EF4-FFF2-40B4-BE49-F238E27FC236}">
                <a16:creationId xmlns:a16="http://schemas.microsoft.com/office/drawing/2014/main" id="{707F2C84-808A-AD4A-A9A3-F3F11ACBC9D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a:extLst>
              <a:ext uri="{FF2B5EF4-FFF2-40B4-BE49-F238E27FC236}">
                <a16:creationId xmlns:a16="http://schemas.microsoft.com/office/drawing/2014/main" id="{0440A23B-1192-8E46-99CD-B902E9D60C3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fr-FR" altLang="fr-FR" b="1">
                <a:ea typeface="ＭＳ Ｐゴシック" panose="020B0600070205080204" pitchFamily="34" charset="-128"/>
              </a:rPr>
              <a:t>Quand vous voulez</a:t>
            </a:r>
          </a:p>
          <a:p>
            <a:endParaRPr lang="en-US" altLang="fr-FR">
              <a:ea typeface="ＭＳ Ｐゴシック" panose="020B0600070205080204" pitchFamily="34" charset="-128"/>
            </a:endParaRPr>
          </a:p>
          <a:p>
            <a:r>
              <a:rPr lang="fr-FR" altLang="fr-FR">
                <a:ea typeface="ＭＳ Ｐゴシック" panose="020B0600070205080204" pitchFamily="34" charset="-128"/>
              </a:rPr>
              <a:t>Les meilleures idées surviennent parfois de manière inattendue. Le Surface Hub 2S et Steelcase Roam facilitent la collaboration, qu’elle soit planifiée ou spontanée, afin de toujours laisser la créativité s’exprimer.</a:t>
            </a:r>
          </a:p>
        </p:txBody>
      </p:sp>
      <p:sp>
        <p:nvSpPr>
          <p:cNvPr id="26628" name="Slide Number Placeholder 3">
            <a:extLst>
              <a:ext uri="{FF2B5EF4-FFF2-40B4-BE49-F238E27FC236}">
                <a16:creationId xmlns:a16="http://schemas.microsoft.com/office/drawing/2014/main" id="{E4457FE8-3608-0A42-96B3-2CB6630970A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37931725" indent="-37474525">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C986639B-2464-A24F-B5DD-4F694EB84E81}" type="slidenum">
              <a:rPr lang="en-US" altLang="fr-FR" smtClean="0"/>
              <a:pPr>
                <a:spcBef>
                  <a:spcPct val="0"/>
                </a:spcBef>
              </a:pPr>
              <a:t>12</a:t>
            </a:fld>
            <a:endParaRPr lang="en-US" altLang="fr-F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a:extLst>
              <a:ext uri="{FF2B5EF4-FFF2-40B4-BE49-F238E27FC236}">
                <a16:creationId xmlns:a16="http://schemas.microsoft.com/office/drawing/2014/main" id="{B4DC8E75-EC7E-A145-9987-EFDBBF84B7B6}"/>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a:extLst>
              <a:ext uri="{FF2B5EF4-FFF2-40B4-BE49-F238E27FC236}">
                <a16:creationId xmlns:a16="http://schemas.microsoft.com/office/drawing/2014/main" id="{205A08DE-EF1B-5043-88C6-1EE0A9FF172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altLang="fr-FR" b="1" dirty="0">
                <a:ea typeface="ＭＳ Ｐゴシック" panose="020B0600070205080204" pitchFamily="34" charset="-128"/>
              </a:rPr>
              <a:t>Comme vous voulez</a:t>
            </a:r>
          </a:p>
          <a:p>
            <a:endParaRPr lang="en-US" altLang="fr-FR" b="1" dirty="0">
              <a:ea typeface="ＭＳ Ｐゴシック" panose="020B0600070205080204" pitchFamily="34" charset="-128"/>
            </a:endParaRPr>
          </a:p>
          <a:p>
            <a:r>
              <a:rPr lang="fr-FR" altLang="fr-FR" dirty="0">
                <a:ea typeface="ＭＳ Ｐゴシック" panose="020B0600070205080204" pitchFamily="34" charset="-128"/>
              </a:rPr>
              <a:t>Il existe différentes formes de collaboration, toutes indispensables à l’innovation :</a:t>
            </a:r>
          </a:p>
          <a:p>
            <a:r>
              <a:rPr lang="fr-FR" altLang="fr-FR" b="1" dirty="0">
                <a:ea typeface="ＭＳ Ｐゴシック" panose="020B0600070205080204" pitchFamily="34" charset="-128"/>
              </a:rPr>
              <a:t>la collaboration informative</a:t>
            </a:r>
            <a:r>
              <a:rPr lang="fr-FR" altLang="fr-FR" dirty="0">
                <a:ea typeface="ＭＳ Ｐゴシック" panose="020B0600070205080204" pitchFamily="34" charset="-128"/>
              </a:rPr>
              <a:t> - partage de contenus</a:t>
            </a:r>
            <a:br>
              <a:rPr lang="fr-FR" altLang="fr-FR" dirty="0">
                <a:ea typeface="ＭＳ Ｐゴシック" panose="020B0600070205080204" pitchFamily="34" charset="-128"/>
              </a:rPr>
            </a:br>
            <a:r>
              <a:rPr lang="fr-FR" altLang="fr-FR" b="1" dirty="0">
                <a:ea typeface="ＭＳ Ｐゴシック" panose="020B0600070205080204" pitchFamily="34" charset="-128"/>
              </a:rPr>
              <a:t>la collaboration évaluative</a:t>
            </a:r>
            <a:r>
              <a:rPr lang="fr-FR" altLang="fr-FR" dirty="0">
                <a:ea typeface="ＭＳ Ｐゴシック" panose="020B0600070205080204" pitchFamily="34" charset="-128"/>
              </a:rPr>
              <a:t> - réception de feed-back</a:t>
            </a:r>
            <a:br>
              <a:rPr lang="fr-FR" altLang="fr-FR" dirty="0">
                <a:ea typeface="ＭＳ Ｐゴシック" panose="020B0600070205080204" pitchFamily="34" charset="-128"/>
              </a:rPr>
            </a:br>
            <a:r>
              <a:rPr lang="fr-FR" altLang="fr-FR" b="1" dirty="0">
                <a:ea typeface="ＭＳ Ｐゴシック" panose="020B0600070205080204" pitchFamily="34" charset="-128"/>
              </a:rPr>
              <a:t>la collaboration générative</a:t>
            </a:r>
            <a:r>
              <a:rPr lang="fr-FR" altLang="fr-FR" dirty="0">
                <a:ea typeface="ＭＳ Ｐゴシック" panose="020B0600070205080204" pitchFamily="34" charset="-128"/>
              </a:rPr>
              <a:t> - </a:t>
            </a:r>
            <a:r>
              <a:rPr lang="fr-FR" altLang="fr-FR" dirty="0" err="1">
                <a:ea typeface="ＭＳ Ｐゴシック" panose="020B0600070205080204" pitchFamily="34" charset="-128"/>
              </a:rPr>
              <a:t>co</a:t>
            </a:r>
            <a:r>
              <a:rPr lang="fr-FR" altLang="fr-FR" dirty="0">
                <a:ea typeface="ＭＳ Ｐゴシック" panose="020B0600070205080204" pitchFamily="34" charset="-128"/>
              </a:rPr>
              <a:t>-création</a:t>
            </a:r>
          </a:p>
          <a:p>
            <a:endParaRPr lang="en-US" altLang="fr-FR" dirty="0">
              <a:ea typeface="ＭＳ Ｐゴシック" panose="020B0600070205080204" pitchFamily="34" charset="-128"/>
            </a:endParaRPr>
          </a:p>
          <a:p>
            <a:r>
              <a:rPr lang="fr-FR" altLang="fr-FR" dirty="0">
                <a:ea typeface="ＭＳ Ｐゴシック" panose="020B0600070205080204" pitchFamily="34" charset="-128"/>
              </a:rPr>
              <a:t>Ce dernier type de collaboration est le plus exigeant car il implique d’adopter une approche stimulant l’imagination. Des outils et un environnement adéquats peuvent ainsi aider les équipes à accomplir le travail cognitif nécessaire à la production d’idées nouvelles.</a:t>
            </a:r>
          </a:p>
        </p:txBody>
      </p:sp>
      <p:sp>
        <p:nvSpPr>
          <p:cNvPr id="39940" name="Slide Number Placeholder 3">
            <a:extLst>
              <a:ext uri="{FF2B5EF4-FFF2-40B4-BE49-F238E27FC236}">
                <a16:creationId xmlns:a16="http://schemas.microsoft.com/office/drawing/2014/main" id="{50417DF1-0DCB-914F-9254-023CB282B94D}"/>
              </a:ext>
            </a:extLst>
          </p:cNvPr>
          <p:cNvSpPr>
            <a:spLocks noGrp="1"/>
          </p:cNvSpPr>
          <p:nvPr>
            <p:ph type="sldNum" sz="quarter" idx="5"/>
          </p:nvPr>
        </p:nvSpPr>
        <p:spPr bwMode="auto">
          <a:ln>
            <a:miter lim="800000"/>
            <a:headEnd/>
            <a:tailEnd/>
          </a:ln>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987EDA4E-1BD4-8248-B738-D0D034262C9B}" type="slidenum">
              <a:rPr lang="en-US" altLang="de-DE" sz="1200">
                <a:latin typeface="Calibri" panose="020F0502020204030204" pitchFamily="34" charset="0"/>
              </a:rPr>
              <a:pPr eaLnBrk="1" hangingPunct="1"/>
              <a:t>13</a:t>
            </a:fld>
            <a:endParaRPr lang="en-US" altLang="de-DE" sz="1200">
              <a:latin typeface="Calibri" panose="020F0502020204030204" pitchFamily="34" charset="0"/>
            </a:endParaRPr>
          </a:p>
        </p:txBody>
      </p:sp>
    </p:spTree>
    <p:extLst>
      <p:ext uri="{BB962C8B-B14F-4D97-AF65-F5344CB8AC3E}">
        <p14:creationId xmlns:p14="http://schemas.microsoft.com/office/powerpoint/2010/main" val="25452366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a:extLst>
              <a:ext uri="{FF2B5EF4-FFF2-40B4-BE49-F238E27FC236}">
                <a16:creationId xmlns:a16="http://schemas.microsoft.com/office/drawing/2014/main" id="{633AC895-E7BB-5441-9E70-3B9AFE06760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a:extLst>
              <a:ext uri="{FF2B5EF4-FFF2-40B4-BE49-F238E27FC236}">
                <a16:creationId xmlns:a16="http://schemas.microsoft.com/office/drawing/2014/main" id="{98FE0517-F306-1049-A522-D460A4D0F7A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buClr>
                <a:srgbClr val="FFFFFF"/>
              </a:buClr>
              <a:buSzPct val="25000"/>
            </a:pPr>
            <a:r>
              <a:rPr lang="fr-FR" altLang="fr-FR">
                <a:solidFill>
                  <a:schemeClr val="bg1"/>
                </a:solidFill>
                <a:ea typeface="ＭＳ Ｐゴシック" panose="020B0600070205080204" pitchFamily="34" charset="-128"/>
              </a:rPr>
              <a:t>Laissez-moi vous en dire plus au sujet de Steelcase Roam, à commencer par son support mobile.</a:t>
            </a:r>
          </a:p>
        </p:txBody>
      </p:sp>
      <p:sp>
        <p:nvSpPr>
          <p:cNvPr id="30724" name="Slide Number Placeholder 3">
            <a:extLst>
              <a:ext uri="{FF2B5EF4-FFF2-40B4-BE49-F238E27FC236}">
                <a16:creationId xmlns:a16="http://schemas.microsoft.com/office/drawing/2014/main" id="{903F1FB4-FBFD-8445-8811-6C9079B97E5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37931725" indent="-37474525">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2210285A-9FBB-9C47-B95A-824DF9B08FE9}" type="slidenum">
              <a:rPr lang="en-US" altLang="fr-FR" smtClean="0"/>
              <a:pPr>
                <a:spcBef>
                  <a:spcPct val="0"/>
                </a:spcBef>
              </a:pPr>
              <a:t>14</a:t>
            </a:fld>
            <a:endParaRPr lang="en-US" altLang="fr-F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a:extLst>
              <a:ext uri="{FF2B5EF4-FFF2-40B4-BE49-F238E27FC236}">
                <a16:creationId xmlns:a16="http://schemas.microsoft.com/office/drawing/2014/main" id="{9EADBD4B-4777-C043-AEE9-183ACC6A076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a:extLst>
              <a:ext uri="{FF2B5EF4-FFF2-40B4-BE49-F238E27FC236}">
                <a16:creationId xmlns:a16="http://schemas.microsoft.com/office/drawing/2014/main" id="{987B42DD-6164-F848-AB07-F92CF42BBF1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altLang="fr-FR">
                <a:ea typeface="ＭＳ Ｐゴシック" panose="020B0600070205080204" pitchFamily="34" charset="-128"/>
              </a:rPr>
              <a:t>Muni de roulettes, Steelcase Roam peut être aisément déplacé – d’une salle de réunion à un bureau privé en passant par un espace informel.</a:t>
            </a:r>
          </a:p>
        </p:txBody>
      </p:sp>
      <p:sp>
        <p:nvSpPr>
          <p:cNvPr id="32772" name="Slide Number Placeholder 3">
            <a:extLst>
              <a:ext uri="{FF2B5EF4-FFF2-40B4-BE49-F238E27FC236}">
                <a16:creationId xmlns:a16="http://schemas.microsoft.com/office/drawing/2014/main" id="{DFF17175-688D-3845-81ED-D4104EFCCE6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37931725" indent="-37474525">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7B1F5D34-FA62-E947-A5F1-A2C48B35B40E}" type="slidenum">
              <a:rPr lang="en-US" altLang="fr-FR" smtClean="0"/>
              <a:pPr>
                <a:spcBef>
                  <a:spcPct val="0"/>
                </a:spcBef>
              </a:pPr>
              <a:t>15</a:t>
            </a:fld>
            <a:endParaRPr lang="en-US" altLang="fr-F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a:extLst>
              <a:ext uri="{FF2B5EF4-FFF2-40B4-BE49-F238E27FC236}">
                <a16:creationId xmlns:a16="http://schemas.microsoft.com/office/drawing/2014/main" id="{0045BBA1-3375-2842-873A-1B4DF65DA9B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Notes Placeholder 2">
            <a:extLst>
              <a:ext uri="{FF2B5EF4-FFF2-40B4-BE49-F238E27FC236}">
                <a16:creationId xmlns:a16="http://schemas.microsoft.com/office/drawing/2014/main" id="{81C07824-969F-2D43-8057-5B624A69ED1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fr-FR" altLang="fr-FR">
                <a:ea typeface="ＭＳ Ｐゴシック" panose="020B0600070205080204" pitchFamily="34" charset="-128"/>
              </a:rPr>
              <a:t>Le support mobile Steelcase Roam trouve sa place dans tous les espaces de travail grâce à son design « chevalet de peintre » à la fois sobre, accessible et distingué.</a:t>
            </a:r>
          </a:p>
        </p:txBody>
      </p:sp>
      <p:sp>
        <p:nvSpPr>
          <p:cNvPr id="34820" name="Slide Number Placeholder 3">
            <a:extLst>
              <a:ext uri="{FF2B5EF4-FFF2-40B4-BE49-F238E27FC236}">
                <a16:creationId xmlns:a16="http://schemas.microsoft.com/office/drawing/2014/main" id="{A752C4CE-7C89-754D-A158-F018314D6B3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37931725" indent="-37474525">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08389A27-CDCB-3F48-9F60-496EAF3EB504}" type="slidenum">
              <a:rPr lang="en-US" altLang="fr-FR" smtClean="0"/>
              <a:pPr>
                <a:spcBef>
                  <a:spcPct val="0"/>
                </a:spcBef>
              </a:pPr>
              <a:t>16</a:t>
            </a:fld>
            <a:endParaRPr lang="en-US" altLang="fr-F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a:extLst>
              <a:ext uri="{FF2B5EF4-FFF2-40B4-BE49-F238E27FC236}">
                <a16:creationId xmlns:a16="http://schemas.microsoft.com/office/drawing/2014/main" id="{3A43F9A1-BB5B-F74C-B704-32F48A0644A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es Placeholder 2">
            <a:extLst>
              <a:ext uri="{FF2B5EF4-FFF2-40B4-BE49-F238E27FC236}">
                <a16:creationId xmlns:a16="http://schemas.microsoft.com/office/drawing/2014/main" id="{98DF2552-C4F3-1247-8071-4E6877BA85D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altLang="fr-FR" b="1" u="sng">
                <a:ea typeface="ＭＳ Ｐゴシック" panose="020B0600070205080204" pitchFamily="34" charset="-128"/>
              </a:rPr>
              <a:t>Grâce à Steelcase Roam, créé pour servir de support au Surface Hub 2, les employés peuvent collaborer où ils le souhaitent. Comprend un trieur permettant de loger une batterie APC en option et un système de gestion des câbles intelligent.</a:t>
            </a:r>
          </a:p>
        </p:txBody>
      </p:sp>
      <p:sp>
        <p:nvSpPr>
          <p:cNvPr id="36868" name="Slide Number Placeholder 3">
            <a:extLst>
              <a:ext uri="{FF2B5EF4-FFF2-40B4-BE49-F238E27FC236}">
                <a16:creationId xmlns:a16="http://schemas.microsoft.com/office/drawing/2014/main" id="{1551F389-7ABC-B443-9767-6B542977A47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37931725" indent="-37474525">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596454F4-023D-B64C-8EB7-8943072D4A23}" type="slidenum">
              <a:rPr lang="en-US" altLang="fr-FR" smtClean="0"/>
              <a:pPr>
                <a:spcBef>
                  <a:spcPct val="0"/>
                </a:spcBef>
              </a:pPr>
              <a:t>17</a:t>
            </a:fld>
            <a:endParaRPr lang="en-US" altLang="fr-F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a:extLst>
              <a:ext uri="{FF2B5EF4-FFF2-40B4-BE49-F238E27FC236}">
                <a16:creationId xmlns:a16="http://schemas.microsoft.com/office/drawing/2014/main" id="{D69CD22C-F9C0-5241-B0B1-1B81C91761C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es Placeholder 2">
            <a:extLst>
              <a:ext uri="{FF2B5EF4-FFF2-40B4-BE49-F238E27FC236}">
                <a16:creationId xmlns:a16="http://schemas.microsoft.com/office/drawing/2014/main" id="{031D38C8-D518-5841-AC58-1CB94D0128D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fr-FR" altLang="fr-FR">
                <a:ea typeface="ＭＳ Ｐゴシック" panose="020B0600070205080204" pitchFamily="34" charset="-128"/>
              </a:rPr>
              <a:t>La batterie APC est une innovation de notre partenaire Schneider Electric.</a:t>
            </a:r>
          </a:p>
          <a:p>
            <a:pPr eaLnBrk="1" hangingPunct="1">
              <a:spcBef>
                <a:spcPct val="0"/>
              </a:spcBef>
            </a:pPr>
            <a:endParaRPr lang="en-US" altLang="fr-FR">
              <a:ea typeface="ＭＳ Ｐゴシック" panose="020B0600070205080204" pitchFamily="34" charset="-128"/>
            </a:endParaRPr>
          </a:p>
          <a:p>
            <a:r>
              <a:rPr lang="fr-FR" altLang="fr-FR">
                <a:ea typeface="ＭＳ Ｐゴシック" panose="020B0600070205080204" pitchFamily="34" charset="-128"/>
              </a:rPr>
              <a:t>Elle permet une mobilité totale qui favorise la créativité. Ainsi, plus rien ne viendra briser votre élan créatif lorsque vous passerez d’un espace à un autre. </a:t>
            </a:r>
          </a:p>
          <a:p>
            <a:endParaRPr lang="en-US" altLang="fr-FR">
              <a:ea typeface="ＭＳ Ｐゴシック" panose="020B0600070205080204" pitchFamily="34" charset="-128"/>
            </a:endParaRPr>
          </a:p>
          <a:p>
            <a:r>
              <a:rPr lang="fr-FR" altLang="fr-FR" b="1">
                <a:ea typeface="ＭＳ Ｐゴシック" panose="020B0600070205080204" pitchFamily="34" charset="-128"/>
              </a:rPr>
              <a:t>Informations complémentaires sur la batterie APC :</a:t>
            </a:r>
          </a:p>
          <a:p>
            <a:r>
              <a:rPr lang="fr-FR" altLang="fr-FR">
                <a:ea typeface="ＭＳ Ｐゴシック" panose="020B0600070205080204" pitchFamily="34" charset="-128"/>
              </a:rPr>
              <a:t>Batterie en option</a:t>
            </a:r>
          </a:p>
          <a:p>
            <a:r>
              <a:rPr lang="fr-FR" altLang="fr-FR">
                <a:ea typeface="ＭＳ Ｐゴシック" panose="020B0600070205080204" pitchFamily="34" charset="-128"/>
              </a:rPr>
              <a:t>Fabrication Schneider APC</a:t>
            </a:r>
          </a:p>
          <a:p>
            <a:r>
              <a:rPr lang="fr-FR" altLang="fr-FR">
                <a:ea typeface="ＭＳ Ｐゴシック" panose="020B0600070205080204" pitchFamily="34" charset="-128"/>
              </a:rPr>
              <a:t>Disponible fin septembre</a:t>
            </a:r>
            <a:br>
              <a:rPr lang="fr-FR" altLang="fr-FR">
                <a:ea typeface="ＭＳ Ｐゴシック" panose="020B0600070205080204" pitchFamily="34" charset="-128"/>
              </a:rPr>
            </a:br>
            <a:r>
              <a:rPr lang="fr-FR" altLang="fr-FR">
                <a:ea typeface="ＭＳ Ｐゴシック" panose="020B0600070205080204" pitchFamily="34" charset="-128"/>
              </a:rPr>
              <a:t>Retards : Japon, EAU </a:t>
            </a:r>
          </a:p>
        </p:txBody>
      </p:sp>
      <p:sp>
        <p:nvSpPr>
          <p:cNvPr id="38916" name="Slide Number Placeholder 3">
            <a:extLst>
              <a:ext uri="{FF2B5EF4-FFF2-40B4-BE49-F238E27FC236}">
                <a16:creationId xmlns:a16="http://schemas.microsoft.com/office/drawing/2014/main" id="{965F1792-B8F3-2C47-B6BC-AC255540305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37931725" indent="-37474525">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4A282E0A-CDA3-FD4C-8044-93D351AA93F0}" type="slidenum">
              <a:rPr lang="en-US" altLang="fr-FR" smtClean="0"/>
              <a:pPr>
                <a:spcBef>
                  <a:spcPct val="0"/>
                </a:spcBef>
              </a:pPr>
              <a:t>18</a:t>
            </a:fld>
            <a:endParaRPr lang="en-US" altLang="fr-F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a:extLst>
              <a:ext uri="{FF2B5EF4-FFF2-40B4-BE49-F238E27FC236}">
                <a16:creationId xmlns:a16="http://schemas.microsoft.com/office/drawing/2014/main" id="{9B5B31EE-8A59-A742-9CC8-94979BF92AE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a:extLst>
              <a:ext uri="{FF2B5EF4-FFF2-40B4-BE49-F238E27FC236}">
                <a16:creationId xmlns:a16="http://schemas.microsoft.com/office/drawing/2014/main" id="{20A6663F-C43B-254F-980E-F9B57CD89F9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buClr>
                <a:srgbClr val="FFFFFF"/>
              </a:buClr>
              <a:buSzPct val="25000"/>
            </a:pPr>
            <a:r>
              <a:rPr lang="fr-FR" altLang="fr-FR">
                <a:solidFill>
                  <a:schemeClr val="bg1"/>
                </a:solidFill>
                <a:ea typeface="ＭＳ Ｐゴシック" panose="020B0600070205080204" pitchFamily="34" charset="-128"/>
              </a:rPr>
              <a:t>Nous savons que les clients voudront aussi pouvoir poser le Surface Hub 2S au mur. C’est pourquoi nous avons également développé un système de fixation murale intelligent.</a:t>
            </a:r>
          </a:p>
        </p:txBody>
      </p:sp>
      <p:sp>
        <p:nvSpPr>
          <p:cNvPr id="40964" name="Slide Number Placeholder 3">
            <a:extLst>
              <a:ext uri="{FF2B5EF4-FFF2-40B4-BE49-F238E27FC236}">
                <a16:creationId xmlns:a16="http://schemas.microsoft.com/office/drawing/2014/main" id="{FB4B0601-F520-7A4F-9ED1-AD60BACF21E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37931725" indent="-37474525">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5D3F0E52-CA2F-1141-84F2-1563664A2312}" type="slidenum">
              <a:rPr lang="en-US" altLang="fr-FR" smtClean="0"/>
              <a:pPr>
                <a:spcBef>
                  <a:spcPct val="0"/>
                </a:spcBef>
              </a:pPr>
              <a:t>19</a:t>
            </a:fld>
            <a:endParaRPr lang="en-US" altLang="fr-F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a:extLst>
              <a:ext uri="{FF2B5EF4-FFF2-40B4-BE49-F238E27FC236}">
                <a16:creationId xmlns:a16="http://schemas.microsoft.com/office/drawing/2014/main" id="{9D734126-09E6-4F45-8F26-D59FB3BCF77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Notes Placeholder 2">
            <a:extLst>
              <a:ext uri="{FF2B5EF4-FFF2-40B4-BE49-F238E27FC236}">
                <a16:creationId xmlns:a16="http://schemas.microsoft.com/office/drawing/2014/main" id="{A2579E21-F00F-9A4C-BEDD-763D4D25117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altLang="fr-FR">
                <a:solidFill>
                  <a:srgbClr val="000000"/>
                </a:solidFill>
                <a:ea typeface="ＭＳ Ｐゴシック" panose="020B0600070205080204" pitchFamily="34" charset="-128"/>
                <a:cs typeface="Calibri" panose="020F0502020204030204" pitchFamily="34" charset="0"/>
                <a:sym typeface="Calibri" panose="020F0502020204030204" pitchFamily="34" charset="0"/>
              </a:rPr>
              <a:t>C’est bien connu : la collaboration stimule l’innovation. Sans elle, aucune idée nouvelle ne peut voir le jour. Les dirigeants comptent donc sur le potentiel créatif de leurs équipes.</a:t>
            </a:r>
            <a:endParaRPr lang="fr-FR" altLang="fr-FR">
              <a:ea typeface="ＭＳ Ｐゴシック" panose="020B0600070205080204" pitchFamily="34" charset="-128"/>
            </a:endParaRPr>
          </a:p>
        </p:txBody>
      </p:sp>
      <p:sp>
        <p:nvSpPr>
          <p:cNvPr id="6148" name="Slide Number Placeholder 3">
            <a:extLst>
              <a:ext uri="{FF2B5EF4-FFF2-40B4-BE49-F238E27FC236}">
                <a16:creationId xmlns:a16="http://schemas.microsoft.com/office/drawing/2014/main" id="{4B472017-1271-F149-BFAD-BEF1AD26361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37931725" indent="-37474525">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481BC63D-E136-BD45-85E8-AB9CA236EE00}" type="slidenum">
              <a:rPr lang="en-US" altLang="fr-FR" smtClean="0"/>
              <a:pPr>
                <a:spcBef>
                  <a:spcPct val="0"/>
                </a:spcBef>
              </a:pPr>
              <a:t>2</a:t>
            </a:fld>
            <a:endParaRPr lang="en-US" altLang="fr-F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a:extLst>
              <a:ext uri="{FF2B5EF4-FFF2-40B4-BE49-F238E27FC236}">
                <a16:creationId xmlns:a16="http://schemas.microsoft.com/office/drawing/2014/main" id="{C3F77EA1-F1EE-9B4E-9C14-605DBC7A2C5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Notes Placeholder 2">
            <a:extLst>
              <a:ext uri="{FF2B5EF4-FFF2-40B4-BE49-F238E27FC236}">
                <a16:creationId xmlns:a16="http://schemas.microsoft.com/office/drawing/2014/main" id="{881BEE47-C93B-7C45-A4C7-2A36ED9D59F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fr-FR" altLang="fr-FR">
                <a:ea typeface="ＭＳ Ｐゴシック" panose="020B0600070205080204" pitchFamily="34" charset="-128"/>
              </a:rPr>
              <a:t>La fixation murale, extrêmement facile à installer, permet d’intégrer le Surface Hub 2S à tous les espaces, des petites enclaves aux bureaux privés en passant par les salles de réunion.</a:t>
            </a:r>
          </a:p>
        </p:txBody>
      </p:sp>
      <p:sp>
        <p:nvSpPr>
          <p:cNvPr id="43012" name="Slide Number Placeholder 3">
            <a:extLst>
              <a:ext uri="{FF2B5EF4-FFF2-40B4-BE49-F238E27FC236}">
                <a16:creationId xmlns:a16="http://schemas.microsoft.com/office/drawing/2014/main" id="{88922510-68C4-AE43-BE23-682693C9575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37931725" indent="-37474525">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1F93A979-5F4A-4A49-92FF-887D061E2ECE}" type="slidenum">
              <a:rPr lang="en-US" altLang="fr-FR" smtClean="0"/>
              <a:pPr>
                <a:spcBef>
                  <a:spcPct val="0"/>
                </a:spcBef>
              </a:pPr>
              <a:t>20</a:t>
            </a:fld>
            <a:endParaRPr lang="en-US" altLang="fr-F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a:extLst>
              <a:ext uri="{FF2B5EF4-FFF2-40B4-BE49-F238E27FC236}">
                <a16:creationId xmlns:a16="http://schemas.microsoft.com/office/drawing/2014/main" id="{30F86E77-BF6E-AC4B-BC4C-181D373188D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Notes Placeholder 2">
            <a:extLst>
              <a:ext uri="{FF2B5EF4-FFF2-40B4-BE49-F238E27FC236}">
                <a16:creationId xmlns:a16="http://schemas.microsoft.com/office/drawing/2014/main" id="{73AC2500-7FE7-5645-ADA4-3D6835275CE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fr-FR" altLang="fr-FR">
                <a:ea typeface="ＭＳ Ｐゴシック" panose="020B0600070205080204" pitchFamily="34" charset="-128"/>
              </a:rPr>
              <a:t>Donnez aux équipes la liberté de travailler là où leurs idées les portent : leur créativité ne doit pas être contrainte par les espaces disponibles ni par les réunions programmées. </a:t>
            </a:r>
          </a:p>
          <a:p>
            <a:endParaRPr lang="en-US" altLang="fr-FR">
              <a:ea typeface="ＭＳ Ｐゴシック" panose="020B0600070205080204" pitchFamily="34" charset="-128"/>
              <a:cs typeface="Calibri" panose="020F0502020204030204" pitchFamily="34" charset="0"/>
            </a:endParaRPr>
          </a:p>
          <a:p>
            <a:r>
              <a:rPr lang="fr-FR" altLang="fr-FR">
                <a:ea typeface="ＭＳ Ｐゴシック" panose="020B0600070205080204" pitchFamily="34" charset="-128"/>
              </a:rPr>
              <a:t>Comment Roam peut-il promouvoir la collaboration au sein de votre organisation ?</a:t>
            </a:r>
          </a:p>
          <a:p>
            <a:endParaRPr lang="en-US" altLang="fr-FR">
              <a:ea typeface="ＭＳ Ｐゴシック" panose="020B0600070205080204" pitchFamily="34" charset="-128"/>
              <a:cs typeface="Calibri" panose="020F0502020204030204" pitchFamily="34" charset="0"/>
            </a:endParaRPr>
          </a:p>
          <a:p>
            <a:r>
              <a:rPr lang="fr-FR" altLang="fr-FR" b="1">
                <a:ea typeface="ＭＳ Ｐゴシック" panose="020B0600070205080204" pitchFamily="34" charset="-128"/>
              </a:rPr>
              <a:t>DISCUSSION: l’intervenant évoque le projet de développement de l’entreprise (volumes, sites, types d’espaces) et la manière dont Roam peut permettre à cette dernière de tirer le meilleur parti de son investissement.</a:t>
            </a:r>
          </a:p>
          <a:p>
            <a:endParaRPr lang="en-US" altLang="fr-FR">
              <a:ea typeface="ＭＳ Ｐゴシック" panose="020B0600070205080204" pitchFamily="34" charset="-128"/>
              <a:cs typeface="Calibri" panose="020F0502020204030204" pitchFamily="34" charset="0"/>
            </a:endParaRPr>
          </a:p>
          <a:p>
            <a:r>
              <a:rPr lang="fr-FR" altLang="fr-FR">
                <a:ea typeface="ＭＳ Ｐゴシック" panose="020B0600070205080204" pitchFamily="34" charset="-128"/>
              </a:rPr>
              <a:t>Visitez notre site Steelcase.com pour en savoir plus sur la façon dont Microsoft Surface Hub 2S et Steelcase Roam boostent la créativité des équipes.</a:t>
            </a:r>
            <a:endParaRPr lang="en-US" altLang="fr-FR" b="1">
              <a:ea typeface="ＭＳ Ｐゴシック" panose="020B0600070205080204" pitchFamily="34" charset="-128"/>
              <a:cs typeface="Calibri" panose="020F0502020204030204" pitchFamily="34" charset="0"/>
            </a:endParaRPr>
          </a:p>
        </p:txBody>
      </p:sp>
      <p:sp>
        <p:nvSpPr>
          <p:cNvPr id="45060" name="Slide Number Placeholder 3">
            <a:extLst>
              <a:ext uri="{FF2B5EF4-FFF2-40B4-BE49-F238E27FC236}">
                <a16:creationId xmlns:a16="http://schemas.microsoft.com/office/drawing/2014/main" id="{253F77EC-4EF6-884F-B649-0B04ECC61C6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37931725" indent="-37474525">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E5305F8E-3E36-EA4C-9669-7FEE84279475}" type="slidenum">
              <a:rPr lang="en-US" altLang="fr-FR" smtClean="0"/>
              <a:pPr>
                <a:spcBef>
                  <a:spcPct val="0"/>
                </a:spcBef>
              </a:pPr>
              <a:t>21</a:t>
            </a:fld>
            <a:endParaRPr lang="en-US" altLang="fr-F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a:extLst>
              <a:ext uri="{FF2B5EF4-FFF2-40B4-BE49-F238E27FC236}">
                <a16:creationId xmlns:a16="http://schemas.microsoft.com/office/drawing/2014/main" id="{D875A664-0C66-AE45-A42D-5CC137EE1F4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Notes Placeholder 2">
            <a:extLst>
              <a:ext uri="{FF2B5EF4-FFF2-40B4-BE49-F238E27FC236}">
                <a16:creationId xmlns:a16="http://schemas.microsoft.com/office/drawing/2014/main" id="{429D8F7F-A21C-A84C-BE14-4D16056D34D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altLang="fr-FR" u="sng">
                <a:solidFill>
                  <a:srgbClr val="000000"/>
                </a:solidFill>
                <a:ea typeface="ＭＳ Ｐゴシック" panose="020B0600070205080204" pitchFamily="34" charset="-128"/>
                <a:cs typeface="Calibri" panose="020F0502020204030204" pitchFamily="34" charset="0"/>
              </a:rPr>
              <a:t>Merci !</a:t>
            </a:r>
          </a:p>
        </p:txBody>
      </p:sp>
      <p:sp>
        <p:nvSpPr>
          <p:cNvPr id="47108" name="Slide Number Placeholder 3">
            <a:extLst>
              <a:ext uri="{FF2B5EF4-FFF2-40B4-BE49-F238E27FC236}">
                <a16:creationId xmlns:a16="http://schemas.microsoft.com/office/drawing/2014/main" id="{B5F21BDF-1943-E745-AF98-D258B50BEEE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37931725" indent="-37474525">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EC82089B-CCF9-3C4D-90DA-C3DA711033D6}" type="slidenum">
              <a:rPr lang="en-US" altLang="fr-FR" smtClean="0"/>
              <a:pPr>
                <a:spcBef>
                  <a:spcPct val="0"/>
                </a:spcBef>
              </a:pPr>
              <a:t>22</a:t>
            </a:fld>
            <a:endParaRPr lang="en-US" altLang="fr-F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a:extLst>
              <a:ext uri="{FF2B5EF4-FFF2-40B4-BE49-F238E27FC236}">
                <a16:creationId xmlns:a16="http://schemas.microsoft.com/office/drawing/2014/main" id="{24C58AB3-286F-974E-BE99-73846E6914B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a:extLst>
              <a:ext uri="{FF2B5EF4-FFF2-40B4-BE49-F238E27FC236}">
                <a16:creationId xmlns:a16="http://schemas.microsoft.com/office/drawing/2014/main" id="{72EC5766-F897-9F4F-84E3-D1CDA7CEA41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fr-FR" altLang="fr-FR">
                <a:ea typeface="ＭＳ Ｐゴシック" panose="020B0600070205080204" pitchFamily="34" charset="-128"/>
              </a:rPr>
              <a:t>Malgré leur réelle volonté de travailler main dans la main, la plupart des employés se heurtent à des obstacles de taille.</a:t>
            </a:r>
          </a:p>
        </p:txBody>
      </p:sp>
      <p:sp>
        <p:nvSpPr>
          <p:cNvPr id="8196" name="Slide Number Placeholder 3">
            <a:extLst>
              <a:ext uri="{FF2B5EF4-FFF2-40B4-BE49-F238E27FC236}">
                <a16:creationId xmlns:a16="http://schemas.microsoft.com/office/drawing/2014/main" id="{735055CE-3A57-5340-B4E5-709F3A73B19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37931725" indent="-37474525">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C602FB63-4160-DF41-A9AC-CA2E7068ECD4}" type="slidenum">
              <a:rPr lang="en-US" altLang="fr-FR" smtClean="0"/>
              <a:pPr>
                <a:spcBef>
                  <a:spcPct val="0"/>
                </a:spcBef>
              </a:pPr>
              <a:t>3</a:t>
            </a:fld>
            <a:endParaRPr lang="en-US" altLang="fr-F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a:extLst>
              <a:ext uri="{FF2B5EF4-FFF2-40B4-BE49-F238E27FC236}">
                <a16:creationId xmlns:a16="http://schemas.microsoft.com/office/drawing/2014/main" id="{9FBDD0E2-1B9D-4440-9449-E545934FE5C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Notes Placeholder 2">
            <a:extLst>
              <a:ext uri="{FF2B5EF4-FFF2-40B4-BE49-F238E27FC236}">
                <a16:creationId xmlns:a16="http://schemas.microsoft.com/office/drawing/2014/main" id="{18428918-B020-7D4B-95C4-E0E200560FA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fr-FR" altLang="fr-FR">
                <a:ea typeface="ＭＳ Ｐゴシック" panose="020B0600070205080204" pitchFamily="34" charset="-128"/>
              </a:rPr>
              <a:t>D’après l’étude de Steelcase sur la collaboration active, réalisée en 2019, le manque d’espaces et de technologies adéquats fait partie des principales difficultés rencontrées par les employés.</a:t>
            </a:r>
          </a:p>
          <a:p>
            <a:pPr eaLnBrk="1" hangingPunct="1">
              <a:spcBef>
                <a:spcPct val="0"/>
              </a:spcBef>
            </a:pPr>
            <a:endParaRPr lang="en-US" altLang="fr-FR">
              <a:ea typeface="ＭＳ Ｐゴシック" panose="020B0600070205080204" pitchFamily="34" charset="-128"/>
            </a:endParaRPr>
          </a:p>
          <a:p>
            <a:pPr eaLnBrk="1" hangingPunct="1">
              <a:spcBef>
                <a:spcPct val="0"/>
              </a:spcBef>
            </a:pPr>
            <a:r>
              <a:rPr lang="fr-FR" altLang="fr-FR">
                <a:ea typeface="ＭＳ Ｐゴシック" panose="020B0600070205080204" pitchFamily="34" charset="-128"/>
              </a:rPr>
              <a:t>Quatre obstacles majeurs ont été identifiés.</a:t>
            </a:r>
          </a:p>
          <a:p>
            <a:pPr eaLnBrk="1" hangingPunct="1">
              <a:spcBef>
                <a:spcPct val="0"/>
              </a:spcBef>
            </a:pPr>
            <a:endParaRPr lang="en-US" altLang="fr-FR">
              <a:ea typeface="ＭＳ Ｐゴシック" panose="020B0600070205080204" pitchFamily="34" charset="-128"/>
            </a:endParaRPr>
          </a:p>
          <a:p>
            <a:pPr eaLnBrk="1" hangingPunct="1">
              <a:spcBef>
                <a:spcPct val="0"/>
              </a:spcBef>
            </a:pPr>
            <a:r>
              <a:rPr lang="fr-FR" altLang="fr-FR" b="1">
                <a:ea typeface="ＭＳ Ｐゴシック" panose="020B0600070205080204" pitchFamily="34" charset="-128"/>
              </a:rPr>
              <a:t>Informations complémentaires</a:t>
            </a:r>
          </a:p>
          <a:p>
            <a:pPr eaLnBrk="1" hangingPunct="1">
              <a:spcBef>
                <a:spcPct val="0"/>
              </a:spcBef>
            </a:pPr>
            <a:r>
              <a:rPr lang="fr-FR" altLang="fr-FR" i="1">
                <a:ea typeface="ＭＳ Ｐゴシック" panose="020B0600070205080204" pitchFamily="34" charset="-128"/>
              </a:rPr>
              <a:t>L’échantillon comprend </a:t>
            </a:r>
            <a:r>
              <a:rPr lang="fr-FR" altLang="fr-FR" b="1" i="1">
                <a:ea typeface="ＭＳ Ｐゴシック" panose="020B0600070205080204" pitchFamily="34" charset="-128"/>
              </a:rPr>
              <a:t>3 060</a:t>
            </a:r>
            <a:r>
              <a:rPr lang="fr-FR" altLang="fr-FR" i="1">
                <a:ea typeface="ＭＳ Ｐゴシック" panose="020B0600070205080204" pitchFamily="34" charset="-128"/>
              </a:rPr>
              <a:t> employés de bureau issus de divers secteurs et assumant différentes fonctions au sein d’entreprises de plus de 500 collaborateurs. Tous consacrent au moins 10 % de leur temps à la collaboration. </a:t>
            </a:r>
            <a:r>
              <a:rPr lang="fr-FR" altLang="fr-FR" b="1" i="1">
                <a:ea typeface="ＭＳ Ｐゴシック" panose="020B0600070205080204" pitchFamily="34" charset="-128"/>
              </a:rPr>
              <a:t>Les six marchés </a:t>
            </a:r>
            <a:r>
              <a:rPr lang="fr-FR" altLang="fr-FR" i="1">
                <a:ea typeface="ＭＳ Ｐゴシック" panose="020B0600070205080204" pitchFamily="34" charset="-128"/>
              </a:rPr>
              <a:t>étudiés sont la France (12 %), l’Allemagne (18 %), le Japon (16 %), le Royaume-Uni (19 %), les États-Unis (19 %) et l’Australie (17 %).</a:t>
            </a:r>
          </a:p>
        </p:txBody>
      </p:sp>
      <p:sp>
        <p:nvSpPr>
          <p:cNvPr id="10244" name="Slide Number Placeholder 3">
            <a:extLst>
              <a:ext uri="{FF2B5EF4-FFF2-40B4-BE49-F238E27FC236}">
                <a16:creationId xmlns:a16="http://schemas.microsoft.com/office/drawing/2014/main" id="{410C88B3-726D-ED40-B093-03FBFB551E1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37931725" indent="-37474525">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5D94AB33-D103-1D41-8273-36FA8BA09101}" type="slidenum">
              <a:rPr lang="en-US" altLang="fr-FR" smtClean="0"/>
              <a:pPr>
                <a:spcBef>
                  <a:spcPct val="0"/>
                </a:spcBef>
              </a:pPr>
              <a:t>4</a:t>
            </a:fld>
            <a:endParaRPr lang="en-US" altLang="fr-F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a:extLst>
              <a:ext uri="{FF2B5EF4-FFF2-40B4-BE49-F238E27FC236}">
                <a16:creationId xmlns:a16="http://schemas.microsoft.com/office/drawing/2014/main" id="{CA14DF93-3DC0-4148-B184-1F2A1030D62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Notes Placeholder 2">
            <a:extLst>
              <a:ext uri="{FF2B5EF4-FFF2-40B4-BE49-F238E27FC236}">
                <a16:creationId xmlns:a16="http://schemas.microsoft.com/office/drawing/2014/main" id="{1B0A291A-D231-4C48-A7ED-0165F06ABA6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altLang="fr-FR">
                <a:ea typeface="ＭＳ Ｐゴシック" panose="020B0600070205080204" pitchFamily="34" charset="-128"/>
              </a:rPr>
              <a:t>Le premier obstacle identifié est l’incapacité à réunir les bons interlocuteurs afin de pouvoir prendre une décision. Sur les marchés internationaux d’aujourd’hui, les différentes parties prenantes sont souvent disséminées dans différents pays, ce qui complique la collaboration.</a:t>
            </a:r>
          </a:p>
        </p:txBody>
      </p:sp>
      <p:sp>
        <p:nvSpPr>
          <p:cNvPr id="12292" name="Slide Number Placeholder 3">
            <a:extLst>
              <a:ext uri="{FF2B5EF4-FFF2-40B4-BE49-F238E27FC236}">
                <a16:creationId xmlns:a16="http://schemas.microsoft.com/office/drawing/2014/main" id="{89B244C8-F409-2240-A5DC-E6B477DB152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37931725" indent="-37474525">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13E24DCD-9EAD-4D4C-A728-F4C26D8E9EF1}" type="slidenum">
              <a:rPr lang="en-US" altLang="fr-FR" smtClean="0"/>
              <a:pPr>
                <a:spcBef>
                  <a:spcPct val="0"/>
                </a:spcBef>
              </a:pPr>
              <a:t>5</a:t>
            </a:fld>
            <a:endParaRPr lang="en-US" altLang="fr-F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a:extLst>
              <a:ext uri="{FF2B5EF4-FFF2-40B4-BE49-F238E27FC236}">
                <a16:creationId xmlns:a16="http://schemas.microsoft.com/office/drawing/2014/main" id="{272E82DA-E59D-144A-ABD2-C96680C6618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Notes Placeholder 2">
            <a:extLst>
              <a:ext uri="{FF2B5EF4-FFF2-40B4-BE49-F238E27FC236}">
                <a16:creationId xmlns:a16="http://schemas.microsoft.com/office/drawing/2014/main" id="{F510A8A7-D846-5C4A-BE32-DDF6ED69C3A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fr-FR" altLang="fr-FR">
                <a:ea typeface="ＭＳ Ｐゴシック" panose="020B0600070205080204" pitchFamily="34" charset="-128"/>
              </a:rPr>
              <a:t>Le second obstacle est le manque d’accès aux informations. Les répondants indiquent être souvent ralentis dans leur travail parce qu’ils ne disposent pas des mêmes données que leurs collègues au cours des sessions de collaboration.</a:t>
            </a:r>
          </a:p>
        </p:txBody>
      </p:sp>
      <p:sp>
        <p:nvSpPr>
          <p:cNvPr id="14340" name="Slide Number Placeholder 3">
            <a:extLst>
              <a:ext uri="{FF2B5EF4-FFF2-40B4-BE49-F238E27FC236}">
                <a16:creationId xmlns:a16="http://schemas.microsoft.com/office/drawing/2014/main" id="{EAC39CDB-AC0F-5246-A91F-9C3724995A0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37931725" indent="-37474525">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45D58863-63A3-C74F-BA8E-FA436C76B2E5}" type="slidenum">
              <a:rPr lang="en-US" altLang="fr-FR" smtClean="0"/>
              <a:pPr>
                <a:spcBef>
                  <a:spcPct val="0"/>
                </a:spcBef>
              </a:pPr>
              <a:t>6</a:t>
            </a:fld>
            <a:endParaRPr lang="en-US" altLang="fr-F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a:extLst>
              <a:ext uri="{FF2B5EF4-FFF2-40B4-BE49-F238E27FC236}">
                <a16:creationId xmlns:a16="http://schemas.microsoft.com/office/drawing/2014/main" id="{C5DFE45C-2206-6848-88F0-0B57469EB18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Notes Placeholder 2">
            <a:extLst>
              <a:ext uri="{FF2B5EF4-FFF2-40B4-BE49-F238E27FC236}">
                <a16:creationId xmlns:a16="http://schemas.microsoft.com/office/drawing/2014/main" id="{15E16BAA-3766-0D46-A6CA-D942FFC6DE0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fr-FR" altLang="fr-FR">
                <a:ea typeface="ＭＳ Ｐゴシック" panose="020B0600070205080204" pitchFamily="34" charset="-128"/>
              </a:rPr>
              <a:t>Le troisième obstacle est l’obsolescence des technologies. Les problèmes de compatibilité entre les outils individuels, que les employés utilisent lors des réunions, et les outils d’affichage collectifs constituent souvent un frein à la collaboration et à la créativité.</a:t>
            </a:r>
          </a:p>
        </p:txBody>
      </p:sp>
      <p:sp>
        <p:nvSpPr>
          <p:cNvPr id="16388" name="Slide Number Placeholder 3">
            <a:extLst>
              <a:ext uri="{FF2B5EF4-FFF2-40B4-BE49-F238E27FC236}">
                <a16:creationId xmlns:a16="http://schemas.microsoft.com/office/drawing/2014/main" id="{6ABA33FA-CB3C-5340-9BD8-7F74F7760BB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37931725" indent="-37474525">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EEA853CA-34C1-F94D-9C57-924629BBFE3A}" type="slidenum">
              <a:rPr lang="en-US" altLang="fr-FR" smtClean="0"/>
              <a:pPr>
                <a:spcBef>
                  <a:spcPct val="0"/>
                </a:spcBef>
              </a:pPr>
              <a:t>7</a:t>
            </a:fld>
            <a:endParaRPr lang="en-US" altLang="fr-F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a:extLst>
              <a:ext uri="{FF2B5EF4-FFF2-40B4-BE49-F238E27FC236}">
                <a16:creationId xmlns:a16="http://schemas.microsoft.com/office/drawing/2014/main" id="{DFFC6744-8FBA-FB4C-A178-9084D362EB7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Notes Placeholder 2">
            <a:extLst>
              <a:ext uri="{FF2B5EF4-FFF2-40B4-BE49-F238E27FC236}">
                <a16:creationId xmlns:a16="http://schemas.microsoft.com/office/drawing/2014/main" id="{7D939640-7EC6-8C47-9373-B728EB0B3E5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fr-FR" altLang="fr-FR">
                <a:ea typeface="ＭＳ Ｐゴシック" panose="020B0600070205080204" pitchFamily="34" charset="-128"/>
              </a:rPr>
              <a:t>Enfin, l’espace lui-même peut faire obstacle à la collaboration. Les équipes souhaitent pouvoir se déplacer et participer activement aux réunions mais se heurtent souvent à un mobilier et à des outils technologiques inadaptés.</a:t>
            </a:r>
          </a:p>
          <a:p>
            <a:pPr eaLnBrk="1" hangingPunct="1">
              <a:spcBef>
                <a:spcPct val="0"/>
              </a:spcBef>
            </a:pPr>
            <a:endParaRPr lang="en-US" altLang="fr-FR">
              <a:solidFill>
                <a:srgbClr val="000000"/>
              </a:solidFill>
              <a:ea typeface="ＭＳ Ｐゴシック" panose="020B0600070205080204" pitchFamily="34" charset="-128"/>
              <a:cs typeface="Calibri" panose="020F0502020204030204" pitchFamily="34" charset="0"/>
              <a:sym typeface="Calibri" panose="020F0502020204030204" pitchFamily="34" charset="0"/>
            </a:endParaRPr>
          </a:p>
          <a:p>
            <a:pPr eaLnBrk="1" hangingPunct="1">
              <a:spcBef>
                <a:spcPct val="0"/>
              </a:spcBef>
            </a:pPr>
            <a:r>
              <a:rPr lang="fr-FR" altLang="fr-FR">
                <a:solidFill>
                  <a:srgbClr val="000000"/>
                </a:solidFill>
                <a:ea typeface="ＭＳ Ｐゴシック" panose="020B0600070205080204" pitchFamily="34" charset="-128"/>
                <a:cs typeface="Calibri" panose="020F0502020204030204" pitchFamily="34" charset="0"/>
                <a:sym typeface="Calibri" panose="020F0502020204030204" pitchFamily="34" charset="0"/>
              </a:rPr>
              <a:t>Steelcase et Microsoft se sont appuyés sur cette étude pour imaginer une collaboration libérée de ces obstacles. </a:t>
            </a:r>
            <a:r>
              <a:rPr lang="fr-FR" altLang="fr-FR" b="1">
                <a:solidFill>
                  <a:srgbClr val="000000"/>
                </a:solidFill>
                <a:ea typeface="ＭＳ Ｐゴシック" panose="020B0600070205080204" pitchFamily="34" charset="-128"/>
                <a:cs typeface="Calibri" panose="020F0502020204030204" pitchFamily="34" charset="0"/>
                <a:sym typeface="Calibri" panose="020F0502020204030204" pitchFamily="34" charset="0"/>
              </a:rPr>
              <a:t>Voici le résultat de ces réflexions :</a:t>
            </a:r>
            <a:br>
              <a:rPr lang="fr-FR" altLang="fr-FR" b="1">
                <a:solidFill>
                  <a:srgbClr val="000000"/>
                </a:solidFill>
                <a:ea typeface="ＭＳ Ｐゴシック" panose="020B0600070205080204" pitchFamily="34" charset="-128"/>
                <a:cs typeface="Calibri" panose="020F0502020204030204" pitchFamily="34" charset="0"/>
                <a:sym typeface="Calibri" panose="020F0502020204030204" pitchFamily="34" charset="0"/>
              </a:rPr>
            </a:br>
            <a:br>
              <a:rPr lang="fr-FR" altLang="fr-FR">
                <a:solidFill>
                  <a:srgbClr val="000000"/>
                </a:solidFill>
                <a:ea typeface="ＭＳ Ｐゴシック" panose="020B0600070205080204" pitchFamily="34" charset="-128"/>
                <a:cs typeface="Calibri" panose="020F0502020204030204" pitchFamily="34" charset="0"/>
                <a:sym typeface="Calibri" panose="020F0502020204030204" pitchFamily="34" charset="0"/>
              </a:rPr>
            </a:br>
            <a:r>
              <a:rPr lang="fr-FR" altLang="fr-FR">
                <a:solidFill>
                  <a:srgbClr val="000000"/>
                </a:solidFill>
                <a:ea typeface="ＭＳ Ｐゴシック" panose="020B0600070205080204" pitchFamily="34" charset="-128"/>
                <a:cs typeface="Calibri" panose="020F0502020204030204" pitchFamily="34" charset="0"/>
                <a:sym typeface="Calibri" panose="020F0502020204030204" pitchFamily="34" charset="0"/>
              </a:rPr>
              <a:t>PROCHAINE DIAPO = VIDÉO</a:t>
            </a:r>
          </a:p>
        </p:txBody>
      </p:sp>
      <p:sp>
        <p:nvSpPr>
          <p:cNvPr id="18436" name="Slide Number Placeholder 3">
            <a:extLst>
              <a:ext uri="{FF2B5EF4-FFF2-40B4-BE49-F238E27FC236}">
                <a16:creationId xmlns:a16="http://schemas.microsoft.com/office/drawing/2014/main" id="{CA5D2812-B8C1-FE45-A38E-C16431439B2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37931725" indent="-37474525">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ED4A038D-ECF2-2842-8C72-F82A47513E4A}" type="slidenum">
              <a:rPr lang="en-US" altLang="fr-FR" smtClean="0"/>
              <a:pPr>
                <a:spcBef>
                  <a:spcPct val="0"/>
                </a:spcBef>
              </a:pPr>
              <a:t>8</a:t>
            </a:fld>
            <a:endParaRPr lang="en-US" altLang="fr-F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a:extLst>
              <a:ext uri="{FF2B5EF4-FFF2-40B4-BE49-F238E27FC236}">
                <a16:creationId xmlns:a16="http://schemas.microsoft.com/office/drawing/2014/main" id="{8AFC9635-5318-8441-9A66-C9983BBC6EF0}"/>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a:extLst>
              <a:ext uri="{FF2B5EF4-FFF2-40B4-BE49-F238E27FC236}">
                <a16:creationId xmlns:a16="http://schemas.microsoft.com/office/drawing/2014/main" id="{F199B009-31ED-C94D-8886-4991F806036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buClr>
                <a:srgbClr val="FFFFFF"/>
              </a:buClr>
              <a:buSzPct val="25000"/>
            </a:pPr>
            <a:r>
              <a:rPr lang="fr-FR" altLang="de-DE">
                <a:solidFill>
                  <a:schemeClr val="bg1"/>
                </a:solidFill>
                <a:ea typeface="ＭＳ Ｐゴシック" panose="020B0600070205080204" pitchFamily="34" charset="-128"/>
              </a:rPr>
              <a:t>CLIQUER POUR LANCER LA VIDÉO</a:t>
            </a:r>
          </a:p>
        </p:txBody>
      </p:sp>
      <p:sp>
        <p:nvSpPr>
          <p:cNvPr id="31748" name="Slide Number Placeholder 3">
            <a:extLst>
              <a:ext uri="{FF2B5EF4-FFF2-40B4-BE49-F238E27FC236}">
                <a16:creationId xmlns:a16="http://schemas.microsoft.com/office/drawing/2014/main" id="{332D9606-AE33-A045-9C0E-14D23801E538}"/>
              </a:ext>
            </a:extLst>
          </p:cNvPr>
          <p:cNvSpPr>
            <a:spLocks noGrp="1"/>
          </p:cNvSpPr>
          <p:nvPr>
            <p:ph type="sldNum" sz="quarter" idx="5"/>
          </p:nvPr>
        </p:nvSpPr>
        <p:spPr bwMode="auto">
          <a:ln>
            <a:miter lim="800000"/>
            <a:headEnd/>
            <a:tailEnd/>
          </a:ln>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l" eaLnBrk="1" hangingPunct="1"/>
            <a:fld id="{4E2A55EC-884B-9B44-AF81-061A41CB779A}" type="slidenum">
              <a:rPr lang="de-DE" altLang="de-DE" sz="1200">
                <a:latin typeface="Calibri" panose="020F0502020204030204" pitchFamily="34" charset="0"/>
              </a:rPr>
              <a:pPr algn="l" eaLnBrk="1" hangingPunct="1"/>
              <a:t>9</a:t>
            </a:fld>
            <a:endParaRPr lang="de-DE" altLang="de-DE" sz="1200">
              <a:latin typeface="Calibri" panose="020F0502020204030204" pitchFamily="34" charset="0"/>
            </a:endParaRPr>
          </a:p>
        </p:txBody>
      </p:sp>
    </p:spTree>
    <p:extLst>
      <p:ext uri="{BB962C8B-B14F-4D97-AF65-F5344CB8AC3E}">
        <p14:creationId xmlns:p14="http://schemas.microsoft.com/office/powerpoint/2010/main" val="8069481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B359E870-C679-2742-8E2C-5403D48AE4CA}"/>
              </a:ext>
            </a:extLst>
          </p:cNvPr>
          <p:cNvSpPr>
            <a:spLocks noGrp="1"/>
          </p:cNvSpPr>
          <p:nvPr>
            <p:ph type="dt" sz="half" idx="10"/>
          </p:nvPr>
        </p:nvSpPr>
        <p:spPr/>
        <p:txBody>
          <a:bodyPr/>
          <a:lstStyle>
            <a:lvl1pPr>
              <a:defRPr/>
            </a:lvl1pPr>
          </a:lstStyle>
          <a:p>
            <a:pPr>
              <a:defRPr/>
            </a:pPr>
            <a:fld id="{A040C7C8-048B-E746-89C4-671318E88C6B}" type="datetime1">
              <a:rPr lang="en-US" altLang="fr-FR"/>
              <a:pPr>
                <a:defRPr/>
              </a:pPr>
              <a:t>6/27/19</a:t>
            </a:fld>
            <a:endParaRPr lang="en-US" altLang="fr-FR"/>
          </a:p>
        </p:txBody>
      </p:sp>
      <p:sp>
        <p:nvSpPr>
          <p:cNvPr id="5" name="Footer Placeholder 4">
            <a:extLst>
              <a:ext uri="{FF2B5EF4-FFF2-40B4-BE49-F238E27FC236}">
                <a16:creationId xmlns:a16="http://schemas.microsoft.com/office/drawing/2014/main" id="{E8AAADBC-A1C6-1945-9E09-0B8E99785DF0}"/>
              </a:ext>
            </a:extLst>
          </p:cNvPr>
          <p:cNvSpPr>
            <a:spLocks noGrp="1"/>
          </p:cNvSpPr>
          <p:nvPr>
            <p:ph type="ftr" sz="quarter" idx="11"/>
          </p:nvPr>
        </p:nvSpPr>
        <p:spPr/>
        <p:txBody>
          <a:bodyPr/>
          <a:lstStyle>
            <a:lvl1pPr>
              <a:defRPr/>
            </a:lvl1pPr>
          </a:lstStyle>
          <a:p>
            <a:pPr>
              <a:defRPr/>
            </a:pPr>
            <a:endParaRPr lang="fr-FR" altLang="fr-FR"/>
          </a:p>
        </p:txBody>
      </p:sp>
      <p:sp>
        <p:nvSpPr>
          <p:cNvPr id="6" name="Slide Number Placeholder 5">
            <a:extLst>
              <a:ext uri="{FF2B5EF4-FFF2-40B4-BE49-F238E27FC236}">
                <a16:creationId xmlns:a16="http://schemas.microsoft.com/office/drawing/2014/main" id="{B73031AB-1EC5-9D42-AEF9-87EA3E95B965}"/>
              </a:ext>
            </a:extLst>
          </p:cNvPr>
          <p:cNvSpPr>
            <a:spLocks noGrp="1"/>
          </p:cNvSpPr>
          <p:nvPr>
            <p:ph type="sldNum" sz="quarter" idx="12"/>
          </p:nvPr>
        </p:nvSpPr>
        <p:spPr/>
        <p:txBody>
          <a:bodyPr/>
          <a:lstStyle>
            <a:lvl1pPr>
              <a:defRPr/>
            </a:lvl1pPr>
          </a:lstStyle>
          <a:p>
            <a:pPr>
              <a:defRPr/>
            </a:pPr>
            <a:fld id="{00F1C226-762A-8749-913F-7601B6BAFD5E}" type="slidenum">
              <a:rPr lang="en-US" altLang="fr-FR"/>
              <a:pPr>
                <a:defRPr/>
              </a:pPr>
              <a:t>‹Nr.›</a:t>
            </a:fld>
            <a:endParaRPr lang="en-US" altLang="fr-FR"/>
          </a:p>
        </p:txBody>
      </p:sp>
    </p:spTree>
    <p:extLst>
      <p:ext uri="{BB962C8B-B14F-4D97-AF65-F5344CB8AC3E}">
        <p14:creationId xmlns:p14="http://schemas.microsoft.com/office/powerpoint/2010/main" val="15270238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DD16B5-3638-C34E-A6D9-7A0F9B628CB0}"/>
              </a:ext>
            </a:extLst>
          </p:cNvPr>
          <p:cNvSpPr>
            <a:spLocks noGrp="1"/>
          </p:cNvSpPr>
          <p:nvPr>
            <p:ph type="dt" sz="half" idx="10"/>
          </p:nvPr>
        </p:nvSpPr>
        <p:spPr/>
        <p:txBody>
          <a:bodyPr/>
          <a:lstStyle>
            <a:lvl1pPr>
              <a:defRPr/>
            </a:lvl1pPr>
          </a:lstStyle>
          <a:p>
            <a:pPr>
              <a:defRPr/>
            </a:pPr>
            <a:fld id="{3D604EA7-5A45-0E4C-BA20-43867919850E}" type="datetime1">
              <a:rPr lang="en-US" altLang="fr-FR"/>
              <a:pPr>
                <a:defRPr/>
              </a:pPr>
              <a:t>6/27/19</a:t>
            </a:fld>
            <a:endParaRPr lang="en-US" altLang="fr-FR"/>
          </a:p>
        </p:txBody>
      </p:sp>
      <p:sp>
        <p:nvSpPr>
          <p:cNvPr id="5" name="Footer Placeholder 4">
            <a:extLst>
              <a:ext uri="{FF2B5EF4-FFF2-40B4-BE49-F238E27FC236}">
                <a16:creationId xmlns:a16="http://schemas.microsoft.com/office/drawing/2014/main" id="{84192EEF-2177-9847-86A5-890153B20772}"/>
              </a:ext>
            </a:extLst>
          </p:cNvPr>
          <p:cNvSpPr>
            <a:spLocks noGrp="1"/>
          </p:cNvSpPr>
          <p:nvPr>
            <p:ph type="ftr" sz="quarter" idx="11"/>
          </p:nvPr>
        </p:nvSpPr>
        <p:spPr/>
        <p:txBody>
          <a:bodyPr/>
          <a:lstStyle>
            <a:lvl1pPr>
              <a:defRPr/>
            </a:lvl1pPr>
          </a:lstStyle>
          <a:p>
            <a:pPr>
              <a:defRPr/>
            </a:pPr>
            <a:endParaRPr lang="fr-FR" altLang="fr-FR"/>
          </a:p>
        </p:txBody>
      </p:sp>
      <p:sp>
        <p:nvSpPr>
          <p:cNvPr id="6" name="Slide Number Placeholder 5">
            <a:extLst>
              <a:ext uri="{FF2B5EF4-FFF2-40B4-BE49-F238E27FC236}">
                <a16:creationId xmlns:a16="http://schemas.microsoft.com/office/drawing/2014/main" id="{005EBCF9-7EEB-2643-B60C-A55842441D0C}"/>
              </a:ext>
            </a:extLst>
          </p:cNvPr>
          <p:cNvSpPr>
            <a:spLocks noGrp="1"/>
          </p:cNvSpPr>
          <p:nvPr>
            <p:ph type="sldNum" sz="quarter" idx="12"/>
          </p:nvPr>
        </p:nvSpPr>
        <p:spPr/>
        <p:txBody>
          <a:bodyPr/>
          <a:lstStyle>
            <a:lvl1pPr>
              <a:defRPr/>
            </a:lvl1pPr>
          </a:lstStyle>
          <a:p>
            <a:pPr>
              <a:defRPr/>
            </a:pPr>
            <a:fld id="{35208E5E-FA45-FB4A-8482-A25C6CE5F3CB}" type="slidenum">
              <a:rPr lang="en-US" altLang="fr-FR"/>
              <a:pPr>
                <a:defRPr/>
              </a:pPr>
              <a:t>‹Nr.›</a:t>
            </a:fld>
            <a:endParaRPr lang="en-US" altLang="fr-FR"/>
          </a:p>
        </p:txBody>
      </p:sp>
    </p:spTree>
    <p:extLst>
      <p:ext uri="{BB962C8B-B14F-4D97-AF65-F5344CB8AC3E}">
        <p14:creationId xmlns:p14="http://schemas.microsoft.com/office/powerpoint/2010/main" val="93311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B8C522-C3AE-4E4F-AAE1-87929EED972C}"/>
              </a:ext>
            </a:extLst>
          </p:cNvPr>
          <p:cNvSpPr>
            <a:spLocks noGrp="1"/>
          </p:cNvSpPr>
          <p:nvPr>
            <p:ph type="dt" sz="half" idx="10"/>
          </p:nvPr>
        </p:nvSpPr>
        <p:spPr/>
        <p:txBody>
          <a:bodyPr/>
          <a:lstStyle>
            <a:lvl1pPr>
              <a:defRPr/>
            </a:lvl1pPr>
          </a:lstStyle>
          <a:p>
            <a:pPr>
              <a:defRPr/>
            </a:pPr>
            <a:fld id="{B58FE058-91E3-7047-A18D-BFA9F5DBA7A2}" type="datetime1">
              <a:rPr lang="en-US" altLang="fr-FR"/>
              <a:pPr>
                <a:defRPr/>
              </a:pPr>
              <a:t>6/27/19</a:t>
            </a:fld>
            <a:endParaRPr lang="en-US" altLang="fr-FR"/>
          </a:p>
        </p:txBody>
      </p:sp>
      <p:sp>
        <p:nvSpPr>
          <p:cNvPr id="5" name="Footer Placeholder 4">
            <a:extLst>
              <a:ext uri="{FF2B5EF4-FFF2-40B4-BE49-F238E27FC236}">
                <a16:creationId xmlns:a16="http://schemas.microsoft.com/office/drawing/2014/main" id="{B7481B96-EF4B-FD4E-8FEB-BC5B17FA0EC8}"/>
              </a:ext>
            </a:extLst>
          </p:cNvPr>
          <p:cNvSpPr>
            <a:spLocks noGrp="1"/>
          </p:cNvSpPr>
          <p:nvPr>
            <p:ph type="ftr" sz="quarter" idx="11"/>
          </p:nvPr>
        </p:nvSpPr>
        <p:spPr/>
        <p:txBody>
          <a:bodyPr/>
          <a:lstStyle>
            <a:lvl1pPr>
              <a:defRPr/>
            </a:lvl1pPr>
          </a:lstStyle>
          <a:p>
            <a:pPr>
              <a:defRPr/>
            </a:pPr>
            <a:endParaRPr lang="fr-FR" altLang="fr-FR"/>
          </a:p>
        </p:txBody>
      </p:sp>
      <p:sp>
        <p:nvSpPr>
          <p:cNvPr id="6" name="Slide Number Placeholder 5">
            <a:extLst>
              <a:ext uri="{FF2B5EF4-FFF2-40B4-BE49-F238E27FC236}">
                <a16:creationId xmlns:a16="http://schemas.microsoft.com/office/drawing/2014/main" id="{EC999D5A-7D6D-C440-952E-85753DBD9D89}"/>
              </a:ext>
            </a:extLst>
          </p:cNvPr>
          <p:cNvSpPr>
            <a:spLocks noGrp="1"/>
          </p:cNvSpPr>
          <p:nvPr>
            <p:ph type="sldNum" sz="quarter" idx="12"/>
          </p:nvPr>
        </p:nvSpPr>
        <p:spPr/>
        <p:txBody>
          <a:bodyPr/>
          <a:lstStyle>
            <a:lvl1pPr>
              <a:defRPr/>
            </a:lvl1pPr>
          </a:lstStyle>
          <a:p>
            <a:pPr>
              <a:defRPr/>
            </a:pPr>
            <a:fld id="{E3822369-D965-D64E-9F64-A60362C88991}" type="slidenum">
              <a:rPr lang="en-US" altLang="fr-FR"/>
              <a:pPr>
                <a:defRPr/>
              </a:pPr>
              <a:t>‹Nr.›</a:t>
            </a:fld>
            <a:endParaRPr lang="en-US" altLang="fr-FR"/>
          </a:p>
        </p:txBody>
      </p:sp>
    </p:spTree>
    <p:extLst>
      <p:ext uri="{BB962C8B-B14F-4D97-AF65-F5344CB8AC3E}">
        <p14:creationId xmlns:p14="http://schemas.microsoft.com/office/powerpoint/2010/main" val="12819767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01635E1-BCCD-624D-A106-86279EC9EFA1}"/>
              </a:ext>
            </a:extLst>
          </p:cNvPr>
          <p:cNvSpPr>
            <a:spLocks noGrp="1"/>
          </p:cNvSpPr>
          <p:nvPr>
            <p:ph type="dt" sz="half" idx="10"/>
          </p:nvPr>
        </p:nvSpPr>
        <p:spPr/>
        <p:txBody>
          <a:bodyPr/>
          <a:lstStyle>
            <a:lvl1pPr>
              <a:defRPr/>
            </a:lvl1pPr>
          </a:lstStyle>
          <a:p>
            <a:pPr>
              <a:defRPr/>
            </a:pPr>
            <a:fld id="{709E3C28-7A54-6346-9600-C75286E4C002}" type="datetime1">
              <a:rPr lang="en-US" altLang="fr-FR"/>
              <a:pPr>
                <a:defRPr/>
              </a:pPr>
              <a:t>6/27/19</a:t>
            </a:fld>
            <a:endParaRPr lang="en-US" altLang="fr-FR"/>
          </a:p>
        </p:txBody>
      </p:sp>
      <p:sp>
        <p:nvSpPr>
          <p:cNvPr id="5" name="Footer Placeholder 4">
            <a:extLst>
              <a:ext uri="{FF2B5EF4-FFF2-40B4-BE49-F238E27FC236}">
                <a16:creationId xmlns:a16="http://schemas.microsoft.com/office/drawing/2014/main" id="{0BE4DE06-A038-6644-BF5E-4AEE6E65C3BB}"/>
              </a:ext>
            </a:extLst>
          </p:cNvPr>
          <p:cNvSpPr>
            <a:spLocks noGrp="1"/>
          </p:cNvSpPr>
          <p:nvPr>
            <p:ph type="ftr" sz="quarter" idx="11"/>
          </p:nvPr>
        </p:nvSpPr>
        <p:spPr/>
        <p:txBody>
          <a:bodyPr/>
          <a:lstStyle>
            <a:lvl1pPr>
              <a:defRPr/>
            </a:lvl1pPr>
          </a:lstStyle>
          <a:p>
            <a:pPr>
              <a:defRPr/>
            </a:pPr>
            <a:endParaRPr lang="fr-FR" altLang="fr-FR"/>
          </a:p>
        </p:txBody>
      </p:sp>
      <p:sp>
        <p:nvSpPr>
          <p:cNvPr id="6" name="Slide Number Placeholder 5">
            <a:extLst>
              <a:ext uri="{FF2B5EF4-FFF2-40B4-BE49-F238E27FC236}">
                <a16:creationId xmlns:a16="http://schemas.microsoft.com/office/drawing/2014/main" id="{520F9B05-2AED-8A42-9E85-F9ADFF98EE86}"/>
              </a:ext>
            </a:extLst>
          </p:cNvPr>
          <p:cNvSpPr>
            <a:spLocks noGrp="1"/>
          </p:cNvSpPr>
          <p:nvPr>
            <p:ph type="sldNum" sz="quarter" idx="12"/>
          </p:nvPr>
        </p:nvSpPr>
        <p:spPr/>
        <p:txBody>
          <a:bodyPr/>
          <a:lstStyle>
            <a:lvl1pPr>
              <a:defRPr/>
            </a:lvl1pPr>
          </a:lstStyle>
          <a:p>
            <a:pPr>
              <a:defRPr/>
            </a:pPr>
            <a:fld id="{848AC4D7-9A2C-EF41-A4BB-E90A7C605C38}" type="slidenum">
              <a:rPr lang="en-US" altLang="fr-FR"/>
              <a:pPr>
                <a:defRPr/>
              </a:pPr>
              <a:t>‹Nr.›</a:t>
            </a:fld>
            <a:endParaRPr lang="en-US" altLang="fr-FR"/>
          </a:p>
        </p:txBody>
      </p:sp>
    </p:spTree>
    <p:extLst>
      <p:ext uri="{BB962C8B-B14F-4D97-AF65-F5344CB8AC3E}">
        <p14:creationId xmlns:p14="http://schemas.microsoft.com/office/powerpoint/2010/main" val="42451491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3B0EBDB-99E5-D745-989E-4EBB00FFC0EF}"/>
              </a:ext>
            </a:extLst>
          </p:cNvPr>
          <p:cNvSpPr>
            <a:spLocks noGrp="1"/>
          </p:cNvSpPr>
          <p:nvPr>
            <p:ph type="dt" sz="half" idx="10"/>
          </p:nvPr>
        </p:nvSpPr>
        <p:spPr/>
        <p:txBody>
          <a:bodyPr/>
          <a:lstStyle>
            <a:lvl1pPr>
              <a:defRPr/>
            </a:lvl1pPr>
          </a:lstStyle>
          <a:p>
            <a:pPr>
              <a:defRPr/>
            </a:pPr>
            <a:fld id="{2AAE67C0-8E42-AF47-B972-7D143FC6916A}" type="datetime1">
              <a:rPr lang="en-US" altLang="fr-FR"/>
              <a:pPr>
                <a:defRPr/>
              </a:pPr>
              <a:t>6/27/19</a:t>
            </a:fld>
            <a:endParaRPr lang="en-US" altLang="fr-FR"/>
          </a:p>
        </p:txBody>
      </p:sp>
      <p:sp>
        <p:nvSpPr>
          <p:cNvPr id="5" name="Footer Placeholder 4">
            <a:extLst>
              <a:ext uri="{FF2B5EF4-FFF2-40B4-BE49-F238E27FC236}">
                <a16:creationId xmlns:a16="http://schemas.microsoft.com/office/drawing/2014/main" id="{1170D7B6-DDF7-0249-82DF-F4400ADCA074}"/>
              </a:ext>
            </a:extLst>
          </p:cNvPr>
          <p:cNvSpPr>
            <a:spLocks noGrp="1"/>
          </p:cNvSpPr>
          <p:nvPr>
            <p:ph type="ftr" sz="quarter" idx="11"/>
          </p:nvPr>
        </p:nvSpPr>
        <p:spPr/>
        <p:txBody>
          <a:bodyPr/>
          <a:lstStyle>
            <a:lvl1pPr>
              <a:defRPr/>
            </a:lvl1pPr>
          </a:lstStyle>
          <a:p>
            <a:pPr>
              <a:defRPr/>
            </a:pPr>
            <a:endParaRPr lang="fr-FR" altLang="fr-FR"/>
          </a:p>
        </p:txBody>
      </p:sp>
      <p:sp>
        <p:nvSpPr>
          <p:cNvPr id="6" name="Slide Number Placeholder 5">
            <a:extLst>
              <a:ext uri="{FF2B5EF4-FFF2-40B4-BE49-F238E27FC236}">
                <a16:creationId xmlns:a16="http://schemas.microsoft.com/office/drawing/2014/main" id="{D3F501B1-884D-764C-8AE5-5ECC79C57225}"/>
              </a:ext>
            </a:extLst>
          </p:cNvPr>
          <p:cNvSpPr>
            <a:spLocks noGrp="1"/>
          </p:cNvSpPr>
          <p:nvPr>
            <p:ph type="sldNum" sz="quarter" idx="12"/>
          </p:nvPr>
        </p:nvSpPr>
        <p:spPr/>
        <p:txBody>
          <a:bodyPr/>
          <a:lstStyle>
            <a:lvl1pPr>
              <a:defRPr/>
            </a:lvl1pPr>
          </a:lstStyle>
          <a:p>
            <a:pPr>
              <a:defRPr/>
            </a:pPr>
            <a:fld id="{B9492591-693E-9743-B316-002042447D21}" type="slidenum">
              <a:rPr lang="en-US" altLang="fr-FR"/>
              <a:pPr>
                <a:defRPr/>
              </a:pPr>
              <a:t>‹Nr.›</a:t>
            </a:fld>
            <a:endParaRPr lang="en-US" altLang="fr-FR"/>
          </a:p>
        </p:txBody>
      </p:sp>
    </p:spTree>
    <p:extLst>
      <p:ext uri="{BB962C8B-B14F-4D97-AF65-F5344CB8AC3E}">
        <p14:creationId xmlns:p14="http://schemas.microsoft.com/office/powerpoint/2010/main" val="31811408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78E58093-6965-A74B-9049-A0E1304D99D7}"/>
              </a:ext>
            </a:extLst>
          </p:cNvPr>
          <p:cNvSpPr>
            <a:spLocks noGrp="1"/>
          </p:cNvSpPr>
          <p:nvPr>
            <p:ph type="dt" sz="half" idx="10"/>
          </p:nvPr>
        </p:nvSpPr>
        <p:spPr/>
        <p:txBody>
          <a:bodyPr/>
          <a:lstStyle>
            <a:lvl1pPr>
              <a:defRPr/>
            </a:lvl1pPr>
          </a:lstStyle>
          <a:p>
            <a:pPr>
              <a:defRPr/>
            </a:pPr>
            <a:fld id="{50DEB72C-9515-5C42-8F35-8E6042219310}" type="datetime1">
              <a:rPr lang="en-US" altLang="fr-FR"/>
              <a:pPr>
                <a:defRPr/>
              </a:pPr>
              <a:t>6/27/19</a:t>
            </a:fld>
            <a:endParaRPr lang="en-US" altLang="fr-FR"/>
          </a:p>
        </p:txBody>
      </p:sp>
      <p:sp>
        <p:nvSpPr>
          <p:cNvPr id="6" name="Footer Placeholder 4">
            <a:extLst>
              <a:ext uri="{FF2B5EF4-FFF2-40B4-BE49-F238E27FC236}">
                <a16:creationId xmlns:a16="http://schemas.microsoft.com/office/drawing/2014/main" id="{87FC6180-8583-394F-8918-0FAD608BFC07}"/>
              </a:ext>
            </a:extLst>
          </p:cNvPr>
          <p:cNvSpPr>
            <a:spLocks noGrp="1"/>
          </p:cNvSpPr>
          <p:nvPr>
            <p:ph type="ftr" sz="quarter" idx="11"/>
          </p:nvPr>
        </p:nvSpPr>
        <p:spPr/>
        <p:txBody>
          <a:bodyPr/>
          <a:lstStyle>
            <a:lvl1pPr>
              <a:defRPr/>
            </a:lvl1pPr>
          </a:lstStyle>
          <a:p>
            <a:pPr>
              <a:defRPr/>
            </a:pPr>
            <a:endParaRPr lang="fr-FR" altLang="fr-FR"/>
          </a:p>
        </p:txBody>
      </p:sp>
      <p:sp>
        <p:nvSpPr>
          <p:cNvPr id="7" name="Slide Number Placeholder 5">
            <a:extLst>
              <a:ext uri="{FF2B5EF4-FFF2-40B4-BE49-F238E27FC236}">
                <a16:creationId xmlns:a16="http://schemas.microsoft.com/office/drawing/2014/main" id="{58CFB553-2D4E-5F4F-BB46-F46C427C0B59}"/>
              </a:ext>
            </a:extLst>
          </p:cNvPr>
          <p:cNvSpPr>
            <a:spLocks noGrp="1"/>
          </p:cNvSpPr>
          <p:nvPr>
            <p:ph type="sldNum" sz="quarter" idx="12"/>
          </p:nvPr>
        </p:nvSpPr>
        <p:spPr/>
        <p:txBody>
          <a:bodyPr/>
          <a:lstStyle>
            <a:lvl1pPr>
              <a:defRPr/>
            </a:lvl1pPr>
          </a:lstStyle>
          <a:p>
            <a:pPr>
              <a:defRPr/>
            </a:pPr>
            <a:fld id="{B3DF5ED4-9950-1846-8CCC-A0217739343F}" type="slidenum">
              <a:rPr lang="en-US" altLang="fr-FR"/>
              <a:pPr>
                <a:defRPr/>
              </a:pPr>
              <a:t>‹Nr.›</a:t>
            </a:fld>
            <a:endParaRPr lang="en-US" altLang="fr-FR"/>
          </a:p>
        </p:txBody>
      </p:sp>
    </p:spTree>
    <p:extLst>
      <p:ext uri="{BB962C8B-B14F-4D97-AF65-F5344CB8AC3E}">
        <p14:creationId xmlns:p14="http://schemas.microsoft.com/office/powerpoint/2010/main" val="2799553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1A5E7832-A2A2-AE41-B749-D8CA420798A3}"/>
              </a:ext>
            </a:extLst>
          </p:cNvPr>
          <p:cNvSpPr>
            <a:spLocks noGrp="1"/>
          </p:cNvSpPr>
          <p:nvPr>
            <p:ph type="dt" sz="half" idx="10"/>
          </p:nvPr>
        </p:nvSpPr>
        <p:spPr/>
        <p:txBody>
          <a:bodyPr/>
          <a:lstStyle>
            <a:lvl1pPr>
              <a:defRPr/>
            </a:lvl1pPr>
          </a:lstStyle>
          <a:p>
            <a:pPr>
              <a:defRPr/>
            </a:pPr>
            <a:fld id="{1F9599C0-BF2A-4441-84BD-B31583B3B741}" type="datetime1">
              <a:rPr lang="en-US" altLang="fr-FR"/>
              <a:pPr>
                <a:defRPr/>
              </a:pPr>
              <a:t>6/27/19</a:t>
            </a:fld>
            <a:endParaRPr lang="en-US" altLang="fr-FR"/>
          </a:p>
        </p:txBody>
      </p:sp>
      <p:sp>
        <p:nvSpPr>
          <p:cNvPr id="8" name="Footer Placeholder 4">
            <a:extLst>
              <a:ext uri="{FF2B5EF4-FFF2-40B4-BE49-F238E27FC236}">
                <a16:creationId xmlns:a16="http://schemas.microsoft.com/office/drawing/2014/main" id="{C4850557-BF99-324F-BC19-F45EA84F8501}"/>
              </a:ext>
            </a:extLst>
          </p:cNvPr>
          <p:cNvSpPr>
            <a:spLocks noGrp="1"/>
          </p:cNvSpPr>
          <p:nvPr>
            <p:ph type="ftr" sz="quarter" idx="11"/>
          </p:nvPr>
        </p:nvSpPr>
        <p:spPr/>
        <p:txBody>
          <a:bodyPr/>
          <a:lstStyle>
            <a:lvl1pPr>
              <a:defRPr/>
            </a:lvl1pPr>
          </a:lstStyle>
          <a:p>
            <a:pPr>
              <a:defRPr/>
            </a:pPr>
            <a:endParaRPr lang="fr-FR" altLang="fr-FR"/>
          </a:p>
        </p:txBody>
      </p:sp>
      <p:sp>
        <p:nvSpPr>
          <p:cNvPr id="9" name="Slide Number Placeholder 5">
            <a:extLst>
              <a:ext uri="{FF2B5EF4-FFF2-40B4-BE49-F238E27FC236}">
                <a16:creationId xmlns:a16="http://schemas.microsoft.com/office/drawing/2014/main" id="{EBE05019-9211-CF4C-83F8-A9DA76346B32}"/>
              </a:ext>
            </a:extLst>
          </p:cNvPr>
          <p:cNvSpPr>
            <a:spLocks noGrp="1"/>
          </p:cNvSpPr>
          <p:nvPr>
            <p:ph type="sldNum" sz="quarter" idx="12"/>
          </p:nvPr>
        </p:nvSpPr>
        <p:spPr/>
        <p:txBody>
          <a:bodyPr/>
          <a:lstStyle>
            <a:lvl1pPr>
              <a:defRPr/>
            </a:lvl1pPr>
          </a:lstStyle>
          <a:p>
            <a:pPr>
              <a:defRPr/>
            </a:pPr>
            <a:fld id="{A77F56F5-BE21-8342-8343-079566A5218E}" type="slidenum">
              <a:rPr lang="en-US" altLang="fr-FR"/>
              <a:pPr>
                <a:defRPr/>
              </a:pPr>
              <a:t>‹Nr.›</a:t>
            </a:fld>
            <a:endParaRPr lang="en-US" altLang="fr-FR"/>
          </a:p>
        </p:txBody>
      </p:sp>
    </p:spTree>
    <p:extLst>
      <p:ext uri="{BB962C8B-B14F-4D97-AF65-F5344CB8AC3E}">
        <p14:creationId xmlns:p14="http://schemas.microsoft.com/office/powerpoint/2010/main" val="24812914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18CBFCA7-4D1C-A248-B07E-41AA46E8522E}"/>
              </a:ext>
            </a:extLst>
          </p:cNvPr>
          <p:cNvSpPr>
            <a:spLocks noGrp="1"/>
          </p:cNvSpPr>
          <p:nvPr>
            <p:ph type="dt" sz="half" idx="10"/>
          </p:nvPr>
        </p:nvSpPr>
        <p:spPr/>
        <p:txBody>
          <a:bodyPr/>
          <a:lstStyle>
            <a:lvl1pPr>
              <a:defRPr/>
            </a:lvl1pPr>
          </a:lstStyle>
          <a:p>
            <a:pPr>
              <a:defRPr/>
            </a:pPr>
            <a:fld id="{C88A59A2-29FB-544E-A998-597125BA4352}" type="datetime1">
              <a:rPr lang="en-US" altLang="fr-FR"/>
              <a:pPr>
                <a:defRPr/>
              </a:pPr>
              <a:t>6/27/19</a:t>
            </a:fld>
            <a:endParaRPr lang="en-US" altLang="fr-FR"/>
          </a:p>
        </p:txBody>
      </p:sp>
      <p:sp>
        <p:nvSpPr>
          <p:cNvPr id="4" name="Footer Placeholder 4">
            <a:extLst>
              <a:ext uri="{FF2B5EF4-FFF2-40B4-BE49-F238E27FC236}">
                <a16:creationId xmlns:a16="http://schemas.microsoft.com/office/drawing/2014/main" id="{DC295011-32FC-2844-A3A6-A8249133906B}"/>
              </a:ext>
            </a:extLst>
          </p:cNvPr>
          <p:cNvSpPr>
            <a:spLocks noGrp="1"/>
          </p:cNvSpPr>
          <p:nvPr>
            <p:ph type="ftr" sz="quarter" idx="11"/>
          </p:nvPr>
        </p:nvSpPr>
        <p:spPr/>
        <p:txBody>
          <a:bodyPr/>
          <a:lstStyle>
            <a:lvl1pPr>
              <a:defRPr/>
            </a:lvl1pPr>
          </a:lstStyle>
          <a:p>
            <a:pPr>
              <a:defRPr/>
            </a:pPr>
            <a:endParaRPr lang="fr-FR" altLang="fr-FR"/>
          </a:p>
        </p:txBody>
      </p:sp>
      <p:sp>
        <p:nvSpPr>
          <p:cNvPr id="5" name="Slide Number Placeholder 5">
            <a:extLst>
              <a:ext uri="{FF2B5EF4-FFF2-40B4-BE49-F238E27FC236}">
                <a16:creationId xmlns:a16="http://schemas.microsoft.com/office/drawing/2014/main" id="{451A0D9C-8761-F64D-9DE1-16C10DC367BF}"/>
              </a:ext>
            </a:extLst>
          </p:cNvPr>
          <p:cNvSpPr>
            <a:spLocks noGrp="1"/>
          </p:cNvSpPr>
          <p:nvPr>
            <p:ph type="sldNum" sz="quarter" idx="12"/>
          </p:nvPr>
        </p:nvSpPr>
        <p:spPr/>
        <p:txBody>
          <a:bodyPr/>
          <a:lstStyle>
            <a:lvl1pPr>
              <a:defRPr/>
            </a:lvl1pPr>
          </a:lstStyle>
          <a:p>
            <a:pPr>
              <a:defRPr/>
            </a:pPr>
            <a:fld id="{7C1652FD-5BE3-D341-8652-FD960A9DBE09}" type="slidenum">
              <a:rPr lang="en-US" altLang="fr-FR"/>
              <a:pPr>
                <a:defRPr/>
              </a:pPr>
              <a:t>‹Nr.›</a:t>
            </a:fld>
            <a:endParaRPr lang="en-US" altLang="fr-FR"/>
          </a:p>
        </p:txBody>
      </p:sp>
    </p:spTree>
    <p:extLst>
      <p:ext uri="{BB962C8B-B14F-4D97-AF65-F5344CB8AC3E}">
        <p14:creationId xmlns:p14="http://schemas.microsoft.com/office/powerpoint/2010/main" val="17732084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E9D5695A-596D-6346-B134-C9EB015C522F}"/>
              </a:ext>
            </a:extLst>
          </p:cNvPr>
          <p:cNvSpPr>
            <a:spLocks noGrp="1"/>
          </p:cNvSpPr>
          <p:nvPr>
            <p:ph type="dt" sz="half" idx="10"/>
          </p:nvPr>
        </p:nvSpPr>
        <p:spPr/>
        <p:txBody>
          <a:bodyPr/>
          <a:lstStyle>
            <a:lvl1pPr>
              <a:defRPr/>
            </a:lvl1pPr>
          </a:lstStyle>
          <a:p>
            <a:pPr>
              <a:defRPr/>
            </a:pPr>
            <a:fld id="{89391AC2-5695-1349-86A2-A17C92AA3BE1}" type="datetime1">
              <a:rPr lang="en-US" altLang="fr-FR"/>
              <a:pPr>
                <a:defRPr/>
              </a:pPr>
              <a:t>6/27/19</a:t>
            </a:fld>
            <a:endParaRPr lang="en-US" altLang="fr-FR"/>
          </a:p>
        </p:txBody>
      </p:sp>
      <p:sp>
        <p:nvSpPr>
          <p:cNvPr id="3" name="Footer Placeholder 4">
            <a:extLst>
              <a:ext uri="{FF2B5EF4-FFF2-40B4-BE49-F238E27FC236}">
                <a16:creationId xmlns:a16="http://schemas.microsoft.com/office/drawing/2014/main" id="{86DA79A1-D8A5-7242-82B5-5F16B3E1D9D0}"/>
              </a:ext>
            </a:extLst>
          </p:cNvPr>
          <p:cNvSpPr>
            <a:spLocks noGrp="1"/>
          </p:cNvSpPr>
          <p:nvPr>
            <p:ph type="ftr" sz="quarter" idx="11"/>
          </p:nvPr>
        </p:nvSpPr>
        <p:spPr/>
        <p:txBody>
          <a:bodyPr/>
          <a:lstStyle>
            <a:lvl1pPr>
              <a:defRPr/>
            </a:lvl1pPr>
          </a:lstStyle>
          <a:p>
            <a:pPr>
              <a:defRPr/>
            </a:pPr>
            <a:endParaRPr lang="fr-FR" altLang="fr-FR"/>
          </a:p>
        </p:txBody>
      </p:sp>
      <p:sp>
        <p:nvSpPr>
          <p:cNvPr id="4" name="Slide Number Placeholder 5">
            <a:extLst>
              <a:ext uri="{FF2B5EF4-FFF2-40B4-BE49-F238E27FC236}">
                <a16:creationId xmlns:a16="http://schemas.microsoft.com/office/drawing/2014/main" id="{38C9C279-B5A8-F842-8D72-AE575BBF3411}"/>
              </a:ext>
            </a:extLst>
          </p:cNvPr>
          <p:cNvSpPr>
            <a:spLocks noGrp="1"/>
          </p:cNvSpPr>
          <p:nvPr>
            <p:ph type="sldNum" sz="quarter" idx="12"/>
          </p:nvPr>
        </p:nvSpPr>
        <p:spPr/>
        <p:txBody>
          <a:bodyPr/>
          <a:lstStyle>
            <a:lvl1pPr>
              <a:defRPr/>
            </a:lvl1pPr>
          </a:lstStyle>
          <a:p>
            <a:pPr>
              <a:defRPr/>
            </a:pPr>
            <a:fld id="{C24AF76D-58EF-9649-98F1-58B7683692FB}" type="slidenum">
              <a:rPr lang="en-US" altLang="fr-FR"/>
              <a:pPr>
                <a:defRPr/>
              </a:pPr>
              <a:t>‹Nr.›</a:t>
            </a:fld>
            <a:endParaRPr lang="en-US" altLang="fr-FR"/>
          </a:p>
        </p:txBody>
      </p:sp>
    </p:spTree>
    <p:extLst>
      <p:ext uri="{BB962C8B-B14F-4D97-AF65-F5344CB8AC3E}">
        <p14:creationId xmlns:p14="http://schemas.microsoft.com/office/powerpoint/2010/main" val="36778162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01B4403A-0589-5944-B482-FA1EEA225192}"/>
              </a:ext>
            </a:extLst>
          </p:cNvPr>
          <p:cNvSpPr>
            <a:spLocks noGrp="1"/>
          </p:cNvSpPr>
          <p:nvPr>
            <p:ph type="dt" sz="half" idx="10"/>
          </p:nvPr>
        </p:nvSpPr>
        <p:spPr/>
        <p:txBody>
          <a:bodyPr/>
          <a:lstStyle>
            <a:lvl1pPr>
              <a:defRPr/>
            </a:lvl1pPr>
          </a:lstStyle>
          <a:p>
            <a:pPr>
              <a:defRPr/>
            </a:pPr>
            <a:fld id="{64BB57C5-579C-2044-A099-9C3A7372BD1A}" type="datetime1">
              <a:rPr lang="en-US" altLang="fr-FR"/>
              <a:pPr>
                <a:defRPr/>
              </a:pPr>
              <a:t>6/27/19</a:t>
            </a:fld>
            <a:endParaRPr lang="en-US" altLang="fr-FR"/>
          </a:p>
        </p:txBody>
      </p:sp>
      <p:sp>
        <p:nvSpPr>
          <p:cNvPr id="6" name="Footer Placeholder 4">
            <a:extLst>
              <a:ext uri="{FF2B5EF4-FFF2-40B4-BE49-F238E27FC236}">
                <a16:creationId xmlns:a16="http://schemas.microsoft.com/office/drawing/2014/main" id="{CFE21F2E-98D5-F847-B069-7B0097E4175C}"/>
              </a:ext>
            </a:extLst>
          </p:cNvPr>
          <p:cNvSpPr>
            <a:spLocks noGrp="1"/>
          </p:cNvSpPr>
          <p:nvPr>
            <p:ph type="ftr" sz="quarter" idx="11"/>
          </p:nvPr>
        </p:nvSpPr>
        <p:spPr/>
        <p:txBody>
          <a:bodyPr/>
          <a:lstStyle>
            <a:lvl1pPr>
              <a:defRPr/>
            </a:lvl1pPr>
          </a:lstStyle>
          <a:p>
            <a:pPr>
              <a:defRPr/>
            </a:pPr>
            <a:endParaRPr lang="fr-FR" altLang="fr-FR"/>
          </a:p>
        </p:txBody>
      </p:sp>
      <p:sp>
        <p:nvSpPr>
          <p:cNvPr id="7" name="Slide Number Placeholder 5">
            <a:extLst>
              <a:ext uri="{FF2B5EF4-FFF2-40B4-BE49-F238E27FC236}">
                <a16:creationId xmlns:a16="http://schemas.microsoft.com/office/drawing/2014/main" id="{FD82C9A6-74BF-6C4B-86DF-A5D7C40F1780}"/>
              </a:ext>
            </a:extLst>
          </p:cNvPr>
          <p:cNvSpPr>
            <a:spLocks noGrp="1"/>
          </p:cNvSpPr>
          <p:nvPr>
            <p:ph type="sldNum" sz="quarter" idx="12"/>
          </p:nvPr>
        </p:nvSpPr>
        <p:spPr/>
        <p:txBody>
          <a:bodyPr/>
          <a:lstStyle>
            <a:lvl1pPr>
              <a:defRPr/>
            </a:lvl1pPr>
          </a:lstStyle>
          <a:p>
            <a:pPr>
              <a:defRPr/>
            </a:pPr>
            <a:fld id="{D14FCB08-60E0-5640-930E-FFC3A12561EE}" type="slidenum">
              <a:rPr lang="en-US" altLang="fr-FR"/>
              <a:pPr>
                <a:defRPr/>
              </a:pPr>
              <a:t>‹Nr.›</a:t>
            </a:fld>
            <a:endParaRPr lang="en-US" altLang="fr-FR"/>
          </a:p>
        </p:txBody>
      </p:sp>
    </p:spTree>
    <p:extLst>
      <p:ext uri="{BB962C8B-B14F-4D97-AF65-F5344CB8AC3E}">
        <p14:creationId xmlns:p14="http://schemas.microsoft.com/office/powerpoint/2010/main" val="5388465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1F4E4336-5DD7-8A4E-B8B2-E0BEE62E470A}"/>
              </a:ext>
            </a:extLst>
          </p:cNvPr>
          <p:cNvSpPr>
            <a:spLocks noGrp="1"/>
          </p:cNvSpPr>
          <p:nvPr>
            <p:ph type="dt" sz="half" idx="10"/>
          </p:nvPr>
        </p:nvSpPr>
        <p:spPr/>
        <p:txBody>
          <a:bodyPr/>
          <a:lstStyle>
            <a:lvl1pPr>
              <a:defRPr/>
            </a:lvl1pPr>
          </a:lstStyle>
          <a:p>
            <a:pPr>
              <a:defRPr/>
            </a:pPr>
            <a:fld id="{E0F34C4A-5EBD-E143-A5D7-32ACD2242969}" type="datetime1">
              <a:rPr lang="en-US" altLang="fr-FR"/>
              <a:pPr>
                <a:defRPr/>
              </a:pPr>
              <a:t>6/27/19</a:t>
            </a:fld>
            <a:endParaRPr lang="en-US" altLang="fr-FR"/>
          </a:p>
        </p:txBody>
      </p:sp>
      <p:sp>
        <p:nvSpPr>
          <p:cNvPr id="6" name="Footer Placeholder 4">
            <a:extLst>
              <a:ext uri="{FF2B5EF4-FFF2-40B4-BE49-F238E27FC236}">
                <a16:creationId xmlns:a16="http://schemas.microsoft.com/office/drawing/2014/main" id="{C8B4DD91-2A8D-204D-9607-56BB1274F79D}"/>
              </a:ext>
            </a:extLst>
          </p:cNvPr>
          <p:cNvSpPr>
            <a:spLocks noGrp="1"/>
          </p:cNvSpPr>
          <p:nvPr>
            <p:ph type="ftr" sz="quarter" idx="11"/>
          </p:nvPr>
        </p:nvSpPr>
        <p:spPr/>
        <p:txBody>
          <a:bodyPr/>
          <a:lstStyle>
            <a:lvl1pPr>
              <a:defRPr/>
            </a:lvl1pPr>
          </a:lstStyle>
          <a:p>
            <a:pPr>
              <a:defRPr/>
            </a:pPr>
            <a:endParaRPr lang="fr-FR" altLang="fr-FR"/>
          </a:p>
        </p:txBody>
      </p:sp>
      <p:sp>
        <p:nvSpPr>
          <p:cNvPr id="7" name="Slide Number Placeholder 5">
            <a:extLst>
              <a:ext uri="{FF2B5EF4-FFF2-40B4-BE49-F238E27FC236}">
                <a16:creationId xmlns:a16="http://schemas.microsoft.com/office/drawing/2014/main" id="{731556EA-D026-7540-ACE8-F3A973B04B17}"/>
              </a:ext>
            </a:extLst>
          </p:cNvPr>
          <p:cNvSpPr>
            <a:spLocks noGrp="1"/>
          </p:cNvSpPr>
          <p:nvPr>
            <p:ph type="sldNum" sz="quarter" idx="12"/>
          </p:nvPr>
        </p:nvSpPr>
        <p:spPr/>
        <p:txBody>
          <a:bodyPr/>
          <a:lstStyle>
            <a:lvl1pPr>
              <a:defRPr/>
            </a:lvl1pPr>
          </a:lstStyle>
          <a:p>
            <a:pPr>
              <a:defRPr/>
            </a:pPr>
            <a:fld id="{7DA7C52C-498A-4D44-B6F6-D94D755236DE}" type="slidenum">
              <a:rPr lang="en-US" altLang="fr-FR"/>
              <a:pPr>
                <a:defRPr/>
              </a:pPr>
              <a:t>‹Nr.›</a:t>
            </a:fld>
            <a:endParaRPr lang="en-US" altLang="fr-FR"/>
          </a:p>
        </p:txBody>
      </p:sp>
    </p:spTree>
    <p:extLst>
      <p:ext uri="{BB962C8B-B14F-4D97-AF65-F5344CB8AC3E}">
        <p14:creationId xmlns:p14="http://schemas.microsoft.com/office/powerpoint/2010/main" val="37603995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BB199CF6-5FBA-004C-A1A2-F71BB71FC846}"/>
              </a:ext>
            </a:extLst>
          </p:cNvPr>
          <p:cNvSpPr>
            <a:spLocks noGrp="1"/>
          </p:cNvSpPr>
          <p:nvPr>
            <p:ph type="title"/>
          </p:nvPr>
        </p:nvSpPr>
        <p:spPr bwMode="auto">
          <a:xfrm>
            <a:off x="457200" y="206375"/>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fr-FR"/>
              <a:t>Click to edit Master title style</a:t>
            </a:r>
          </a:p>
        </p:txBody>
      </p:sp>
      <p:sp>
        <p:nvSpPr>
          <p:cNvPr id="1027" name="Text Placeholder 2">
            <a:extLst>
              <a:ext uri="{FF2B5EF4-FFF2-40B4-BE49-F238E27FC236}">
                <a16:creationId xmlns:a16="http://schemas.microsoft.com/office/drawing/2014/main" id="{DF649322-4F37-CD44-95D3-A5FE156E6032}"/>
              </a:ext>
            </a:extLst>
          </p:cNvPr>
          <p:cNvSpPr>
            <a:spLocks noGrp="1"/>
          </p:cNvSpPr>
          <p:nvPr>
            <p:ph type="body" idx="1"/>
          </p:nvPr>
        </p:nvSpPr>
        <p:spPr bwMode="auto">
          <a:xfrm>
            <a:off x="457200" y="1200150"/>
            <a:ext cx="8229600" cy="339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fr-FR"/>
              <a:t>Click to edit Master text styles</a:t>
            </a:r>
          </a:p>
          <a:p>
            <a:pPr lvl="1"/>
            <a:r>
              <a:rPr lang="en-US" altLang="fr-FR"/>
              <a:t>Second level</a:t>
            </a:r>
          </a:p>
          <a:p>
            <a:pPr lvl="2"/>
            <a:r>
              <a:rPr lang="en-US" altLang="fr-FR"/>
              <a:t>Third level</a:t>
            </a:r>
          </a:p>
          <a:p>
            <a:pPr lvl="3"/>
            <a:r>
              <a:rPr lang="en-US" altLang="fr-FR"/>
              <a:t>Fourth level</a:t>
            </a:r>
          </a:p>
          <a:p>
            <a:pPr lvl="4"/>
            <a:r>
              <a:rPr lang="en-US" altLang="fr-FR"/>
              <a:t>Fifth level</a:t>
            </a:r>
          </a:p>
        </p:txBody>
      </p:sp>
      <p:sp>
        <p:nvSpPr>
          <p:cNvPr id="4" name="Date Placeholder 3">
            <a:extLst>
              <a:ext uri="{FF2B5EF4-FFF2-40B4-BE49-F238E27FC236}">
                <a16:creationId xmlns:a16="http://schemas.microsoft.com/office/drawing/2014/main" id="{61938098-0616-4D10-BA0D-F0DB95A5318A}"/>
              </a:ext>
            </a:extLst>
          </p:cNvPr>
          <p:cNvSpPr>
            <a:spLocks noGrp="1"/>
          </p:cNvSpPr>
          <p:nvPr>
            <p:ph type="dt" sz="half" idx="2"/>
          </p:nvPr>
        </p:nvSpPr>
        <p:spPr>
          <a:xfrm>
            <a:off x="457200" y="4767263"/>
            <a:ext cx="2133600" cy="274637"/>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panose="020F0502020204030204" pitchFamily="34" charset="0"/>
              </a:defRPr>
            </a:lvl1pPr>
          </a:lstStyle>
          <a:p>
            <a:pPr>
              <a:defRPr/>
            </a:pPr>
            <a:fld id="{02339921-4C1A-934B-BE7B-6EBECCC44353}" type="datetime1">
              <a:rPr lang="en-US" altLang="fr-FR"/>
              <a:pPr>
                <a:defRPr/>
              </a:pPr>
              <a:t>6/27/19</a:t>
            </a:fld>
            <a:endParaRPr lang="en-US" altLang="fr-FR"/>
          </a:p>
        </p:txBody>
      </p:sp>
      <p:sp>
        <p:nvSpPr>
          <p:cNvPr id="5" name="Footer Placeholder 4">
            <a:extLst>
              <a:ext uri="{FF2B5EF4-FFF2-40B4-BE49-F238E27FC236}">
                <a16:creationId xmlns:a16="http://schemas.microsoft.com/office/drawing/2014/main" id="{4AAE15B2-7458-4833-A983-51EECDEE566C}"/>
              </a:ext>
            </a:extLst>
          </p:cNvPr>
          <p:cNvSpPr>
            <a:spLocks noGrp="1"/>
          </p:cNvSpPr>
          <p:nvPr>
            <p:ph type="ftr" sz="quarter" idx="3"/>
          </p:nvPr>
        </p:nvSpPr>
        <p:spPr>
          <a:xfrm>
            <a:off x="3124200" y="4767263"/>
            <a:ext cx="2895600" cy="274637"/>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898989"/>
                </a:solidFill>
                <a:latin typeface="Calibri" panose="020F0502020204030204" pitchFamily="34" charset="0"/>
              </a:defRPr>
            </a:lvl1pPr>
          </a:lstStyle>
          <a:p>
            <a:pPr>
              <a:defRPr/>
            </a:pPr>
            <a:endParaRPr lang="fr-FR" altLang="fr-FR"/>
          </a:p>
        </p:txBody>
      </p:sp>
      <p:sp>
        <p:nvSpPr>
          <p:cNvPr id="6" name="Slide Number Placeholder 5">
            <a:extLst>
              <a:ext uri="{FF2B5EF4-FFF2-40B4-BE49-F238E27FC236}">
                <a16:creationId xmlns:a16="http://schemas.microsoft.com/office/drawing/2014/main" id="{48FD2706-CDF2-4126-A6A4-06710F0ECB25}"/>
              </a:ext>
            </a:extLst>
          </p:cNvPr>
          <p:cNvSpPr>
            <a:spLocks noGrp="1"/>
          </p:cNvSpPr>
          <p:nvPr>
            <p:ph type="sldNum" sz="quarter" idx="4"/>
          </p:nvPr>
        </p:nvSpPr>
        <p:spPr>
          <a:xfrm>
            <a:off x="6553200" y="4767263"/>
            <a:ext cx="2133600" cy="274637"/>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a:defRPr/>
            </a:pPr>
            <a:fld id="{AC59DB46-5BE1-3A4D-97F9-E8F690D6C8AD}" type="slidenum">
              <a:rPr lang="en-US" altLang="fr-FR"/>
              <a:pPr>
                <a:defRPr/>
              </a:pPr>
              <a:t>‹Nr.›</a:t>
            </a:fld>
            <a:endParaRPr lang="en-US" altLang="fr-F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pitchFamily="1" charset="-128"/>
          <a:cs typeface="ＭＳ Ｐゴシック" pitchFamily="1" charset="-128"/>
        </a:defRPr>
      </a:lvl1pPr>
      <a:lvl2pPr algn="ctr" defTabSz="457200" rtl="0" eaLnBrk="0" fontAlgn="base" hangingPunct="0">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2pPr>
      <a:lvl3pPr algn="ctr" defTabSz="457200" rtl="0" eaLnBrk="0" fontAlgn="base" hangingPunct="0">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3pPr>
      <a:lvl4pPr algn="ctr" defTabSz="457200" rtl="0" eaLnBrk="0" fontAlgn="base" hangingPunct="0">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4pPr>
      <a:lvl5pPr algn="ctr" defTabSz="457200" rtl="0" eaLnBrk="0" fontAlgn="base" hangingPunct="0">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5pPr>
      <a:lvl6pPr marL="457200" algn="ctr" defTabSz="457200" rtl="0" fontAlgn="base">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6pPr>
      <a:lvl7pPr marL="914400" algn="ctr" defTabSz="457200" rtl="0" fontAlgn="base">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7pPr>
      <a:lvl8pPr marL="1371600" algn="ctr" defTabSz="457200" rtl="0" fontAlgn="base">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8pPr>
      <a:lvl9pPr marL="1828800" algn="ctr" defTabSz="457200" rtl="0" fontAlgn="base">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pitchFamily="1" charset="-128"/>
          <a:cs typeface="ＭＳ Ｐゴシック" pitchFamily="1"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pitchFamily="1"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pitchFamily="1"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pitchFamily="1"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pitchFamily="1"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13.jpg"/><Relationship Id="rId4" Type="http://schemas.openxmlformats.org/officeDocument/2006/relationships/image" Target="../media/image12.jpg"/></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18.jpg"/><Relationship Id="rId5" Type="http://schemas.openxmlformats.org/officeDocument/2006/relationships/image" Target="../media/image17.pn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8.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51545A"/>
        </a:solidFill>
        <a:effectLst/>
      </p:bgPr>
    </p:bg>
    <p:spTree>
      <p:nvGrpSpPr>
        <p:cNvPr id="1" name=""/>
        <p:cNvGrpSpPr/>
        <p:nvPr/>
      </p:nvGrpSpPr>
      <p:grpSpPr>
        <a:xfrm>
          <a:off x="0" y="0"/>
          <a:ext cx="0" cy="0"/>
          <a:chOff x="0" y="0"/>
          <a:chExt cx="0" cy="0"/>
        </a:xfrm>
      </p:grpSpPr>
      <p:sp>
        <p:nvSpPr>
          <p:cNvPr id="3074" name="Shape 533">
            <a:extLst>
              <a:ext uri="{FF2B5EF4-FFF2-40B4-BE49-F238E27FC236}">
                <a16:creationId xmlns:a16="http://schemas.microsoft.com/office/drawing/2014/main" id="{E7ED147C-9A19-6342-805E-9EADDB2DC86C}"/>
              </a:ext>
            </a:extLst>
          </p:cNvPr>
          <p:cNvSpPr txBox="1">
            <a:spLocks/>
          </p:cNvSpPr>
          <p:nvPr/>
        </p:nvSpPr>
        <p:spPr bwMode="auto">
          <a:xfrm>
            <a:off x="3217863" y="1577975"/>
            <a:ext cx="8334375"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nchor="b"/>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buClr>
                <a:srgbClr val="1F497D"/>
              </a:buClr>
              <a:buSzPct val="25000"/>
              <a:buFont typeface="Arial" panose="020B0604020202020204" pitchFamily="34" charset="0"/>
              <a:buNone/>
            </a:pPr>
            <a:r>
              <a:rPr lang="en-US" altLang="fr-FR" sz="4500" b="1">
                <a:solidFill>
                  <a:schemeClr val="bg1"/>
                </a:solidFill>
                <a:latin typeface="Arial" panose="020B0604020202020204" pitchFamily="34" charset="0"/>
                <a:cs typeface="Arial" panose="020B0604020202020204" pitchFamily="34" charset="0"/>
                <a:sym typeface="Arial" panose="020B0604020202020204" pitchFamily="34" charset="0"/>
              </a:rPr>
              <a:t>Steelcase</a:t>
            </a:r>
            <a:r>
              <a:rPr lang="en-US" altLang="fr-FR" sz="2400" baseline="80000">
                <a:solidFill>
                  <a:schemeClr val="bg1"/>
                </a:solidFill>
                <a:latin typeface="Arial" panose="020B0604020202020204" pitchFamily="34" charset="0"/>
                <a:cs typeface="Arial" panose="020B0604020202020204" pitchFamily="34" charset="0"/>
                <a:sym typeface="Arial" panose="020B0604020202020204" pitchFamily="34" charset="0"/>
              </a:rPr>
              <a:t>®</a:t>
            </a:r>
            <a:r>
              <a:rPr lang="en-US" altLang="fr-FR" sz="4500" b="1">
                <a:solidFill>
                  <a:schemeClr val="bg1"/>
                </a:solidFill>
                <a:latin typeface="Arial" panose="020B0604020202020204" pitchFamily="34" charset="0"/>
                <a:cs typeface="Arial" panose="020B0604020202020204" pitchFamily="34" charset="0"/>
              </a:rPr>
              <a:t> </a:t>
            </a:r>
            <a:r>
              <a:rPr lang="en-US" altLang="fr-FR" sz="4500" b="1">
                <a:solidFill>
                  <a:schemeClr val="bg1"/>
                </a:solidFill>
                <a:latin typeface="Arial" panose="020B0604020202020204" pitchFamily="34" charset="0"/>
                <a:cs typeface="Arial" panose="020B0604020202020204" pitchFamily="34" charset="0"/>
                <a:sym typeface="Arial" panose="020B0604020202020204" pitchFamily="34" charset="0"/>
              </a:rPr>
              <a:t>Roam</a:t>
            </a:r>
            <a:r>
              <a:rPr lang="en-US" altLang="fr-FR" sz="2800" baseline="63000">
                <a:solidFill>
                  <a:srgbClr val="FFFFFF"/>
                </a:solidFill>
                <a:latin typeface="Arial" panose="020B0604020202020204" pitchFamily="34" charset="0"/>
                <a:cs typeface="Arial" panose="020B0604020202020204" pitchFamily="34" charset="0"/>
              </a:rPr>
              <a:t>™</a:t>
            </a:r>
            <a:endParaRPr lang="en-US" altLang="fr-FR" sz="2800" b="1" baseline="63000">
              <a:solidFill>
                <a:schemeClr val="bg1"/>
              </a:solidFill>
              <a:latin typeface="Arial" panose="020B0604020202020204" pitchFamily="34" charset="0"/>
              <a:cs typeface="Arial" panose="020B0604020202020204" pitchFamily="34" charset="0"/>
              <a:sym typeface="Arial" panose="020B0604020202020204" pitchFamily="34" charset="0"/>
            </a:endParaRPr>
          </a:p>
        </p:txBody>
      </p:sp>
      <p:pic>
        <p:nvPicPr>
          <p:cNvPr id="3075" name="Picture 2" descr="steelcase_logo_classic_register_white_3.gif">
            <a:extLst>
              <a:ext uri="{FF2B5EF4-FFF2-40B4-BE49-F238E27FC236}">
                <a16:creationId xmlns:a16="http://schemas.microsoft.com/office/drawing/2014/main" id="{0BC23CA3-B230-754E-B4F0-FAA00ABAF41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0363" y="4632325"/>
            <a:ext cx="811212" cy="15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25119A63-B524-459B-9467-95FA5DFE49B1}"/>
              </a:ext>
            </a:extLst>
          </p:cNvPr>
          <p:cNvSpPr/>
          <p:nvPr/>
        </p:nvSpPr>
        <p:spPr>
          <a:xfrm>
            <a:off x="1311275" y="4503738"/>
            <a:ext cx="966788" cy="482600"/>
          </a:xfrm>
          <a:prstGeom prst="rect">
            <a:avLst/>
          </a:prstGeom>
          <a:solidFill>
            <a:srgbClr val="77787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defRPr/>
            </a:pPr>
            <a:r>
              <a:rPr lang="fr-FR" altLang="fr-FR" sz="1000">
                <a:solidFill>
                  <a:srgbClr val="FF0000"/>
                </a:solidFill>
                <a:latin typeface="Calibri" panose="020F0502020204030204" pitchFamily="34" charset="0"/>
              </a:rPr>
              <a:t>LOGO DE L’ENTREPRISE</a:t>
            </a:r>
          </a:p>
        </p:txBody>
      </p:sp>
      <p:cxnSp>
        <p:nvCxnSpPr>
          <p:cNvPr id="7" name="Straight Connector 6">
            <a:extLst>
              <a:ext uri="{FF2B5EF4-FFF2-40B4-BE49-F238E27FC236}">
                <a16:creationId xmlns:a16="http://schemas.microsoft.com/office/drawing/2014/main" id="{6B275D2C-8013-4D54-934D-12C8C6C7C953}"/>
              </a:ext>
            </a:extLst>
          </p:cNvPr>
          <p:cNvCxnSpPr/>
          <p:nvPr/>
        </p:nvCxnSpPr>
        <p:spPr>
          <a:xfrm flipV="1">
            <a:off x="1238250" y="4649788"/>
            <a:ext cx="0" cy="150812"/>
          </a:xfrm>
          <a:prstGeom prst="line">
            <a:avLst/>
          </a:prstGeom>
          <a:ln w="3175" cmpd="sng">
            <a:solidFill>
              <a:srgbClr val="FFFFFF"/>
            </a:solidFill>
          </a:ln>
          <a:effectLst/>
        </p:spPr>
        <p:style>
          <a:lnRef idx="2">
            <a:schemeClr val="accent1"/>
          </a:lnRef>
          <a:fillRef idx="0">
            <a:schemeClr val="accent1"/>
          </a:fillRef>
          <a:effectRef idx="1">
            <a:schemeClr val="accent1"/>
          </a:effectRef>
          <a:fontRef idx="minor">
            <a:schemeClr val="tx1"/>
          </a:fontRef>
        </p:style>
      </p:cxnSp>
      <p:sp>
        <p:nvSpPr>
          <p:cNvPr id="3078" name="Shape 195">
            <a:extLst>
              <a:ext uri="{FF2B5EF4-FFF2-40B4-BE49-F238E27FC236}">
                <a16:creationId xmlns:a16="http://schemas.microsoft.com/office/drawing/2014/main" id="{B577CB7C-1F7F-3E4E-8A70-C4F700084334}"/>
              </a:ext>
            </a:extLst>
          </p:cNvPr>
          <p:cNvSpPr txBox="1">
            <a:spLocks/>
          </p:cNvSpPr>
          <p:nvPr/>
        </p:nvSpPr>
        <p:spPr bwMode="auto">
          <a:xfrm>
            <a:off x="3311525" y="2855913"/>
            <a:ext cx="4522788" cy="525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Clr>
                <a:srgbClr val="FFFFFF"/>
              </a:buClr>
              <a:buSzPct val="25000"/>
              <a:buFontTx/>
              <a:buNone/>
            </a:pPr>
            <a:r>
              <a:rPr lang="fr-FR" altLang="fr-FR" sz="2000" b="1">
                <a:solidFill>
                  <a:schemeClr val="bg1"/>
                </a:solidFill>
                <a:latin typeface="Arial" panose="020B0604020202020204" pitchFamily="34" charset="0"/>
                <a:cs typeface="Arial" panose="020B0604020202020204" pitchFamily="34" charset="0"/>
              </a:rPr>
              <a:t>Place à la collaboration mobile !</a:t>
            </a:r>
          </a:p>
        </p:txBody>
      </p:sp>
      <p:sp>
        <p:nvSpPr>
          <p:cNvPr id="3079" name="Shape 195">
            <a:extLst>
              <a:ext uri="{FF2B5EF4-FFF2-40B4-BE49-F238E27FC236}">
                <a16:creationId xmlns:a16="http://schemas.microsoft.com/office/drawing/2014/main" id="{0B2DA876-2F28-464F-9D22-F6686499F851}"/>
              </a:ext>
            </a:extLst>
          </p:cNvPr>
          <p:cNvSpPr txBox="1">
            <a:spLocks/>
          </p:cNvSpPr>
          <p:nvPr/>
        </p:nvSpPr>
        <p:spPr bwMode="auto">
          <a:xfrm>
            <a:off x="3311525" y="3341688"/>
            <a:ext cx="4522788" cy="525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Clr>
                <a:srgbClr val="FFFFFF"/>
              </a:buClr>
              <a:buSzPct val="25000"/>
              <a:buFontTx/>
              <a:buNone/>
            </a:pPr>
            <a:r>
              <a:rPr lang="fr-FR" altLang="fr-FR" sz="1800" b="1">
                <a:solidFill>
                  <a:srgbClr val="FF0000"/>
                </a:solidFill>
                <a:latin typeface="Arial" panose="020B0604020202020204" pitchFamily="34" charset="0"/>
                <a:cs typeface="Arial" panose="020B0604020202020204" pitchFamily="34" charset="0"/>
              </a:rPr>
              <a:t>Nom de l’intervenant</a:t>
            </a:r>
          </a:p>
          <a:p>
            <a:pPr eaLnBrk="1" hangingPunct="1">
              <a:spcBef>
                <a:spcPct val="0"/>
              </a:spcBef>
              <a:buClr>
                <a:srgbClr val="FFFFFF"/>
              </a:buClr>
              <a:buSzPct val="25000"/>
              <a:buFontTx/>
              <a:buNone/>
            </a:pPr>
            <a:r>
              <a:rPr lang="fr-FR" altLang="fr-FR" sz="1800" b="1">
                <a:solidFill>
                  <a:srgbClr val="FF0000"/>
                </a:solidFill>
                <a:latin typeface="Arial" panose="020B0604020202020204" pitchFamily="34" charset="0"/>
                <a:cs typeface="Arial" panose="020B0604020202020204" pitchFamily="34" charset="0"/>
              </a:rPr>
              <a:t>Nom de l’entreprise</a:t>
            </a:r>
          </a:p>
          <a:p>
            <a:pPr eaLnBrk="1" hangingPunct="1">
              <a:spcBef>
                <a:spcPct val="0"/>
              </a:spcBef>
              <a:buClr>
                <a:srgbClr val="FFFFFF"/>
              </a:buClr>
              <a:buSzPct val="25000"/>
              <a:buFontTx/>
              <a:buNone/>
            </a:pPr>
            <a:r>
              <a:rPr lang="fr-FR" altLang="fr-FR" sz="1800" b="1">
                <a:solidFill>
                  <a:srgbClr val="FF0000"/>
                </a:solidFill>
                <a:latin typeface="Arial" panose="020B0604020202020204" pitchFamily="34" charset="0"/>
                <a:cs typeface="Arial" panose="020B0604020202020204" pitchFamily="34" charset="0"/>
              </a:rPr>
              <a:t>xxx.xxx.xxxx / nom@entrepriseurl.com</a:t>
            </a:r>
          </a:p>
          <a:p>
            <a:pPr eaLnBrk="1" hangingPunct="1">
              <a:spcBef>
                <a:spcPct val="0"/>
              </a:spcBef>
              <a:buClr>
                <a:srgbClr val="FFFFFF"/>
              </a:buClr>
              <a:buSzPct val="25000"/>
              <a:buFontTx/>
              <a:buNone/>
            </a:pPr>
            <a:endParaRPr lang="en-US" altLang="fr-FR" sz="1800">
              <a:solidFill>
                <a:schemeClr val="bg1"/>
              </a:solidFill>
              <a:latin typeface="Arial" panose="020B0604020202020204" pitchFamily="34" charset="0"/>
              <a:cs typeface="Arial" panose="020B060402020202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9E8EA"/>
        </a:solidFill>
        <a:effectLst/>
      </p:bgPr>
    </p:bg>
    <p:spTree>
      <p:nvGrpSpPr>
        <p:cNvPr id="1" name=""/>
        <p:cNvGrpSpPr/>
        <p:nvPr/>
      </p:nvGrpSpPr>
      <p:grpSpPr>
        <a:xfrm>
          <a:off x="0" y="0"/>
          <a:ext cx="0" cy="0"/>
          <a:chOff x="0" y="0"/>
          <a:chExt cx="0" cy="0"/>
        </a:xfrm>
      </p:grpSpPr>
      <p:pic>
        <p:nvPicPr>
          <p:cNvPr id="21506" name="Picture 7" descr="A picture containing wall, indoor, floor, television&#10;&#10;Description automatically generated">
            <a:extLst>
              <a:ext uri="{FF2B5EF4-FFF2-40B4-BE49-F238E27FC236}">
                <a16:creationId xmlns:a16="http://schemas.microsoft.com/office/drawing/2014/main" id="{A42417CB-6F90-824A-A929-EA93AE74964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7" name="Picture 2" descr="A close up of a logo&#10;&#10;Description generated with very high confidence">
            <a:extLst>
              <a:ext uri="{FF2B5EF4-FFF2-40B4-BE49-F238E27FC236}">
                <a16:creationId xmlns:a16="http://schemas.microsoft.com/office/drawing/2014/main" id="{2CC9CF00-1DEA-9A41-98F3-4A7C6941223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52475" y="2973388"/>
            <a:ext cx="35401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492FF6B-909C-1541-A723-00A0B4F4D06B}"/>
              </a:ext>
            </a:extLst>
          </p:cNvPr>
          <p:cNvSpPr>
            <a:spLocks noChangeArrowheads="1"/>
          </p:cNvSpPr>
          <p:nvPr/>
        </p:nvSpPr>
        <p:spPr bwMode="auto">
          <a:xfrm>
            <a:off x="0" y="0"/>
            <a:ext cx="2587625" cy="5143500"/>
          </a:xfrm>
          <a:prstGeom prst="rect">
            <a:avLst/>
          </a:prstGeom>
          <a:solidFill>
            <a:srgbClr val="F2F2F2"/>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endParaRPr lang="de-DE" altLang="de-DE" sz="1800">
              <a:solidFill>
                <a:srgbClr val="FFFFFF"/>
              </a:solidFill>
              <a:latin typeface="Calibri" panose="020F0502020204030204" pitchFamily="34" charset="0"/>
            </a:endParaRPr>
          </a:p>
        </p:txBody>
      </p:sp>
      <p:sp>
        <p:nvSpPr>
          <p:cNvPr id="34819" name="Rectangle 3">
            <a:extLst>
              <a:ext uri="{FF2B5EF4-FFF2-40B4-BE49-F238E27FC236}">
                <a16:creationId xmlns:a16="http://schemas.microsoft.com/office/drawing/2014/main" id="{46292F10-59A1-F441-AB83-1B3448B53DC4}"/>
              </a:ext>
            </a:extLst>
          </p:cNvPr>
          <p:cNvSpPr>
            <a:spLocks noChangeArrowheads="1"/>
          </p:cNvSpPr>
          <p:nvPr/>
        </p:nvSpPr>
        <p:spPr bwMode="auto">
          <a:xfrm>
            <a:off x="419100" y="323850"/>
            <a:ext cx="118110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Aft>
                <a:spcPts val="600"/>
              </a:spcAft>
            </a:pPr>
            <a:r>
              <a:rPr lang="en-US" altLang="de-DE" sz="1200" b="1">
                <a:solidFill>
                  <a:srgbClr val="474847"/>
                </a:solidFill>
                <a:cs typeface="Arial" panose="020B0604020202020204" pitchFamily="34" charset="0"/>
              </a:rPr>
              <a:t>Steelcase Roam</a:t>
            </a:r>
            <a:endParaRPr lang="en-US" altLang="de-DE" sz="1200">
              <a:solidFill>
                <a:srgbClr val="474847"/>
              </a:solidFill>
              <a:cs typeface="Arial" panose="020B0604020202020204" pitchFamily="34" charset="0"/>
            </a:endParaRPr>
          </a:p>
        </p:txBody>
      </p:sp>
      <p:sp>
        <p:nvSpPr>
          <p:cNvPr id="34820" name="Content Placeholder 1">
            <a:extLst>
              <a:ext uri="{FF2B5EF4-FFF2-40B4-BE49-F238E27FC236}">
                <a16:creationId xmlns:a16="http://schemas.microsoft.com/office/drawing/2014/main" id="{8B1277CA-55D2-A444-8991-5EE680D1021C}"/>
              </a:ext>
            </a:extLst>
          </p:cNvPr>
          <p:cNvSpPr txBox="1">
            <a:spLocks/>
          </p:cNvSpPr>
          <p:nvPr/>
        </p:nvSpPr>
        <p:spPr bwMode="auto">
          <a:xfrm>
            <a:off x="419100" y="747713"/>
            <a:ext cx="1993900" cy="153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fr-FR" altLang="de-DE" b="1">
                <a:solidFill>
                  <a:srgbClr val="414143"/>
                </a:solidFill>
                <a:cs typeface="Arial" panose="020B0604020202020204" pitchFamily="34" charset="0"/>
              </a:rPr>
              <a:t>Collaborez </a:t>
            </a:r>
            <a:br>
              <a:rPr lang="fr-FR" altLang="de-DE" b="1">
                <a:solidFill>
                  <a:srgbClr val="414143"/>
                </a:solidFill>
                <a:cs typeface="Arial" panose="020B0604020202020204" pitchFamily="34" charset="0"/>
              </a:rPr>
            </a:br>
            <a:r>
              <a:rPr lang="fr-FR" altLang="de-DE" b="1">
                <a:solidFill>
                  <a:srgbClr val="414143"/>
                </a:solidFill>
                <a:cs typeface="Arial" panose="020B0604020202020204" pitchFamily="34" charset="0"/>
              </a:rPr>
              <a:t>où vous voulez</a:t>
            </a:r>
          </a:p>
        </p:txBody>
      </p:sp>
      <p:pic>
        <p:nvPicPr>
          <p:cNvPr id="34821" name="Picture 9" descr="A person standing in a room&#10;&#10;Description automatically generated">
            <a:extLst>
              <a:ext uri="{FF2B5EF4-FFF2-40B4-BE49-F238E27FC236}">
                <a16:creationId xmlns:a16="http://schemas.microsoft.com/office/drawing/2014/main" id="{D6ED7191-FAC3-3D40-A8CC-F3AC00318C9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87625" y="0"/>
            <a:ext cx="321945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1">
            <a:extLst>
              <a:ext uri="{FF2B5EF4-FFF2-40B4-BE49-F238E27FC236}">
                <a16:creationId xmlns:a16="http://schemas.microsoft.com/office/drawing/2014/main" id="{A17D37ED-14E6-6945-B8E5-0FEC23423392}"/>
              </a:ext>
            </a:extLst>
          </p:cNvPr>
          <p:cNvPicPr>
            <a:picLocks noChangeAspect="1"/>
          </p:cNvPicPr>
          <p:nvPr/>
        </p:nvPicPr>
        <p:blipFill rotWithShape="1">
          <a:blip r:embed="rId4"/>
          <a:srcRect l="30859" t="21327" r="14301" b="25879"/>
          <a:stretch/>
        </p:blipFill>
        <p:spPr bwMode="auto">
          <a:xfrm>
            <a:off x="5924550" y="0"/>
            <a:ext cx="3219450" cy="250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3">
            <a:extLst>
              <a:ext uri="{FF2B5EF4-FFF2-40B4-BE49-F238E27FC236}">
                <a16:creationId xmlns:a16="http://schemas.microsoft.com/office/drawing/2014/main" id="{C1915E62-0436-4348-8FF9-DB8D74A099C0}"/>
              </a:ext>
            </a:extLst>
          </p:cNvPr>
          <p:cNvPicPr>
            <a:picLocks noChangeAspect="1"/>
          </p:cNvPicPr>
          <p:nvPr/>
        </p:nvPicPr>
        <p:blipFill rotWithShape="1">
          <a:blip r:embed="rId5"/>
          <a:srcRect l="10989" t="6252" r="25432" b="19540"/>
          <a:stretch/>
        </p:blipFill>
        <p:spPr bwMode="auto">
          <a:xfrm>
            <a:off x="5924551" y="2638425"/>
            <a:ext cx="3219449" cy="250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302723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DF817644-E778-47F0-AD3C-4C7B0AB09C11}"/>
              </a:ext>
            </a:extLst>
          </p:cNvPr>
          <p:cNvSpPr>
            <a:spLocks noChangeArrowheads="1"/>
          </p:cNvSpPr>
          <p:nvPr/>
        </p:nvSpPr>
        <p:spPr bwMode="auto">
          <a:xfrm>
            <a:off x="0" y="0"/>
            <a:ext cx="2587625" cy="5143500"/>
          </a:xfrm>
          <a:prstGeom prst="rect">
            <a:avLst/>
          </a:prstGeom>
          <a:solidFill>
            <a:srgbClr val="F2F2F2"/>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defRPr/>
            </a:pPr>
            <a:endParaRPr lang="fr-FR" altLang="fr-FR" sz="1800">
              <a:solidFill>
                <a:srgbClr val="FFFFFF"/>
              </a:solidFill>
              <a:latin typeface="Calibri" panose="020F0502020204030204" pitchFamily="34" charset="0"/>
            </a:endParaRPr>
          </a:p>
        </p:txBody>
      </p:sp>
      <p:sp>
        <p:nvSpPr>
          <p:cNvPr id="25603" name="Rectangle 32">
            <a:extLst>
              <a:ext uri="{FF2B5EF4-FFF2-40B4-BE49-F238E27FC236}">
                <a16:creationId xmlns:a16="http://schemas.microsoft.com/office/drawing/2014/main" id="{8A0965AB-C32D-E549-B4A7-29DD42E5FA83}"/>
              </a:ext>
            </a:extLst>
          </p:cNvPr>
          <p:cNvSpPr>
            <a:spLocks noChangeArrowheads="1"/>
          </p:cNvSpPr>
          <p:nvPr/>
        </p:nvSpPr>
        <p:spPr bwMode="auto">
          <a:xfrm>
            <a:off x="419100" y="323850"/>
            <a:ext cx="1176338"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spcAft>
                <a:spcPts val="600"/>
              </a:spcAft>
              <a:buFontTx/>
              <a:buNone/>
            </a:pPr>
            <a:r>
              <a:rPr lang="en-US" altLang="fr-FR" sz="1200" b="1">
                <a:solidFill>
                  <a:srgbClr val="474847"/>
                </a:solidFill>
                <a:latin typeface="Arial" panose="020B0604020202020204" pitchFamily="34" charset="0"/>
                <a:cs typeface="Arial" panose="020B0604020202020204" pitchFamily="34" charset="0"/>
              </a:rPr>
              <a:t>Steelcase Roam</a:t>
            </a:r>
            <a:endParaRPr lang="en-US" altLang="fr-FR" sz="1200">
              <a:solidFill>
                <a:srgbClr val="474847"/>
              </a:solidFill>
              <a:latin typeface="Arial" panose="020B0604020202020204" pitchFamily="34" charset="0"/>
              <a:cs typeface="Arial" panose="020B0604020202020204" pitchFamily="34" charset="0"/>
            </a:endParaRPr>
          </a:p>
        </p:txBody>
      </p:sp>
      <p:sp>
        <p:nvSpPr>
          <p:cNvPr id="25604" name="Content Placeholder 1">
            <a:extLst>
              <a:ext uri="{FF2B5EF4-FFF2-40B4-BE49-F238E27FC236}">
                <a16:creationId xmlns:a16="http://schemas.microsoft.com/office/drawing/2014/main" id="{3E2884F7-45CC-A646-A461-DFF774DFD81F}"/>
              </a:ext>
            </a:extLst>
          </p:cNvPr>
          <p:cNvSpPr txBox="1">
            <a:spLocks/>
          </p:cNvSpPr>
          <p:nvPr/>
        </p:nvSpPr>
        <p:spPr bwMode="auto">
          <a:xfrm>
            <a:off x="419100" y="747713"/>
            <a:ext cx="2168525" cy="1589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fr-FR" altLang="fr-FR" sz="2400" b="1">
                <a:solidFill>
                  <a:srgbClr val="414143"/>
                </a:solidFill>
                <a:latin typeface="Arial" panose="020B0604020202020204" pitchFamily="34" charset="0"/>
                <a:cs typeface="Arial" panose="020B0604020202020204" pitchFamily="34" charset="0"/>
              </a:rPr>
              <a:t>Collaborez </a:t>
            </a:r>
            <a:br>
              <a:rPr lang="fr-FR" altLang="fr-FR" sz="2400" b="1">
                <a:solidFill>
                  <a:srgbClr val="414143"/>
                </a:solidFill>
                <a:latin typeface="Arial" panose="020B0604020202020204" pitchFamily="34" charset="0"/>
                <a:cs typeface="Arial" panose="020B0604020202020204" pitchFamily="34" charset="0"/>
              </a:rPr>
            </a:br>
            <a:r>
              <a:rPr lang="fr-FR" altLang="fr-FR" sz="2400" b="1">
                <a:solidFill>
                  <a:srgbClr val="414143"/>
                </a:solidFill>
                <a:latin typeface="Arial" panose="020B0604020202020204" pitchFamily="34" charset="0"/>
                <a:cs typeface="Arial" panose="020B0604020202020204" pitchFamily="34" charset="0"/>
              </a:rPr>
              <a:t>quand vous voulez</a:t>
            </a:r>
          </a:p>
        </p:txBody>
      </p:sp>
      <p:pic>
        <p:nvPicPr>
          <p:cNvPr id="25605" name="Picture 40" descr="A group of people in a room&#10;&#10;Description automatically generated">
            <a:extLst>
              <a:ext uri="{FF2B5EF4-FFF2-40B4-BE49-F238E27FC236}">
                <a16:creationId xmlns:a16="http://schemas.microsoft.com/office/drawing/2014/main" id="{22FC35D9-A68D-A34A-8788-97C902703B56}"/>
              </a:ext>
            </a:extLst>
          </p:cNvPr>
          <p:cNvPicPr>
            <a:picLocks noChangeAspect="1"/>
          </p:cNvPicPr>
          <p:nvPr/>
        </p:nvPicPr>
        <p:blipFill>
          <a:blip r:embed="rId3">
            <a:extLst>
              <a:ext uri="{28A0092B-C50C-407E-A947-70E740481C1C}">
                <a14:useLocalDpi xmlns:a14="http://schemas.microsoft.com/office/drawing/2010/main" val="0"/>
              </a:ext>
            </a:extLst>
          </a:blip>
          <a:srcRect r="-38" b="-38"/>
          <a:stretch>
            <a:fillRect/>
          </a:stretch>
        </p:blipFill>
        <p:spPr bwMode="auto">
          <a:xfrm>
            <a:off x="2587625" y="0"/>
            <a:ext cx="7724775"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1" descr="A picture containing person, man, indoor, wall&#10;&#10;Description automatically generated">
            <a:extLst>
              <a:ext uri="{FF2B5EF4-FFF2-40B4-BE49-F238E27FC236}">
                <a16:creationId xmlns:a16="http://schemas.microsoft.com/office/drawing/2014/main" id="{70ECBC19-55AE-C441-9B8D-27640BB871C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927725" y="2638425"/>
            <a:ext cx="3216275" cy="250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Rectangle 31">
            <a:extLst>
              <a:ext uri="{FF2B5EF4-FFF2-40B4-BE49-F238E27FC236}">
                <a16:creationId xmlns:a16="http://schemas.microsoft.com/office/drawing/2014/main" id="{75032DA8-A4D7-3342-911E-072ED8A67583}"/>
              </a:ext>
            </a:extLst>
          </p:cNvPr>
          <p:cNvSpPr>
            <a:spLocks noChangeArrowheads="1"/>
          </p:cNvSpPr>
          <p:nvPr/>
        </p:nvSpPr>
        <p:spPr bwMode="auto">
          <a:xfrm>
            <a:off x="0" y="0"/>
            <a:ext cx="2587625" cy="5143500"/>
          </a:xfrm>
          <a:prstGeom prst="rect">
            <a:avLst/>
          </a:prstGeom>
          <a:solidFill>
            <a:srgbClr val="F2F2F2"/>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endParaRPr lang="de-DE" altLang="de-DE" sz="1800">
              <a:solidFill>
                <a:srgbClr val="FFFFFF"/>
              </a:solidFill>
              <a:latin typeface="Calibri" panose="020F0502020204030204" pitchFamily="34" charset="0"/>
            </a:endParaRPr>
          </a:p>
        </p:txBody>
      </p:sp>
      <p:sp>
        <p:nvSpPr>
          <p:cNvPr id="38916" name="Rectangle 32">
            <a:extLst>
              <a:ext uri="{FF2B5EF4-FFF2-40B4-BE49-F238E27FC236}">
                <a16:creationId xmlns:a16="http://schemas.microsoft.com/office/drawing/2014/main" id="{FCB0F842-3C42-F848-A4F4-1D413E5F80AF}"/>
              </a:ext>
            </a:extLst>
          </p:cNvPr>
          <p:cNvSpPr>
            <a:spLocks noChangeArrowheads="1"/>
          </p:cNvSpPr>
          <p:nvPr/>
        </p:nvSpPr>
        <p:spPr bwMode="auto">
          <a:xfrm>
            <a:off x="419100" y="323850"/>
            <a:ext cx="1176338"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Aft>
                <a:spcPts val="600"/>
              </a:spcAft>
            </a:pPr>
            <a:r>
              <a:rPr lang="en-US" altLang="de-DE" sz="1200" b="1">
                <a:solidFill>
                  <a:srgbClr val="474847"/>
                </a:solidFill>
                <a:cs typeface="Arial" panose="020B0604020202020204" pitchFamily="34" charset="0"/>
              </a:rPr>
              <a:t>Steelcase Roam</a:t>
            </a:r>
            <a:endParaRPr lang="en-US" altLang="de-DE" sz="1200">
              <a:solidFill>
                <a:srgbClr val="474847"/>
              </a:solidFill>
              <a:cs typeface="Arial" panose="020B0604020202020204" pitchFamily="34" charset="0"/>
            </a:endParaRPr>
          </a:p>
        </p:txBody>
      </p:sp>
      <p:sp>
        <p:nvSpPr>
          <p:cNvPr id="38917" name="Content Placeholder 1">
            <a:extLst>
              <a:ext uri="{FF2B5EF4-FFF2-40B4-BE49-F238E27FC236}">
                <a16:creationId xmlns:a16="http://schemas.microsoft.com/office/drawing/2014/main" id="{A88B6CE2-5A38-F746-B51A-8B91AF20D6CF}"/>
              </a:ext>
            </a:extLst>
          </p:cNvPr>
          <p:cNvSpPr txBox="1">
            <a:spLocks/>
          </p:cNvSpPr>
          <p:nvPr/>
        </p:nvSpPr>
        <p:spPr bwMode="auto">
          <a:xfrm>
            <a:off x="419100" y="747713"/>
            <a:ext cx="2168525" cy="1398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fr-FR" altLang="de-DE" b="1">
                <a:solidFill>
                  <a:srgbClr val="414143"/>
                </a:solidFill>
                <a:cs typeface="Arial" panose="020B0604020202020204" pitchFamily="34" charset="0"/>
              </a:rPr>
              <a:t>Collaborez </a:t>
            </a:r>
            <a:br>
              <a:rPr lang="fr-FR" altLang="de-DE" b="1">
                <a:solidFill>
                  <a:srgbClr val="414143"/>
                </a:solidFill>
                <a:cs typeface="Arial" panose="020B0604020202020204" pitchFamily="34" charset="0"/>
              </a:rPr>
            </a:br>
            <a:r>
              <a:rPr lang="fr-FR" altLang="de-DE" b="1">
                <a:solidFill>
                  <a:srgbClr val="414143"/>
                </a:solidFill>
                <a:cs typeface="Arial" panose="020B0604020202020204" pitchFamily="34" charset="0"/>
              </a:rPr>
              <a:t>comme vous voulez</a:t>
            </a:r>
          </a:p>
        </p:txBody>
      </p:sp>
      <p:pic>
        <p:nvPicPr>
          <p:cNvPr id="38919" name="Picture 18" descr="Two people standing in front of a window&#10;&#10;Description automatically generated">
            <a:extLst>
              <a:ext uri="{FF2B5EF4-FFF2-40B4-BE49-F238E27FC236}">
                <a16:creationId xmlns:a16="http://schemas.microsoft.com/office/drawing/2014/main" id="{A2AC6E36-7B5E-B14E-9340-B296202E42E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587625" y="0"/>
            <a:ext cx="3216275" cy="250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0" name="Picture 22" descr="A group of people sitting at a table&#10;&#10;Description automatically generated">
            <a:extLst>
              <a:ext uri="{FF2B5EF4-FFF2-40B4-BE49-F238E27FC236}">
                <a16:creationId xmlns:a16="http://schemas.microsoft.com/office/drawing/2014/main" id="{CDC5E50C-F96D-A145-A8CA-2BE22451315A}"/>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924550" y="0"/>
            <a:ext cx="3219450" cy="250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7">
            <a:extLst>
              <a:ext uri="{FF2B5EF4-FFF2-40B4-BE49-F238E27FC236}">
                <a16:creationId xmlns:a16="http://schemas.microsoft.com/office/drawing/2014/main" id="{9AD1CE52-8C81-A449-9AC3-89BBCEF9D98D}"/>
              </a:ext>
            </a:extLst>
          </p:cNvPr>
          <p:cNvPicPr>
            <a:picLocks noChangeAspect="1"/>
          </p:cNvPicPr>
          <p:nvPr/>
        </p:nvPicPr>
        <p:blipFill rotWithShape="1">
          <a:blip r:embed="rId6"/>
          <a:srcRect l="10271" t="13330" r="30805" b="19597"/>
          <a:stretch/>
        </p:blipFill>
        <p:spPr bwMode="auto">
          <a:xfrm>
            <a:off x="2587624" y="2638425"/>
            <a:ext cx="3216275" cy="250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304115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rotWithShape="0">
          <a:gsLst>
            <a:gs pos="0">
              <a:srgbClr val="E6E6E5"/>
            </a:gs>
            <a:gs pos="50000">
              <a:srgbClr val="EAEBEA"/>
            </a:gs>
            <a:gs pos="67999">
              <a:srgbClr val="D3D8CF"/>
            </a:gs>
            <a:gs pos="100000">
              <a:srgbClr val="C7C7C6"/>
            </a:gs>
          </a:gsLst>
          <a:lin ang="5400000"/>
        </a:gradFill>
        <a:effectLst/>
      </p:bgPr>
    </p:bg>
    <p:spTree>
      <p:nvGrpSpPr>
        <p:cNvPr id="1" name=""/>
        <p:cNvGrpSpPr/>
        <p:nvPr/>
      </p:nvGrpSpPr>
      <p:grpSpPr>
        <a:xfrm>
          <a:off x="0" y="0"/>
          <a:ext cx="0" cy="0"/>
          <a:chOff x="0" y="0"/>
          <a:chExt cx="0" cy="0"/>
        </a:xfrm>
      </p:grpSpPr>
      <p:sp>
        <p:nvSpPr>
          <p:cNvPr id="29698" name="Rectangle 14">
            <a:extLst>
              <a:ext uri="{FF2B5EF4-FFF2-40B4-BE49-F238E27FC236}">
                <a16:creationId xmlns:a16="http://schemas.microsoft.com/office/drawing/2014/main" id="{CAD6B54F-FCCB-7F4B-AE37-4FA34531952A}"/>
              </a:ext>
            </a:extLst>
          </p:cNvPr>
          <p:cNvSpPr>
            <a:spLocks noChangeArrowheads="1"/>
          </p:cNvSpPr>
          <p:nvPr/>
        </p:nvSpPr>
        <p:spPr bwMode="auto">
          <a:xfrm>
            <a:off x="419100" y="2201863"/>
            <a:ext cx="24479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fr-FR" altLang="fr-FR" sz="2400" b="1">
                <a:solidFill>
                  <a:srgbClr val="474847"/>
                </a:solidFill>
                <a:latin typeface="Arial" panose="020B0604020202020204" pitchFamily="34" charset="0"/>
                <a:cs typeface="Arial" panose="020B0604020202020204" pitchFamily="34" charset="0"/>
              </a:rPr>
              <a:t>Support mobile </a:t>
            </a:r>
            <a:br>
              <a:rPr lang="fr-FR" altLang="fr-FR" sz="2400" b="1">
                <a:solidFill>
                  <a:srgbClr val="474847"/>
                </a:solidFill>
                <a:latin typeface="Arial" panose="020B0604020202020204" pitchFamily="34" charset="0"/>
                <a:cs typeface="Arial" panose="020B0604020202020204" pitchFamily="34" charset="0"/>
              </a:rPr>
            </a:br>
            <a:r>
              <a:rPr lang="fr-FR" altLang="fr-FR" sz="2400" b="1">
                <a:solidFill>
                  <a:srgbClr val="474847"/>
                </a:solidFill>
                <a:latin typeface="Arial" panose="020B0604020202020204" pitchFamily="34" charset="0"/>
                <a:cs typeface="Arial" panose="020B0604020202020204" pitchFamily="34" charset="0"/>
              </a:rPr>
              <a:t>Steelcase Roam</a:t>
            </a:r>
          </a:p>
        </p:txBody>
      </p:sp>
      <p:pic>
        <p:nvPicPr>
          <p:cNvPr id="29699" name="Picture 4" descr="A picture containing wall, indoor, table, furniture&#10;&#10;Description automatically generated">
            <a:extLst>
              <a:ext uri="{FF2B5EF4-FFF2-40B4-BE49-F238E27FC236}">
                <a16:creationId xmlns:a16="http://schemas.microsoft.com/office/drawing/2014/main" id="{48B76EEE-7E46-D949-814E-0C5DA13783B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08450" y="0"/>
            <a:ext cx="503555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hape 195">
            <a:extLst>
              <a:ext uri="{FF2B5EF4-FFF2-40B4-BE49-F238E27FC236}">
                <a16:creationId xmlns:a16="http://schemas.microsoft.com/office/drawing/2014/main" id="{60BAC2F0-68FD-E246-B016-6C0432EDFC3A}"/>
              </a:ext>
            </a:extLst>
          </p:cNvPr>
          <p:cNvSpPr txBox="1">
            <a:spLocks/>
          </p:cNvSpPr>
          <p:nvPr/>
        </p:nvSpPr>
        <p:spPr bwMode="auto">
          <a:xfrm>
            <a:off x="419100" y="2174875"/>
            <a:ext cx="3351213" cy="70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Clr>
                <a:srgbClr val="FFFFFF"/>
              </a:buClr>
              <a:buSzPct val="25000"/>
              <a:buFontTx/>
              <a:buNone/>
            </a:pPr>
            <a:r>
              <a:rPr lang="fr-FR" altLang="fr-FR" sz="2400" b="1">
                <a:solidFill>
                  <a:srgbClr val="333538"/>
                </a:solidFill>
                <a:latin typeface="Arial" panose="020B0604020202020204" pitchFamily="34" charset="0"/>
                <a:cs typeface="Arial" panose="020B0604020202020204" pitchFamily="34" charset="0"/>
              </a:rPr>
              <a:t>Mobilité </a:t>
            </a:r>
            <a:br>
              <a:rPr lang="fr-FR" altLang="fr-FR" sz="2400" b="1">
                <a:solidFill>
                  <a:srgbClr val="333538"/>
                </a:solidFill>
                <a:latin typeface="Arial" panose="020B0604020202020204" pitchFamily="34" charset="0"/>
                <a:cs typeface="Arial" panose="020B0604020202020204" pitchFamily="34" charset="0"/>
              </a:rPr>
            </a:br>
            <a:r>
              <a:rPr lang="fr-FR" altLang="fr-FR" sz="2400" b="1">
                <a:solidFill>
                  <a:srgbClr val="333538"/>
                </a:solidFill>
                <a:latin typeface="Arial" panose="020B0604020202020204" pitchFamily="34" charset="0"/>
                <a:cs typeface="Arial" panose="020B0604020202020204" pitchFamily="34" charset="0"/>
              </a:rPr>
              <a:t>innovante</a:t>
            </a:r>
          </a:p>
        </p:txBody>
      </p:sp>
      <p:sp>
        <p:nvSpPr>
          <p:cNvPr id="31747" name="Rectangle 5">
            <a:extLst>
              <a:ext uri="{FF2B5EF4-FFF2-40B4-BE49-F238E27FC236}">
                <a16:creationId xmlns:a16="http://schemas.microsoft.com/office/drawing/2014/main" id="{57948461-5836-1445-9DD2-432AAC33E096}"/>
              </a:ext>
            </a:extLst>
          </p:cNvPr>
          <p:cNvSpPr>
            <a:spLocks noChangeArrowheads="1"/>
          </p:cNvSpPr>
          <p:nvPr/>
        </p:nvSpPr>
        <p:spPr bwMode="auto">
          <a:xfrm>
            <a:off x="419100" y="444500"/>
            <a:ext cx="2562225" cy="18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fr-FR" altLang="fr-FR" sz="1200" b="1">
                <a:solidFill>
                  <a:srgbClr val="474847"/>
                </a:solidFill>
                <a:latin typeface="Arial" panose="020B0604020202020204" pitchFamily="34" charset="0"/>
                <a:cs typeface="Arial" panose="020B0604020202020204" pitchFamily="34" charset="0"/>
              </a:rPr>
              <a:t>Support mobile Steelcase Roam</a:t>
            </a:r>
          </a:p>
        </p:txBody>
      </p:sp>
      <p:pic>
        <p:nvPicPr>
          <p:cNvPr id="31748" name="Picture 6" descr="A group of people in a room&#10;&#10;Description automatically generated">
            <a:extLst>
              <a:ext uri="{FF2B5EF4-FFF2-40B4-BE49-F238E27FC236}">
                <a16:creationId xmlns:a16="http://schemas.microsoft.com/office/drawing/2014/main" id="{0B3B81BB-A63C-1142-940C-E36DC3802FD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0"/>
            <a:ext cx="4572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hape 195">
            <a:extLst>
              <a:ext uri="{FF2B5EF4-FFF2-40B4-BE49-F238E27FC236}">
                <a16:creationId xmlns:a16="http://schemas.microsoft.com/office/drawing/2014/main" id="{AA599297-040C-3240-870C-2097C8B71455}"/>
              </a:ext>
            </a:extLst>
          </p:cNvPr>
          <p:cNvSpPr txBox="1">
            <a:spLocks/>
          </p:cNvSpPr>
          <p:nvPr/>
        </p:nvSpPr>
        <p:spPr bwMode="auto">
          <a:xfrm>
            <a:off x="4913313" y="2174875"/>
            <a:ext cx="3352800" cy="70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Clr>
                <a:srgbClr val="FFFFFF"/>
              </a:buClr>
              <a:buSzPct val="25000"/>
              <a:buFontTx/>
              <a:buNone/>
            </a:pPr>
            <a:r>
              <a:rPr lang="fr-FR" altLang="fr-FR" sz="2400" b="1">
                <a:solidFill>
                  <a:srgbClr val="333538"/>
                </a:solidFill>
                <a:latin typeface="Arial" panose="020B0604020202020204" pitchFamily="34" charset="0"/>
                <a:cs typeface="Arial" panose="020B0604020202020204" pitchFamily="34" charset="0"/>
              </a:rPr>
              <a:t>Design </a:t>
            </a:r>
            <a:br>
              <a:rPr lang="fr-FR" altLang="fr-FR" sz="2400" b="1">
                <a:solidFill>
                  <a:srgbClr val="333538"/>
                </a:solidFill>
                <a:latin typeface="Arial" panose="020B0604020202020204" pitchFamily="34" charset="0"/>
                <a:cs typeface="Arial" panose="020B0604020202020204" pitchFamily="34" charset="0"/>
              </a:rPr>
            </a:br>
            <a:r>
              <a:rPr lang="fr-FR" altLang="fr-FR" sz="2400" b="1">
                <a:solidFill>
                  <a:srgbClr val="333538"/>
                </a:solidFill>
                <a:latin typeface="Arial" panose="020B0604020202020204" pitchFamily="34" charset="0"/>
                <a:cs typeface="Arial" panose="020B0604020202020204" pitchFamily="34" charset="0"/>
              </a:rPr>
              <a:t>accessible</a:t>
            </a:r>
          </a:p>
        </p:txBody>
      </p:sp>
      <p:sp>
        <p:nvSpPr>
          <p:cNvPr id="33795" name="Rectangle 5">
            <a:extLst>
              <a:ext uri="{FF2B5EF4-FFF2-40B4-BE49-F238E27FC236}">
                <a16:creationId xmlns:a16="http://schemas.microsoft.com/office/drawing/2014/main" id="{FB011830-4E22-0143-B9A6-66D0E0636AC2}"/>
              </a:ext>
            </a:extLst>
          </p:cNvPr>
          <p:cNvSpPr>
            <a:spLocks noChangeArrowheads="1"/>
          </p:cNvSpPr>
          <p:nvPr/>
        </p:nvSpPr>
        <p:spPr bwMode="auto">
          <a:xfrm>
            <a:off x="4913313" y="444500"/>
            <a:ext cx="2563812" cy="18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fr-FR" altLang="fr-FR" sz="1200" b="1">
                <a:solidFill>
                  <a:srgbClr val="474847"/>
                </a:solidFill>
                <a:latin typeface="Arial" panose="020B0604020202020204" pitchFamily="34" charset="0"/>
                <a:cs typeface="Arial" panose="020B0604020202020204" pitchFamily="34" charset="0"/>
              </a:rPr>
              <a:t>Support mobile Steelcase Roam</a:t>
            </a:r>
          </a:p>
        </p:txBody>
      </p:sp>
      <p:pic>
        <p:nvPicPr>
          <p:cNvPr id="33796" name="Picture 1">
            <a:extLst>
              <a:ext uri="{FF2B5EF4-FFF2-40B4-BE49-F238E27FC236}">
                <a16:creationId xmlns:a16="http://schemas.microsoft.com/office/drawing/2014/main" id="{B4F4E21C-730C-A34B-B3F9-4F3895FC5FB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44863" y="7391400"/>
            <a:ext cx="8258176"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7" name="Picture 8" descr="A person standing in front of a computer&#10;&#10;Description automatically generated">
            <a:extLst>
              <a:ext uri="{FF2B5EF4-FFF2-40B4-BE49-F238E27FC236}">
                <a16:creationId xmlns:a16="http://schemas.microsoft.com/office/drawing/2014/main" id="{C64F578D-1A3D-8C40-86CD-737A2F6CEE7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4572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hape 195">
            <a:extLst>
              <a:ext uri="{FF2B5EF4-FFF2-40B4-BE49-F238E27FC236}">
                <a16:creationId xmlns:a16="http://schemas.microsoft.com/office/drawing/2014/main" id="{4FCF195C-7C64-C344-BAEC-FFB55394A476}"/>
              </a:ext>
            </a:extLst>
          </p:cNvPr>
          <p:cNvSpPr txBox="1">
            <a:spLocks/>
          </p:cNvSpPr>
          <p:nvPr/>
        </p:nvSpPr>
        <p:spPr bwMode="auto">
          <a:xfrm>
            <a:off x="419100" y="2174875"/>
            <a:ext cx="3351213" cy="70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Clr>
                <a:srgbClr val="FFFFFF"/>
              </a:buClr>
              <a:buSzPct val="25000"/>
              <a:buFontTx/>
              <a:buNone/>
            </a:pPr>
            <a:r>
              <a:rPr lang="fr-FR" altLang="fr-FR" sz="2400" b="1">
                <a:solidFill>
                  <a:srgbClr val="333538"/>
                </a:solidFill>
                <a:latin typeface="Arial" panose="020B0604020202020204" pitchFamily="34" charset="0"/>
                <a:cs typeface="Arial" panose="020B0604020202020204" pitchFamily="34" charset="0"/>
              </a:rPr>
              <a:t>Intégration </a:t>
            </a:r>
            <a:br>
              <a:rPr lang="fr-FR" altLang="fr-FR" sz="2400" b="1">
                <a:solidFill>
                  <a:srgbClr val="333538"/>
                </a:solidFill>
                <a:latin typeface="Arial" panose="020B0604020202020204" pitchFamily="34" charset="0"/>
                <a:cs typeface="Arial" panose="020B0604020202020204" pitchFamily="34" charset="0"/>
              </a:rPr>
            </a:br>
            <a:r>
              <a:rPr lang="fr-FR" altLang="fr-FR" sz="2400" b="1">
                <a:solidFill>
                  <a:srgbClr val="333538"/>
                </a:solidFill>
                <a:latin typeface="Arial" panose="020B0604020202020204" pitchFamily="34" charset="0"/>
                <a:cs typeface="Arial" panose="020B0604020202020204" pitchFamily="34" charset="0"/>
              </a:rPr>
              <a:t>intelligente</a:t>
            </a:r>
          </a:p>
        </p:txBody>
      </p:sp>
      <p:sp>
        <p:nvSpPr>
          <p:cNvPr id="35843" name="Rectangle 5">
            <a:extLst>
              <a:ext uri="{FF2B5EF4-FFF2-40B4-BE49-F238E27FC236}">
                <a16:creationId xmlns:a16="http://schemas.microsoft.com/office/drawing/2014/main" id="{7AF11871-9C7B-4C4A-A1B6-525EB3FD84B9}"/>
              </a:ext>
            </a:extLst>
          </p:cNvPr>
          <p:cNvSpPr>
            <a:spLocks noChangeArrowheads="1"/>
          </p:cNvSpPr>
          <p:nvPr/>
        </p:nvSpPr>
        <p:spPr bwMode="auto">
          <a:xfrm>
            <a:off x="419100" y="444500"/>
            <a:ext cx="2562225" cy="18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fr-FR" altLang="fr-FR" sz="1200" b="1">
                <a:solidFill>
                  <a:srgbClr val="474847"/>
                </a:solidFill>
                <a:latin typeface="Arial" panose="020B0604020202020204" pitchFamily="34" charset="0"/>
                <a:cs typeface="Arial" panose="020B0604020202020204" pitchFamily="34" charset="0"/>
              </a:rPr>
              <a:t>Support mobile Steelcase Roam</a:t>
            </a:r>
          </a:p>
        </p:txBody>
      </p:sp>
      <p:pic>
        <p:nvPicPr>
          <p:cNvPr id="35844" name="Picture 7" descr="A wooden table&#10;&#10;Description automatically generated">
            <a:extLst>
              <a:ext uri="{FF2B5EF4-FFF2-40B4-BE49-F238E27FC236}">
                <a16:creationId xmlns:a16="http://schemas.microsoft.com/office/drawing/2014/main" id="{C29EF572-9185-2C41-8148-FD809B32849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0"/>
            <a:ext cx="4572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hape 195">
            <a:extLst>
              <a:ext uri="{FF2B5EF4-FFF2-40B4-BE49-F238E27FC236}">
                <a16:creationId xmlns:a16="http://schemas.microsoft.com/office/drawing/2014/main" id="{85E9387C-20A5-6F42-91C6-AD697176465C}"/>
              </a:ext>
            </a:extLst>
          </p:cNvPr>
          <p:cNvSpPr txBox="1">
            <a:spLocks/>
          </p:cNvSpPr>
          <p:nvPr/>
        </p:nvSpPr>
        <p:spPr bwMode="auto">
          <a:xfrm>
            <a:off x="419100" y="2174875"/>
            <a:ext cx="3351213" cy="70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Clr>
                <a:srgbClr val="FFFFFF"/>
              </a:buClr>
              <a:buSzPct val="25000"/>
              <a:buFontTx/>
              <a:buNone/>
            </a:pPr>
            <a:r>
              <a:rPr lang="fr-FR" altLang="fr-FR" sz="2400" b="1">
                <a:solidFill>
                  <a:srgbClr val="333538"/>
                </a:solidFill>
                <a:latin typeface="Arial" panose="020B0604020202020204" pitchFamily="34" charset="0"/>
                <a:cs typeface="Arial" panose="020B0604020202020204" pitchFamily="34" charset="0"/>
              </a:rPr>
              <a:t>Batterie mobile </a:t>
            </a:r>
          </a:p>
          <a:p>
            <a:pPr eaLnBrk="1" hangingPunct="1">
              <a:spcBef>
                <a:spcPct val="0"/>
              </a:spcBef>
              <a:buClr>
                <a:srgbClr val="FFFFFF"/>
              </a:buClr>
              <a:buSzPct val="25000"/>
              <a:buFontTx/>
              <a:buNone/>
            </a:pPr>
            <a:r>
              <a:rPr lang="fr-FR" altLang="fr-FR" sz="2400" b="1">
                <a:solidFill>
                  <a:srgbClr val="333538"/>
                </a:solidFill>
                <a:latin typeface="Arial" panose="020B0604020202020204" pitchFamily="34" charset="0"/>
                <a:cs typeface="Arial" panose="020B0604020202020204" pitchFamily="34" charset="0"/>
              </a:rPr>
              <a:t>APC™</a:t>
            </a:r>
          </a:p>
        </p:txBody>
      </p:sp>
      <p:sp>
        <p:nvSpPr>
          <p:cNvPr id="37891" name="Rectangle 5">
            <a:extLst>
              <a:ext uri="{FF2B5EF4-FFF2-40B4-BE49-F238E27FC236}">
                <a16:creationId xmlns:a16="http://schemas.microsoft.com/office/drawing/2014/main" id="{81E9211D-9BFD-C442-875B-587DA97EAA0E}"/>
              </a:ext>
            </a:extLst>
          </p:cNvPr>
          <p:cNvSpPr>
            <a:spLocks noChangeArrowheads="1"/>
          </p:cNvSpPr>
          <p:nvPr/>
        </p:nvSpPr>
        <p:spPr bwMode="auto">
          <a:xfrm>
            <a:off x="419100" y="444500"/>
            <a:ext cx="2562225" cy="18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fr-FR" altLang="fr-FR" sz="1200" b="1">
                <a:solidFill>
                  <a:srgbClr val="474847"/>
                </a:solidFill>
                <a:latin typeface="Arial" panose="020B0604020202020204" pitchFamily="34" charset="0"/>
                <a:cs typeface="Arial" panose="020B0604020202020204" pitchFamily="34" charset="0"/>
              </a:rPr>
              <a:t>Support mobile Steelcase Roam</a:t>
            </a:r>
          </a:p>
        </p:txBody>
      </p:sp>
      <p:pic>
        <p:nvPicPr>
          <p:cNvPr id="37892" name="Picture 7" descr="A picture containing wall, indoor, sky, photo&#10;&#10;Description automatically generated">
            <a:extLst>
              <a:ext uri="{FF2B5EF4-FFF2-40B4-BE49-F238E27FC236}">
                <a16:creationId xmlns:a16="http://schemas.microsoft.com/office/drawing/2014/main" id="{BD4CA799-F00C-7E47-A8FC-F89382479EF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0"/>
            <a:ext cx="4572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rotWithShape="0">
          <a:gsLst>
            <a:gs pos="0">
              <a:srgbClr val="E6E6E5"/>
            </a:gs>
            <a:gs pos="50000">
              <a:srgbClr val="EAEBEA"/>
            </a:gs>
            <a:gs pos="67999">
              <a:srgbClr val="D3D8CF"/>
            </a:gs>
            <a:gs pos="100000">
              <a:srgbClr val="C7C7C6"/>
            </a:gs>
          </a:gsLst>
          <a:lin ang="5400000"/>
        </a:gradFill>
        <a:effectLst/>
      </p:bgPr>
    </p:bg>
    <p:spTree>
      <p:nvGrpSpPr>
        <p:cNvPr id="1" name=""/>
        <p:cNvGrpSpPr/>
        <p:nvPr/>
      </p:nvGrpSpPr>
      <p:grpSpPr>
        <a:xfrm>
          <a:off x="0" y="0"/>
          <a:ext cx="0" cy="0"/>
          <a:chOff x="0" y="0"/>
          <a:chExt cx="0" cy="0"/>
        </a:xfrm>
      </p:grpSpPr>
      <p:sp>
        <p:nvSpPr>
          <p:cNvPr id="39938" name="Rectangle 14">
            <a:extLst>
              <a:ext uri="{FF2B5EF4-FFF2-40B4-BE49-F238E27FC236}">
                <a16:creationId xmlns:a16="http://schemas.microsoft.com/office/drawing/2014/main" id="{A3E03A53-1A93-584E-A4C4-5DEAD4C9521A}"/>
              </a:ext>
            </a:extLst>
          </p:cNvPr>
          <p:cNvSpPr>
            <a:spLocks noChangeArrowheads="1"/>
          </p:cNvSpPr>
          <p:nvPr/>
        </p:nvSpPr>
        <p:spPr bwMode="auto">
          <a:xfrm>
            <a:off x="419100" y="2201863"/>
            <a:ext cx="24479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fr-FR" altLang="fr-FR" sz="2400" b="1">
                <a:solidFill>
                  <a:srgbClr val="474847"/>
                </a:solidFill>
                <a:latin typeface="Arial" panose="020B0604020202020204" pitchFamily="34" charset="0"/>
                <a:cs typeface="Arial" panose="020B0604020202020204" pitchFamily="34" charset="0"/>
              </a:rPr>
              <a:t>Fixation murale </a:t>
            </a:r>
            <a:br>
              <a:rPr lang="fr-FR" altLang="fr-FR" sz="2400" b="1">
                <a:solidFill>
                  <a:srgbClr val="474847"/>
                </a:solidFill>
                <a:latin typeface="Arial" panose="020B0604020202020204" pitchFamily="34" charset="0"/>
                <a:cs typeface="Arial" panose="020B0604020202020204" pitchFamily="34" charset="0"/>
              </a:rPr>
            </a:br>
            <a:r>
              <a:rPr lang="fr-FR" altLang="fr-FR" sz="2400" b="1">
                <a:solidFill>
                  <a:srgbClr val="474847"/>
                </a:solidFill>
                <a:latin typeface="Arial" panose="020B0604020202020204" pitchFamily="34" charset="0"/>
                <a:cs typeface="Arial" panose="020B0604020202020204" pitchFamily="34" charset="0"/>
              </a:rPr>
              <a:t>Steelcase Roam</a:t>
            </a:r>
          </a:p>
        </p:txBody>
      </p:sp>
      <p:pic>
        <p:nvPicPr>
          <p:cNvPr id="39939" name="Picture 5" descr="A picture containing object, wall, toilet, indoor&#10;&#10;Description automatically generated">
            <a:extLst>
              <a:ext uri="{FF2B5EF4-FFF2-40B4-BE49-F238E27FC236}">
                <a16:creationId xmlns:a16="http://schemas.microsoft.com/office/drawing/2014/main" id="{4EAF5F4B-8D5A-4942-9406-3E8F2B71645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17875" y="0"/>
            <a:ext cx="5826125"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EF5E4"/>
        </a:solidFill>
        <a:effectLst/>
      </p:bgPr>
    </p:bg>
    <p:spTree>
      <p:nvGrpSpPr>
        <p:cNvPr id="1" name=""/>
        <p:cNvGrpSpPr/>
        <p:nvPr/>
      </p:nvGrpSpPr>
      <p:grpSpPr>
        <a:xfrm>
          <a:off x="0" y="0"/>
          <a:ext cx="0" cy="0"/>
          <a:chOff x="0" y="0"/>
          <a:chExt cx="0" cy="0"/>
        </a:xfrm>
      </p:grpSpPr>
      <p:sp>
        <p:nvSpPr>
          <p:cNvPr id="5122" name="Shape 195">
            <a:extLst>
              <a:ext uri="{FF2B5EF4-FFF2-40B4-BE49-F238E27FC236}">
                <a16:creationId xmlns:a16="http://schemas.microsoft.com/office/drawing/2014/main" id="{8C015E30-E36F-8740-8224-D2BC3C4BE007}"/>
              </a:ext>
            </a:extLst>
          </p:cNvPr>
          <p:cNvSpPr txBox="1">
            <a:spLocks/>
          </p:cNvSpPr>
          <p:nvPr/>
        </p:nvSpPr>
        <p:spPr bwMode="auto">
          <a:xfrm>
            <a:off x="419100" y="1504950"/>
            <a:ext cx="3175000" cy="140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Clr>
                <a:srgbClr val="FFFFFF"/>
              </a:buClr>
              <a:buSzPct val="25000"/>
              <a:buFontTx/>
              <a:buNone/>
            </a:pPr>
            <a:r>
              <a:rPr lang="fr-FR" altLang="fr-FR" sz="2400" b="1">
                <a:solidFill>
                  <a:srgbClr val="474847"/>
                </a:solidFill>
                <a:latin typeface="Arial" panose="020B0604020202020204" pitchFamily="34" charset="0"/>
                <a:cs typeface="Arial" panose="020B0604020202020204" pitchFamily="34" charset="0"/>
              </a:rPr>
              <a:t>La collaboration</a:t>
            </a:r>
            <a:br>
              <a:rPr lang="fr-FR" altLang="fr-FR" sz="2400" b="1">
                <a:solidFill>
                  <a:srgbClr val="474847"/>
                </a:solidFill>
                <a:latin typeface="Arial" panose="020B0604020202020204" pitchFamily="34" charset="0"/>
                <a:cs typeface="Arial" panose="020B0604020202020204" pitchFamily="34" charset="0"/>
              </a:rPr>
            </a:br>
            <a:r>
              <a:rPr lang="fr-FR" altLang="fr-FR" sz="2400" b="1">
                <a:solidFill>
                  <a:srgbClr val="474847"/>
                </a:solidFill>
                <a:latin typeface="Arial" panose="020B0604020202020204" pitchFamily="34" charset="0"/>
                <a:cs typeface="Arial" panose="020B0604020202020204" pitchFamily="34" charset="0"/>
              </a:rPr>
              <a:t>est essentielle</a:t>
            </a:r>
          </a:p>
        </p:txBody>
      </p:sp>
      <p:sp>
        <p:nvSpPr>
          <p:cNvPr id="5123" name="Rectangle 4">
            <a:extLst>
              <a:ext uri="{FF2B5EF4-FFF2-40B4-BE49-F238E27FC236}">
                <a16:creationId xmlns:a16="http://schemas.microsoft.com/office/drawing/2014/main" id="{B2A62F6B-165A-0749-9FB5-C7559F76FEA5}"/>
              </a:ext>
            </a:extLst>
          </p:cNvPr>
          <p:cNvSpPr>
            <a:spLocks noChangeArrowheads="1"/>
          </p:cNvSpPr>
          <p:nvPr/>
        </p:nvSpPr>
        <p:spPr bwMode="auto">
          <a:xfrm>
            <a:off x="419100" y="323850"/>
            <a:ext cx="2335213"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fr-FR" altLang="fr-FR" sz="1200" b="1">
                <a:solidFill>
                  <a:srgbClr val="474847"/>
                </a:solidFill>
                <a:latin typeface="Arial" panose="020B0604020202020204" pitchFamily="34" charset="0"/>
                <a:cs typeface="Arial" panose="020B0604020202020204" pitchFamily="34" charset="0"/>
              </a:rPr>
              <a:t>Recherches sur la collaboration</a:t>
            </a:r>
          </a:p>
        </p:txBody>
      </p:sp>
      <p:pic>
        <p:nvPicPr>
          <p:cNvPr id="5124" name="Picture 6" descr="A picture containing LEGO, toy&#10;&#10;Description automatically generated">
            <a:extLst>
              <a:ext uri="{FF2B5EF4-FFF2-40B4-BE49-F238E27FC236}">
                <a16:creationId xmlns:a16="http://schemas.microsoft.com/office/drawing/2014/main" id="{4AD32B6C-34E1-E849-AACE-AB1F14F7585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73325" y="860425"/>
            <a:ext cx="7161213" cy="402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986" name="TextBox 1">
            <a:extLst>
              <a:ext uri="{FF2B5EF4-FFF2-40B4-BE49-F238E27FC236}">
                <a16:creationId xmlns:a16="http://schemas.microsoft.com/office/drawing/2014/main" id="{76BD416E-8C69-C748-9DD0-78B78CCBBAD0}"/>
              </a:ext>
            </a:extLst>
          </p:cNvPr>
          <p:cNvSpPr txBox="1">
            <a:spLocks noChangeArrowheads="1"/>
          </p:cNvSpPr>
          <p:nvPr/>
        </p:nvSpPr>
        <p:spPr bwMode="auto">
          <a:xfrm>
            <a:off x="7759700" y="-457200"/>
            <a:ext cx="1841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de-DE" altLang="fr-FR" sz="1800"/>
          </a:p>
        </p:txBody>
      </p:sp>
      <p:sp>
        <p:nvSpPr>
          <p:cNvPr id="41987" name="TextBox 2">
            <a:extLst>
              <a:ext uri="{FF2B5EF4-FFF2-40B4-BE49-F238E27FC236}">
                <a16:creationId xmlns:a16="http://schemas.microsoft.com/office/drawing/2014/main" id="{7A346908-02A5-BC44-B230-7E10FCD57AEF}"/>
              </a:ext>
            </a:extLst>
          </p:cNvPr>
          <p:cNvSpPr txBox="1">
            <a:spLocks noChangeArrowheads="1"/>
          </p:cNvSpPr>
          <p:nvPr/>
        </p:nvSpPr>
        <p:spPr bwMode="auto">
          <a:xfrm>
            <a:off x="1109663" y="4291013"/>
            <a:ext cx="1841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de-DE" altLang="fr-FR" sz="1800"/>
          </a:p>
        </p:txBody>
      </p:sp>
      <p:sp>
        <p:nvSpPr>
          <p:cNvPr id="41988" name="Shape 195">
            <a:extLst>
              <a:ext uri="{FF2B5EF4-FFF2-40B4-BE49-F238E27FC236}">
                <a16:creationId xmlns:a16="http://schemas.microsoft.com/office/drawing/2014/main" id="{7E14F947-9551-5F45-BBAF-10DE5450A841}"/>
              </a:ext>
            </a:extLst>
          </p:cNvPr>
          <p:cNvSpPr txBox="1">
            <a:spLocks/>
          </p:cNvSpPr>
          <p:nvPr/>
        </p:nvSpPr>
        <p:spPr bwMode="auto">
          <a:xfrm>
            <a:off x="419100" y="1665288"/>
            <a:ext cx="2424113" cy="140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Clr>
                <a:srgbClr val="FFFFFF"/>
              </a:buClr>
              <a:buSzPct val="25000"/>
              <a:buFontTx/>
              <a:buNone/>
            </a:pPr>
            <a:r>
              <a:rPr lang="fr-FR" altLang="fr-FR" sz="2400" b="1">
                <a:solidFill>
                  <a:srgbClr val="333538"/>
                </a:solidFill>
                <a:latin typeface="Arial" panose="020B0604020202020204" pitchFamily="34" charset="0"/>
                <a:cs typeface="Arial" panose="020B0604020202020204" pitchFamily="34" charset="0"/>
              </a:rPr>
              <a:t>Investissez </a:t>
            </a:r>
            <a:br>
              <a:rPr lang="fr-FR" altLang="fr-FR" sz="2400" b="1">
                <a:solidFill>
                  <a:srgbClr val="333538"/>
                </a:solidFill>
                <a:latin typeface="Arial" panose="020B0604020202020204" pitchFamily="34" charset="0"/>
                <a:cs typeface="Arial" panose="020B0604020202020204" pitchFamily="34" charset="0"/>
              </a:rPr>
            </a:br>
            <a:r>
              <a:rPr lang="fr-FR" altLang="fr-FR" sz="2400" b="1">
                <a:solidFill>
                  <a:srgbClr val="333538"/>
                </a:solidFill>
                <a:latin typeface="Arial" panose="020B0604020202020204" pitchFamily="34" charset="0"/>
                <a:cs typeface="Arial" panose="020B0604020202020204" pitchFamily="34" charset="0"/>
              </a:rPr>
              <a:t>les petits </a:t>
            </a:r>
            <a:br>
              <a:rPr lang="fr-FR" altLang="fr-FR" sz="2400" b="1">
                <a:solidFill>
                  <a:srgbClr val="333538"/>
                </a:solidFill>
                <a:latin typeface="Arial" panose="020B0604020202020204" pitchFamily="34" charset="0"/>
                <a:cs typeface="Arial" panose="020B0604020202020204" pitchFamily="34" charset="0"/>
              </a:rPr>
            </a:br>
            <a:r>
              <a:rPr lang="fr-FR" altLang="fr-FR" sz="2400" b="1">
                <a:solidFill>
                  <a:srgbClr val="333538"/>
                </a:solidFill>
                <a:latin typeface="Arial" panose="020B0604020202020204" pitchFamily="34" charset="0"/>
                <a:cs typeface="Arial" panose="020B0604020202020204" pitchFamily="34" charset="0"/>
              </a:rPr>
              <a:t>espaces</a:t>
            </a:r>
          </a:p>
        </p:txBody>
      </p:sp>
      <p:sp>
        <p:nvSpPr>
          <p:cNvPr id="41989" name="Rectangle 7">
            <a:extLst>
              <a:ext uri="{FF2B5EF4-FFF2-40B4-BE49-F238E27FC236}">
                <a16:creationId xmlns:a16="http://schemas.microsoft.com/office/drawing/2014/main" id="{D387C644-B48B-F445-83C3-ABCDF4DEAB39}"/>
              </a:ext>
            </a:extLst>
          </p:cNvPr>
          <p:cNvSpPr>
            <a:spLocks noChangeArrowheads="1"/>
          </p:cNvSpPr>
          <p:nvPr/>
        </p:nvSpPr>
        <p:spPr bwMode="auto">
          <a:xfrm>
            <a:off x="419100" y="444500"/>
            <a:ext cx="11811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fr-FR" altLang="fr-FR" sz="1200" b="1">
                <a:solidFill>
                  <a:srgbClr val="474847"/>
                </a:solidFill>
                <a:latin typeface="Arial" panose="020B0604020202020204" pitchFamily="34" charset="0"/>
                <a:cs typeface="Arial" panose="020B0604020202020204" pitchFamily="34" charset="0"/>
              </a:rPr>
              <a:t>Fixation murale </a:t>
            </a:r>
            <a:br>
              <a:rPr lang="fr-FR" altLang="fr-FR" sz="1200" b="1">
                <a:solidFill>
                  <a:srgbClr val="474847"/>
                </a:solidFill>
                <a:latin typeface="Arial" panose="020B0604020202020204" pitchFamily="34" charset="0"/>
                <a:cs typeface="Arial" panose="020B0604020202020204" pitchFamily="34" charset="0"/>
              </a:rPr>
            </a:br>
            <a:r>
              <a:rPr lang="fr-FR" altLang="fr-FR" sz="1200" b="1">
                <a:solidFill>
                  <a:srgbClr val="474847"/>
                </a:solidFill>
                <a:latin typeface="Arial" panose="020B0604020202020204" pitchFamily="34" charset="0"/>
                <a:cs typeface="Arial" panose="020B0604020202020204" pitchFamily="34" charset="0"/>
              </a:rPr>
              <a:t>Steelcase Roam</a:t>
            </a:r>
          </a:p>
        </p:txBody>
      </p:sp>
      <p:pic>
        <p:nvPicPr>
          <p:cNvPr id="41990" name="Picture 15" descr="A person standing in front of a mirror posing for the camera&#10;&#10;Description automatically generated">
            <a:extLst>
              <a:ext uri="{FF2B5EF4-FFF2-40B4-BE49-F238E27FC236}">
                <a16:creationId xmlns:a16="http://schemas.microsoft.com/office/drawing/2014/main" id="{AC5FDC00-B8A7-3649-AF01-D4DF16C98759}"/>
              </a:ext>
            </a:extLst>
          </p:cNvPr>
          <p:cNvPicPr>
            <a:picLocks noChangeAspect="1"/>
          </p:cNvPicPr>
          <p:nvPr/>
        </p:nvPicPr>
        <p:blipFill>
          <a:blip r:embed="rId3">
            <a:extLst>
              <a:ext uri="{28A0092B-C50C-407E-A947-70E740481C1C}">
                <a14:useLocalDpi xmlns:a14="http://schemas.microsoft.com/office/drawing/2010/main" val="0"/>
              </a:ext>
            </a:extLst>
          </a:blip>
          <a:srcRect r="2325"/>
          <a:stretch>
            <a:fillRect/>
          </a:stretch>
        </p:blipFill>
        <p:spPr bwMode="auto">
          <a:xfrm>
            <a:off x="2740025" y="0"/>
            <a:ext cx="6403975"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034" name="TextBox 1">
            <a:extLst>
              <a:ext uri="{FF2B5EF4-FFF2-40B4-BE49-F238E27FC236}">
                <a16:creationId xmlns:a16="http://schemas.microsoft.com/office/drawing/2014/main" id="{D0DB34F1-3955-E941-96D2-453B0F50DA03}"/>
              </a:ext>
            </a:extLst>
          </p:cNvPr>
          <p:cNvSpPr txBox="1">
            <a:spLocks noChangeArrowheads="1"/>
          </p:cNvSpPr>
          <p:nvPr/>
        </p:nvSpPr>
        <p:spPr bwMode="auto">
          <a:xfrm>
            <a:off x="7759700" y="-457200"/>
            <a:ext cx="1841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de-DE" altLang="fr-FR" sz="1800"/>
          </a:p>
        </p:txBody>
      </p:sp>
      <p:sp>
        <p:nvSpPr>
          <p:cNvPr id="44035" name="TextBox 2">
            <a:extLst>
              <a:ext uri="{FF2B5EF4-FFF2-40B4-BE49-F238E27FC236}">
                <a16:creationId xmlns:a16="http://schemas.microsoft.com/office/drawing/2014/main" id="{D944B8CE-336F-9D41-BF6A-4274D654374E}"/>
              </a:ext>
            </a:extLst>
          </p:cNvPr>
          <p:cNvSpPr txBox="1">
            <a:spLocks noChangeArrowheads="1"/>
          </p:cNvSpPr>
          <p:nvPr/>
        </p:nvSpPr>
        <p:spPr bwMode="auto">
          <a:xfrm>
            <a:off x="1109663" y="4291013"/>
            <a:ext cx="1841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de-DE" altLang="fr-FR" sz="1800"/>
          </a:p>
        </p:txBody>
      </p:sp>
      <p:pic>
        <p:nvPicPr>
          <p:cNvPr id="44036" name="Picture 9" descr="A picture containing wall, indoor, floor, television&#10;&#10;Description automatically generated">
            <a:extLst>
              <a:ext uri="{FF2B5EF4-FFF2-40B4-BE49-F238E27FC236}">
                <a16:creationId xmlns:a16="http://schemas.microsoft.com/office/drawing/2014/main" id="{3F4FAD42-FE8E-8443-A3A6-380F989176B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7" name="Rectangle 10">
            <a:extLst>
              <a:ext uri="{FF2B5EF4-FFF2-40B4-BE49-F238E27FC236}">
                <a16:creationId xmlns:a16="http://schemas.microsoft.com/office/drawing/2014/main" id="{5DF1A7DF-E04D-054B-BC10-D7D8A301ABAC}"/>
              </a:ext>
            </a:extLst>
          </p:cNvPr>
          <p:cNvSpPr>
            <a:spLocks noChangeArrowheads="1"/>
          </p:cNvSpPr>
          <p:nvPr/>
        </p:nvSpPr>
        <p:spPr bwMode="auto">
          <a:xfrm>
            <a:off x="419100" y="2773363"/>
            <a:ext cx="5011738"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Clr>
                <a:srgbClr val="FFFFFF"/>
              </a:buClr>
              <a:buSzPct val="25000"/>
              <a:buFontTx/>
              <a:buNone/>
            </a:pPr>
            <a:r>
              <a:rPr lang="fr-FR" altLang="fr-FR" sz="2400" b="1">
                <a:solidFill>
                  <a:srgbClr val="333538"/>
                </a:solidFill>
                <a:latin typeface="Arial" panose="020B0604020202020204" pitchFamily="34" charset="0"/>
                <a:cs typeface="Arial" panose="020B0604020202020204" pitchFamily="34" charset="0"/>
              </a:rPr>
              <a:t>Transformer chaque espace </a:t>
            </a:r>
            <a:br>
              <a:rPr lang="fr-FR" altLang="fr-FR" sz="2400" b="1">
                <a:solidFill>
                  <a:srgbClr val="333538"/>
                </a:solidFill>
                <a:latin typeface="Arial" panose="020B0604020202020204" pitchFamily="34" charset="0"/>
                <a:cs typeface="Arial" panose="020B0604020202020204" pitchFamily="34" charset="0"/>
              </a:rPr>
            </a:br>
            <a:r>
              <a:rPr lang="fr-FR" altLang="fr-FR" sz="2400" b="1">
                <a:solidFill>
                  <a:srgbClr val="333538"/>
                </a:solidFill>
                <a:latin typeface="Arial" panose="020B0604020202020204" pitchFamily="34" charset="0"/>
                <a:cs typeface="Arial" panose="020B0604020202020204" pitchFamily="34" charset="0"/>
              </a:rPr>
              <a:t>en studio collaboratif.</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6082" name="Picture 6">
            <a:extLst>
              <a:ext uri="{FF2B5EF4-FFF2-40B4-BE49-F238E27FC236}">
                <a16:creationId xmlns:a16="http://schemas.microsoft.com/office/drawing/2014/main" id="{D1C94067-23AA-F642-A29F-A7D617A8A18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73325" y="2354263"/>
            <a:ext cx="4197350" cy="43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EF5E4"/>
        </a:solidFill>
        <a:effectLst/>
      </p:bgPr>
    </p:bg>
    <p:spTree>
      <p:nvGrpSpPr>
        <p:cNvPr id="1" name=""/>
        <p:cNvGrpSpPr/>
        <p:nvPr/>
      </p:nvGrpSpPr>
      <p:grpSpPr>
        <a:xfrm>
          <a:off x="0" y="0"/>
          <a:ext cx="0" cy="0"/>
          <a:chOff x="0" y="0"/>
          <a:chExt cx="0" cy="0"/>
        </a:xfrm>
      </p:grpSpPr>
      <p:pic>
        <p:nvPicPr>
          <p:cNvPr id="7170" name="Picture 7">
            <a:extLst>
              <a:ext uri="{FF2B5EF4-FFF2-40B4-BE49-F238E27FC236}">
                <a16:creationId xmlns:a16="http://schemas.microsoft.com/office/drawing/2014/main" id="{C1991706-AA2E-EE46-A857-DF6DAF9581B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70213" y="1066800"/>
            <a:ext cx="6173787" cy="383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 name="Rectangle 8">
            <a:extLst>
              <a:ext uri="{FF2B5EF4-FFF2-40B4-BE49-F238E27FC236}">
                <a16:creationId xmlns:a16="http://schemas.microsoft.com/office/drawing/2014/main" id="{8CE62261-C75B-AD47-944E-0EDD899B6755}"/>
              </a:ext>
            </a:extLst>
          </p:cNvPr>
          <p:cNvSpPr>
            <a:spLocks noChangeArrowheads="1"/>
          </p:cNvSpPr>
          <p:nvPr/>
        </p:nvSpPr>
        <p:spPr bwMode="auto">
          <a:xfrm>
            <a:off x="419100" y="323850"/>
            <a:ext cx="2335213"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fr-FR" altLang="fr-FR" sz="1200" b="1">
                <a:solidFill>
                  <a:srgbClr val="474847"/>
                </a:solidFill>
                <a:latin typeface="Arial" panose="020B0604020202020204" pitchFamily="34" charset="0"/>
                <a:cs typeface="Arial" panose="020B0604020202020204" pitchFamily="34" charset="0"/>
              </a:rPr>
              <a:t>Recherches sur la collaboration</a:t>
            </a:r>
          </a:p>
        </p:txBody>
      </p:sp>
      <p:sp>
        <p:nvSpPr>
          <p:cNvPr id="7172" name="Shape 195">
            <a:extLst>
              <a:ext uri="{FF2B5EF4-FFF2-40B4-BE49-F238E27FC236}">
                <a16:creationId xmlns:a16="http://schemas.microsoft.com/office/drawing/2014/main" id="{296DF1BD-A13D-184D-B407-18A92AF96219}"/>
              </a:ext>
            </a:extLst>
          </p:cNvPr>
          <p:cNvSpPr txBox="1">
            <a:spLocks/>
          </p:cNvSpPr>
          <p:nvPr/>
        </p:nvSpPr>
        <p:spPr bwMode="auto">
          <a:xfrm>
            <a:off x="430213" y="1504950"/>
            <a:ext cx="3175000" cy="140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Clr>
                <a:srgbClr val="FFFFFF"/>
              </a:buClr>
              <a:buSzPct val="25000"/>
              <a:buFontTx/>
              <a:buNone/>
            </a:pPr>
            <a:r>
              <a:rPr lang="fr-FR" altLang="fr-FR" sz="2400" b="1">
                <a:solidFill>
                  <a:srgbClr val="777877"/>
                </a:solidFill>
                <a:latin typeface="Arial" panose="020B0604020202020204" pitchFamily="34" charset="0"/>
                <a:cs typeface="Arial" panose="020B0604020202020204" pitchFamily="34" charset="0"/>
              </a:rPr>
              <a:t>La collaboration </a:t>
            </a:r>
            <a:br>
              <a:rPr lang="fr-FR" altLang="fr-FR" sz="2400" b="1">
                <a:solidFill>
                  <a:srgbClr val="777877"/>
                </a:solidFill>
                <a:latin typeface="Arial" panose="020B0604020202020204" pitchFamily="34" charset="0"/>
                <a:cs typeface="Arial" panose="020B0604020202020204" pitchFamily="34" charset="0"/>
              </a:rPr>
            </a:br>
            <a:r>
              <a:rPr lang="fr-FR" altLang="fr-FR" sz="2400" b="1">
                <a:solidFill>
                  <a:srgbClr val="777877"/>
                </a:solidFill>
                <a:latin typeface="Arial" panose="020B0604020202020204" pitchFamily="34" charset="0"/>
                <a:cs typeface="Arial" panose="020B0604020202020204" pitchFamily="34" charset="0"/>
              </a:rPr>
              <a:t>est essentielle.</a:t>
            </a:r>
            <a:br>
              <a:rPr lang="fr-FR" altLang="fr-FR" sz="2400" b="1">
                <a:solidFill>
                  <a:srgbClr val="474847"/>
                </a:solidFill>
                <a:latin typeface="Arial" panose="020B0604020202020204" pitchFamily="34" charset="0"/>
                <a:cs typeface="Arial" panose="020B0604020202020204" pitchFamily="34" charset="0"/>
              </a:rPr>
            </a:br>
            <a:r>
              <a:rPr lang="fr-FR" altLang="fr-FR" sz="2400" b="1">
                <a:solidFill>
                  <a:srgbClr val="474847"/>
                </a:solidFill>
                <a:latin typeface="Arial" panose="020B0604020202020204" pitchFamily="34" charset="0"/>
                <a:cs typeface="Arial" panose="020B0604020202020204" pitchFamily="34" charset="0"/>
              </a:rPr>
              <a:t>Mais elle est entravée.</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EF5E4"/>
        </a:solidFill>
        <a:effectLst/>
      </p:bgPr>
    </p:bg>
    <p:spTree>
      <p:nvGrpSpPr>
        <p:cNvPr id="1" name=""/>
        <p:cNvGrpSpPr/>
        <p:nvPr/>
      </p:nvGrpSpPr>
      <p:grpSpPr>
        <a:xfrm>
          <a:off x="0" y="0"/>
          <a:ext cx="0" cy="0"/>
          <a:chOff x="0" y="0"/>
          <a:chExt cx="0" cy="0"/>
        </a:xfrm>
      </p:grpSpPr>
      <p:sp>
        <p:nvSpPr>
          <p:cNvPr id="9218" name="Rectangle 8">
            <a:extLst>
              <a:ext uri="{FF2B5EF4-FFF2-40B4-BE49-F238E27FC236}">
                <a16:creationId xmlns:a16="http://schemas.microsoft.com/office/drawing/2014/main" id="{6F5D26B3-7FA2-B240-AACC-AC16A0211FE4}"/>
              </a:ext>
            </a:extLst>
          </p:cNvPr>
          <p:cNvSpPr>
            <a:spLocks noChangeArrowheads="1"/>
          </p:cNvSpPr>
          <p:nvPr/>
        </p:nvSpPr>
        <p:spPr bwMode="auto">
          <a:xfrm>
            <a:off x="419100" y="323850"/>
            <a:ext cx="2335213"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fr-FR" altLang="fr-FR" sz="1200" b="1">
                <a:solidFill>
                  <a:srgbClr val="474847"/>
                </a:solidFill>
                <a:latin typeface="Arial" panose="020B0604020202020204" pitchFamily="34" charset="0"/>
                <a:cs typeface="Arial" panose="020B0604020202020204" pitchFamily="34" charset="0"/>
              </a:rPr>
              <a:t>Recherches sur la collaboration</a:t>
            </a:r>
          </a:p>
        </p:txBody>
      </p:sp>
      <p:sp>
        <p:nvSpPr>
          <p:cNvPr id="9219" name="Shape 195">
            <a:extLst>
              <a:ext uri="{FF2B5EF4-FFF2-40B4-BE49-F238E27FC236}">
                <a16:creationId xmlns:a16="http://schemas.microsoft.com/office/drawing/2014/main" id="{2DBD15A7-768A-DE44-B6A8-4291974F4905}"/>
              </a:ext>
            </a:extLst>
          </p:cNvPr>
          <p:cNvSpPr txBox="1">
            <a:spLocks/>
          </p:cNvSpPr>
          <p:nvPr/>
        </p:nvSpPr>
        <p:spPr bwMode="auto">
          <a:xfrm>
            <a:off x="430213" y="1504950"/>
            <a:ext cx="3175000" cy="140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Clr>
                <a:srgbClr val="FFFFFF"/>
              </a:buClr>
              <a:buSzPct val="25000"/>
              <a:buFontTx/>
              <a:buNone/>
            </a:pPr>
            <a:r>
              <a:rPr lang="fr-FR" altLang="fr-FR" sz="2400" b="1">
                <a:solidFill>
                  <a:srgbClr val="474847"/>
                </a:solidFill>
                <a:latin typeface="Arial" panose="020B0604020202020204" pitchFamily="34" charset="0"/>
                <a:cs typeface="Arial" panose="020B0604020202020204" pitchFamily="34" charset="0"/>
              </a:rPr>
              <a:t>Étude 2019 </a:t>
            </a:r>
            <a:br>
              <a:rPr lang="fr-FR" altLang="fr-FR" sz="2400" b="1">
                <a:solidFill>
                  <a:srgbClr val="474847"/>
                </a:solidFill>
                <a:latin typeface="Arial" panose="020B0604020202020204" pitchFamily="34" charset="0"/>
                <a:cs typeface="Arial" panose="020B0604020202020204" pitchFamily="34" charset="0"/>
              </a:rPr>
            </a:br>
            <a:r>
              <a:rPr lang="fr-FR" altLang="fr-FR" sz="2400" b="1">
                <a:solidFill>
                  <a:srgbClr val="474847"/>
                </a:solidFill>
                <a:latin typeface="Arial" panose="020B0604020202020204" pitchFamily="34" charset="0"/>
                <a:cs typeface="Arial" panose="020B0604020202020204" pitchFamily="34" charset="0"/>
              </a:rPr>
              <a:t>sur la collaboration active</a:t>
            </a:r>
          </a:p>
        </p:txBody>
      </p:sp>
      <p:sp>
        <p:nvSpPr>
          <p:cNvPr id="9220" name="Text Placeholder 5">
            <a:extLst>
              <a:ext uri="{FF2B5EF4-FFF2-40B4-BE49-F238E27FC236}">
                <a16:creationId xmlns:a16="http://schemas.microsoft.com/office/drawing/2014/main" id="{1E4BDE41-5FF8-BA41-B595-E2270588B5FC}"/>
              </a:ext>
            </a:extLst>
          </p:cNvPr>
          <p:cNvSpPr txBox="1">
            <a:spLocks/>
          </p:cNvSpPr>
          <p:nvPr/>
        </p:nvSpPr>
        <p:spPr bwMode="auto">
          <a:xfrm>
            <a:off x="5378450" y="1382713"/>
            <a:ext cx="2563813"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buFont typeface="Arial" panose="020B0604020202020204" pitchFamily="34" charset="0"/>
              <a:buNone/>
            </a:pPr>
            <a:r>
              <a:rPr lang="en-US" altLang="fr-FR" sz="5000" b="1">
                <a:solidFill>
                  <a:srgbClr val="474847"/>
                </a:solidFill>
                <a:latin typeface="Arial" panose="020B0604020202020204" pitchFamily="34" charset="0"/>
                <a:cs typeface="Arial" panose="020B0604020202020204" pitchFamily="34" charset="0"/>
              </a:rPr>
              <a:t>6</a:t>
            </a:r>
            <a:br>
              <a:rPr lang="en-US" altLang="fr-FR" sz="5000" b="1">
                <a:solidFill>
                  <a:srgbClr val="474847"/>
                </a:solidFill>
                <a:latin typeface="Arial" panose="020B0604020202020204" pitchFamily="34" charset="0"/>
                <a:cs typeface="Arial" panose="020B0604020202020204" pitchFamily="34" charset="0"/>
              </a:rPr>
            </a:br>
            <a:r>
              <a:rPr lang="fr-FR" altLang="fr-FR" sz="1600">
                <a:solidFill>
                  <a:srgbClr val="474847"/>
                </a:solidFill>
                <a:latin typeface="Arial" panose="020B0604020202020204" pitchFamily="34" charset="0"/>
                <a:cs typeface="Arial" panose="020B0604020202020204" pitchFamily="34" charset="0"/>
              </a:rPr>
              <a:t>pays dans le monde</a:t>
            </a:r>
            <a:endParaRPr lang="en-US" altLang="fr-FR" sz="1600">
              <a:solidFill>
                <a:srgbClr val="474847"/>
              </a:solidFill>
              <a:latin typeface="Arial" panose="020B0604020202020204" pitchFamily="34" charset="0"/>
              <a:cs typeface="Arial" panose="020B0604020202020204" pitchFamily="34" charset="0"/>
            </a:endParaRPr>
          </a:p>
        </p:txBody>
      </p:sp>
      <p:sp>
        <p:nvSpPr>
          <p:cNvPr id="9221" name="Text Placeholder 5">
            <a:extLst>
              <a:ext uri="{FF2B5EF4-FFF2-40B4-BE49-F238E27FC236}">
                <a16:creationId xmlns:a16="http://schemas.microsoft.com/office/drawing/2014/main" id="{07097BB1-64C5-964D-BF74-7B6E025D6558}"/>
              </a:ext>
            </a:extLst>
          </p:cNvPr>
          <p:cNvSpPr txBox="1">
            <a:spLocks/>
          </p:cNvSpPr>
          <p:nvPr/>
        </p:nvSpPr>
        <p:spPr bwMode="auto">
          <a:xfrm>
            <a:off x="5378450" y="2816225"/>
            <a:ext cx="3287713" cy="104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buFontTx/>
              <a:buNone/>
            </a:pPr>
            <a:r>
              <a:rPr lang="en-US" altLang="fr-FR" sz="5000" b="1">
                <a:solidFill>
                  <a:srgbClr val="474847"/>
                </a:solidFill>
                <a:latin typeface="Arial" panose="020B0604020202020204" pitchFamily="34" charset="0"/>
                <a:cs typeface="Arial" panose="020B0604020202020204" pitchFamily="34" charset="0"/>
              </a:rPr>
              <a:t>+ de 3 000 </a:t>
            </a:r>
            <a:r>
              <a:rPr lang="en-US" altLang="fr-FR" sz="1600" b="1">
                <a:solidFill>
                  <a:srgbClr val="474847"/>
                </a:solidFill>
                <a:latin typeface="Arial" panose="020B0604020202020204" pitchFamily="34" charset="0"/>
                <a:cs typeface="Arial" panose="020B0604020202020204" pitchFamily="34" charset="0"/>
              </a:rPr>
              <a:t> </a:t>
            </a:r>
            <a:br>
              <a:rPr lang="en-US" altLang="fr-FR" sz="1600" b="1">
                <a:solidFill>
                  <a:srgbClr val="474847"/>
                </a:solidFill>
                <a:latin typeface="Arial" panose="020B0604020202020204" pitchFamily="34" charset="0"/>
                <a:cs typeface="Arial" panose="020B0604020202020204" pitchFamily="34" charset="0"/>
              </a:rPr>
            </a:br>
            <a:r>
              <a:rPr lang="fr-FR" altLang="fr-FR" sz="1600">
                <a:solidFill>
                  <a:srgbClr val="474847"/>
                </a:solidFill>
                <a:latin typeface="Arial" panose="020B0604020202020204" pitchFamily="34" charset="0"/>
                <a:cs typeface="Arial" panose="020B0604020202020204" pitchFamily="34" charset="0"/>
              </a:rPr>
              <a:t>participants</a:t>
            </a:r>
            <a:endParaRPr lang="en-US" altLang="fr-FR" sz="1600">
              <a:solidFill>
                <a:srgbClr val="474847"/>
              </a:solidFill>
              <a:latin typeface="Arial" panose="020B0604020202020204" pitchFamily="34" charset="0"/>
              <a:cs typeface="Arial" panose="020B0604020202020204" pitchFamily="34" charset="0"/>
            </a:endParaRPr>
          </a:p>
        </p:txBody>
      </p:sp>
      <p:cxnSp>
        <p:nvCxnSpPr>
          <p:cNvPr id="8" name="Straight Connector 7">
            <a:extLst>
              <a:ext uri="{FF2B5EF4-FFF2-40B4-BE49-F238E27FC236}">
                <a16:creationId xmlns:a16="http://schemas.microsoft.com/office/drawing/2014/main" id="{A67E0884-8324-4A0B-86ED-14C88528987C}"/>
              </a:ext>
            </a:extLst>
          </p:cNvPr>
          <p:cNvCxnSpPr>
            <a:cxnSpLocks/>
          </p:cNvCxnSpPr>
          <p:nvPr/>
        </p:nvCxnSpPr>
        <p:spPr>
          <a:xfrm>
            <a:off x="5453063" y="2654300"/>
            <a:ext cx="3213100" cy="0"/>
          </a:xfrm>
          <a:prstGeom prst="line">
            <a:avLst/>
          </a:prstGeom>
          <a:ln>
            <a:solidFill>
              <a:srgbClr val="474847"/>
            </a:solidFill>
          </a:ln>
          <a:effectLst/>
        </p:spPr>
        <p:style>
          <a:lnRef idx="2">
            <a:schemeClr val="accent1"/>
          </a:lnRef>
          <a:fillRef idx="0">
            <a:schemeClr val="accent1"/>
          </a:fillRef>
          <a:effectRef idx="1">
            <a:schemeClr val="accent1"/>
          </a:effectRef>
          <a:fontRef idx="minor">
            <a:schemeClr val="tx1"/>
          </a:fontRef>
        </p:style>
      </p:cxn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EF5E4"/>
        </a:solidFill>
        <a:effectLst/>
      </p:bgPr>
    </p:bg>
    <p:spTree>
      <p:nvGrpSpPr>
        <p:cNvPr id="1" name=""/>
        <p:cNvGrpSpPr/>
        <p:nvPr/>
      </p:nvGrpSpPr>
      <p:grpSpPr>
        <a:xfrm>
          <a:off x="0" y="0"/>
          <a:ext cx="0" cy="0"/>
          <a:chOff x="0" y="0"/>
          <a:chExt cx="0" cy="0"/>
        </a:xfrm>
      </p:grpSpPr>
      <p:pic>
        <p:nvPicPr>
          <p:cNvPr id="11266" name="Picture 1" descr="19-0117924.png">
            <a:extLst>
              <a:ext uri="{FF2B5EF4-FFF2-40B4-BE49-F238E27FC236}">
                <a16:creationId xmlns:a16="http://schemas.microsoft.com/office/drawing/2014/main" id="{E278F4D7-F790-414F-B5B6-4448D3DF036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025900" y="1271588"/>
            <a:ext cx="5148263" cy="289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Shape 195">
            <a:extLst>
              <a:ext uri="{FF2B5EF4-FFF2-40B4-BE49-F238E27FC236}">
                <a16:creationId xmlns:a16="http://schemas.microsoft.com/office/drawing/2014/main" id="{54BD7DC0-054E-2A47-986D-BF96F8FB22DD}"/>
              </a:ext>
            </a:extLst>
          </p:cNvPr>
          <p:cNvSpPr txBox="1">
            <a:spLocks/>
          </p:cNvSpPr>
          <p:nvPr/>
        </p:nvSpPr>
        <p:spPr bwMode="auto">
          <a:xfrm>
            <a:off x="419100" y="1503363"/>
            <a:ext cx="3554413" cy="2103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Clr>
                <a:srgbClr val="FFFFFF"/>
              </a:buClr>
              <a:buSzPct val="25000"/>
              <a:buFontTx/>
              <a:buNone/>
            </a:pPr>
            <a:r>
              <a:rPr lang="fr-FR" altLang="fr-FR" sz="2400" b="1">
                <a:solidFill>
                  <a:srgbClr val="404040"/>
                </a:solidFill>
                <a:latin typeface="Arial" panose="020B0604020202020204" pitchFamily="34" charset="0"/>
                <a:cs typeface="Arial" panose="020B0604020202020204" pitchFamily="34" charset="0"/>
              </a:rPr>
              <a:t>Manque d’accès </a:t>
            </a:r>
            <a:br>
              <a:rPr lang="fr-FR" altLang="fr-FR" sz="2400" b="1">
                <a:solidFill>
                  <a:srgbClr val="404040"/>
                </a:solidFill>
                <a:latin typeface="Arial" panose="020B0604020202020204" pitchFamily="34" charset="0"/>
                <a:cs typeface="Arial" panose="020B0604020202020204" pitchFamily="34" charset="0"/>
              </a:rPr>
            </a:br>
            <a:r>
              <a:rPr lang="fr-FR" altLang="fr-FR" sz="2400" b="1">
                <a:solidFill>
                  <a:srgbClr val="404040"/>
                </a:solidFill>
                <a:latin typeface="Arial" panose="020B0604020202020204" pitchFamily="34" charset="0"/>
                <a:cs typeface="Arial" panose="020B0604020202020204" pitchFamily="34" charset="0"/>
              </a:rPr>
              <a:t>aux interlocuteurs</a:t>
            </a:r>
          </a:p>
          <a:p>
            <a:pPr eaLnBrk="1" hangingPunct="1">
              <a:spcBef>
                <a:spcPct val="0"/>
              </a:spcBef>
              <a:buClr>
                <a:srgbClr val="FFFFFF"/>
              </a:buClr>
              <a:buSzPct val="25000"/>
              <a:buFontTx/>
              <a:buNone/>
            </a:pPr>
            <a:r>
              <a:rPr lang="fr-FR" altLang="fr-FR" sz="2400">
                <a:solidFill>
                  <a:srgbClr val="404040"/>
                </a:solidFill>
                <a:latin typeface="Arial" panose="020B0604020202020204" pitchFamily="34" charset="0"/>
                <a:cs typeface="Arial" panose="020B0604020202020204" pitchFamily="34" charset="0"/>
              </a:rPr>
              <a:t>73 % des répondants n’ont pas accès aux </a:t>
            </a:r>
            <a:br>
              <a:rPr lang="fr-FR" altLang="fr-FR" sz="2400">
                <a:solidFill>
                  <a:srgbClr val="404040"/>
                </a:solidFill>
                <a:latin typeface="Arial" panose="020B0604020202020204" pitchFamily="34" charset="0"/>
                <a:cs typeface="Arial" panose="020B0604020202020204" pitchFamily="34" charset="0"/>
              </a:rPr>
            </a:br>
            <a:r>
              <a:rPr lang="fr-FR" altLang="fr-FR" sz="2400">
                <a:solidFill>
                  <a:srgbClr val="404040"/>
                </a:solidFill>
                <a:latin typeface="Arial" panose="020B0604020202020204" pitchFamily="34" charset="0"/>
                <a:cs typeface="Arial" panose="020B0604020202020204" pitchFamily="34" charset="0"/>
              </a:rPr>
              <a:t>bons interlocuteurs. </a:t>
            </a:r>
          </a:p>
        </p:txBody>
      </p:sp>
      <p:sp>
        <p:nvSpPr>
          <p:cNvPr id="11268" name="Rectangle 5">
            <a:extLst>
              <a:ext uri="{FF2B5EF4-FFF2-40B4-BE49-F238E27FC236}">
                <a16:creationId xmlns:a16="http://schemas.microsoft.com/office/drawing/2014/main" id="{2321786A-E2AB-6843-B600-93C2C9ED741C}"/>
              </a:ext>
            </a:extLst>
          </p:cNvPr>
          <p:cNvSpPr>
            <a:spLocks noChangeArrowheads="1"/>
          </p:cNvSpPr>
          <p:nvPr/>
        </p:nvSpPr>
        <p:spPr bwMode="auto">
          <a:xfrm>
            <a:off x="419100" y="323850"/>
            <a:ext cx="2335213"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fr-FR" altLang="fr-FR" sz="1200" b="1">
                <a:solidFill>
                  <a:srgbClr val="474847"/>
                </a:solidFill>
                <a:latin typeface="Arial" panose="020B0604020202020204" pitchFamily="34" charset="0"/>
                <a:cs typeface="Arial" panose="020B0604020202020204" pitchFamily="34" charset="0"/>
              </a:rPr>
              <a:t>Recherches sur la collaboration</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EF5E4"/>
        </a:solidFill>
        <a:effectLst/>
      </p:bgPr>
    </p:bg>
    <p:spTree>
      <p:nvGrpSpPr>
        <p:cNvPr id="1" name=""/>
        <p:cNvGrpSpPr/>
        <p:nvPr/>
      </p:nvGrpSpPr>
      <p:grpSpPr>
        <a:xfrm>
          <a:off x="0" y="0"/>
          <a:ext cx="0" cy="0"/>
          <a:chOff x="0" y="0"/>
          <a:chExt cx="0" cy="0"/>
        </a:xfrm>
      </p:grpSpPr>
      <p:pic>
        <p:nvPicPr>
          <p:cNvPr id="13314" name="Picture 1" descr="19-0117927.png">
            <a:extLst>
              <a:ext uri="{FF2B5EF4-FFF2-40B4-BE49-F238E27FC236}">
                <a16:creationId xmlns:a16="http://schemas.microsoft.com/office/drawing/2014/main" id="{0083BBC8-3F58-AF40-8B39-E39DB145B37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11488" y="982663"/>
            <a:ext cx="6932612" cy="389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Shape 195">
            <a:extLst>
              <a:ext uri="{FF2B5EF4-FFF2-40B4-BE49-F238E27FC236}">
                <a16:creationId xmlns:a16="http://schemas.microsoft.com/office/drawing/2014/main" id="{E089A92B-CE02-4F41-A4C0-79F2532FEF46}"/>
              </a:ext>
            </a:extLst>
          </p:cNvPr>
          <p:cNvSpPr txBox="1">
            <a:spLocks/>
          </p:cNvSpPr>
          <p:nvPr/>
        </p:nvSpPr>
        <p:spPr bwMode="auto">
          <a:xfrm>
            <a:off x="419100" y="1503363"/>
            <a:ext cx="3911600" cy="2598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Clr>
                <a:srgbClr val="FFFFFF"/>
              </a:buClr>
              <a:buSzPct val="25000"/>
              <a:buFontTx/>
              <a:buNone/>
            </a:pPr>
            <a:r>
              <a:rPr lang="fr-FR" altLang="fr-FR" sz="2400" b="1">
                <a:solidFill>
                  <a:srgbClr val="404040"/>
                </a:solidFill>
                <a:latin typeface="Arial" panose="020B0604020202020204" pitchFamily="34" charset="0"/>
                <a:cs typeface="Arial" panose="020B0604020202020204" pitchFamily="34" charset="0"/>
              </a:rPr>
              <a:t>Manque d’accès </a:t>
            </a:r>
            <a:br>
              <a:rPr lang="fr-FR" altLang="fr-FR" sz="2400" b="1">
                <a:solidFill>
                  <a:srgbClr val="404040"/>
                </a:solidFill>
                <a:latin typeface="Arial" panose="020B0604020202020204" pitchFamily="34" charset="0"/>
                <a:cs typeface="Arial" panose="020B0604020202020204" pitchFamily="34" charset="0"/>
              </a:rPr>
            </a:br>
            <a:r>
              <a:rPr lang="fr-FR" altLang="fr-FR" sz="2400" b="1">
                <a:solidFill>
                  <a:srgbClr val="404040"/>
                </a:solidFill>
                <a:latin typeface="Arial" panose="020B0604020202020204" pitchFamily="34" charset="0"/>
                <a:cs typeface="Arial" panose="020B0604020202020204" pitchFamily="34" charset="0"/>
              </a:rPr>
              <a:t>aux informations</a:t>
            </a:r>
          </a:p>
          <a:p>
            <a:pPr eaLnBrk="1" hangingPunct="1">
              <a:spcBef>
                <a:spcPct val="0"/>
              </a:spcBef>
              <a:buClr>
                <a:srgbClr val="FFFFFF"/>
              </a:buClr>
              <a:buSzPct val="25000"/>
              <a:buFontTx/>
              <a:buNone/>
            </a:pPr>
            <a:r>
              <a:rPr lang="fr-FR" altLang="fr-FR" sz="2400">
                <a:solidFill>
                  <a:srgbClr val="404040"/>
                </a:solidFill>
                <a:latin typeface="Arial" panose="020B0604020202020204" pitchFamily="34" charset="0"/>
                <a:cs typeface="Arial" panose="020B0604020202020204" pitchFamily="34" charset="0"/>
              </a:rPr>
              <a:t>70 % des employés </a:t>
            </a:r>
            <a:br>
              <a:rPr lang="fr-FR" altLang="fr-FR" sz="2400">
                <a:solidFill>
                  <a:srgbClr val="404040"/>
                </a:solidFill>
                <a:latin typeface="Arial" panose="020B0604020202020204" pitchFamily="34" charset="0"/>
                <a:cs typeface="Arial" panose="020B0604020202020204" pitchFamily="34" charset="0"/>
              </a:rPr>
            </a:br>
            <a:r>
              <a:rPr lang="fr-FR" altLang="fr-FR" sz="2400">
                <a:solidFill>
                  <a:srgbClr val="404040"/>
                </a:solidFill>
                <a:latin typeface="Arial" panose="020B0604020202020204" pitchFamily="34" charset="0"/>
                <a:cs typeface="Arial" panose="020B0604020202020204" pitchFamily="34" charset="0"/>
              </a:rPr>
              <a:t>n’ont pas accès aux informations nécessaires </a:t>
            </a:r>
            <a:br>
              <a:rPr lang="fr-FR" altLang="fr-FR" sz="2400">
                <a:solidFill>
                  <a:srgbClr val="404040"/>
                </a:solidFill>
                <a:latin typeface="Arial" panose="020B0604020202020204" pitchFamily="34" charset="0"/>
                <a:cs typeface="Arial" panose="020B0604020202020204" pitchFamily="34" charset="0"/>
              </a:rPr>
            </a:br>
            <a:r>
              <a:rPr lang="fr-FR" altLang="fr-FR" sz="2400">
                <a:solidFill>
                  <a:srgbClr val="404040"/>
                </a:solidFill>
                <a:latin typeface="Arial" panose="020B0604020202020204" pitchFamily="34" charset="0"/>
                <a:cs typeface="Arial" panose="020B0604020202020204" pitchFamily="34" charset="0"/>
              </a:rPr>
              <a:t>au moment opportun. </a:t>
            </a:r>
          </a:p>
        </p:txBody>
      </p:sp>
      <p:sp>
        <p:nvSpPr>
          <p:cNvPr id="13316" name="Rectangle 5">
            <a:extLst>
              <a:ext uri="{FF2B5EF4-FFF2-40B4-BE49-F238E27FC236}">
                <a16:creationId xmlns:a16="http://schemas.microsoft.com/office/drawing/2014/main" id="{B3376434-0C06-8A4B-8F60-B10E0841854A}"/>
              </a:ext>
            </a:extLst>
          </p:cNvPr>
          <p:cNvSpPr>
            <a:spLocks noChangeArrowheads="1"/>
          </p:cNvSpPr>
          <p:nvPr/>
        </p:nvSpPr>
        <p:spPr bwMode="auto">
          <a:xfrm>
            <a:off x="419100" y="323850"/>
            <a:ext cx="2335213"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fr-FR" altLang="fr-FR" sz="1200" b="1">
                <a:solidFill>
                  <a:srgbClr val="474847"/>
                </a:solidFill>
                <a:latin typeface="Arial" panose="020B0604020202020204" pitchFamily="34" charset="0"/>
                <a:cs typeface="Arial" panose="020B0604020202020204" pitchFamily="34" charset="0"/>
              </a:rPr>
              <a:t>Recherches sur la collaboration</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EF5E4"/>
        </a:solidFill>
        <a:effectLst/>
      </p:bgPr>
    </p:bg>
    <p:spTree>
      <p:nvGrpSpPr>
        <p:cNvPr id="1" name=""/>
        <p:cNvGrpSpPr/>
        <p:nvPr/>
      </p:nvGrpSpPr>
      <p:grpSpPr>
        <a:xfrm>
          <a:off x="0" y="0"/>
          <a:ext cx="0" cy="0"/>
          <a:chOff x="0" y="0"/>
          <a:chExt cx="0" cy="0"/>
        </a:xfrm>
      </p:grpSpPr>
      <p:sp>
        <p:nvSpPr>
          <p:cNvPr id="15362" name="Shape 195">
            <a:extLst>
              <a:ext uri="{FF2B5EF4-FFF2-40B4-BE49-F238E27FC236}">
                <a16:creationId xmlns:a16="http://schemas.microsoft.com/office/drawing/2014/main" id="{767D014D-81CA-654D-81A9-12D6FE4B260C}"/>
              </a:ext>
            </a:extLst>
          </p:cNvPr>
          <p:cNvSpPr txBox="1">
            <a:spLocks/>
          </p:cNvSpPr>
          <p:nvPr/>
        </p:nvSpPr>
        <p:spPr bwMode="auto">
          <a:xfrm>
            <a:off x="415925" y="1506538"/>
            <a:ext cx="3802063" cy="193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Clr>
                <a:srgbClr val="FFFFFF"/>
              </a:buClr>
              <a:buSzPct val="25000"/>
              <a:buFontTx/>
              <a:buNone/>
            </a:pPr>
            <a:r>
              <a:rPr lang="fr-FR" altLang="fr-FR" sz="2400" b="1">
                <a:solidFill>
                  <a:srgbClr val="404040"/>
                </a:solidFill>
                <a:latin typeface="Arial" panose="020B0604020202020204" pitchFamily="34" charset="0"/>
                <a:cs typeface="Arial" panose="020B0604020202020204" pitchFamily="34" charset="0"/>
              </a:rPr>
              <a:t>Technologies obsolètes</a:t>
            </a:r>
          </a:p>
          <a:p>
            <a:pPr eaLnBrk="1" hangingPunct="1">
              <a:spcBef>
                <a:spcPct val="0"/>
              </a:spcBef>
              <a:buClr>
                <a:srgbClr val="FFFFFF"/>
              </a:buClr>
              <a:buSzPct val="25000"/>
              <a:buFontTx/>
              <a:buNone/>
            </a:pPr>
            <a:r>
              <a:rPr lang="fr-FR" altLang="fr-FR" sz="2400">
                <a:solidFill>
                  <a:srgbClr val="404040"/>
                </a:solidFill>
                <a:latin typeface="Arial" panose="020B0604020202020204" pitchFamily="34" charset="0"/>
                <a:cs typeface="Arial" panose="020B0604020202020204" pitchFamily="34" charset="0"/>
              </a:rPr>
              <a:t>66% des employés se plaignent d’un manque </a:t>
            </a:r>
            <a:br>
              <a:rPr lang="fr-FR" altLang="fr-FR" sz="2400">
                <a:solidFill>
                  <a:srgbClr val="404040"/>
                </a:solidFill>
                <a:latin typeface="Arial" panose="020B0604020202020204" pitchFamily="34" charset="0"/>
                <a:cs typeface="Arial" panose="020B0604020202020204" pitchFamily="34" charset="0"/>
              </a:rPr>
            </a:br>
            <a:r>
              <a:rPr lang="fr-FR" altLang="fr-FR" sz="2400">
                <a:solidFill>
                  <a:srgbClr val="404040"/>
                </a:solidFill>
                <a:latin typeface="Arial" panose="020B0604020202020204" pitchFamily="34" charset="0"/>
                <a:cs typeface="Arial" panose="020B0604020202020204" pitchFamily="34" charset="0"/>
              </a:rPr>
              <a:t>de compatibilité entre technologies et logiciels.</a:t>
            </a:r>
          </a:p>
        </p:txBody>
      </p:sp>
      <p:sp>
        <p:nvSpPr>
          <p:cNvPr id="15363" name="Rectangle 5">
            <a:extLst>
              <a:ext uri="{FF2B5EF4-FFF2-40B4-BE49-F238E27FC236}">
                <a16:creationId xmlns:a16="http://schemas.microsoft.com/office/drawing/2014/main" id="{F65F8025-F400-FA45-891E-5310922531C2}"/>
              </a:ext>
            </a:extLst>
          </p:cNvPr>
          <p:cNvSpPr>
            <a:spLocks noChangeArrowheads="1"/>
          </p:cNvSpPr>
          <p:nvPr/>
        </p:nvSpPr>
        <p:spPr bwMode="auto">
          <a:xfrm>
            <a:off x="419100" y="323850"/>
            <a:ext cx="2335213"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fr-FR" altLang="fr-FR" sz="1200" b="1">
                <a:solidFill>
                  <a:srgbClr val="474847"/>
                </a:solidFill>
                <a:latin typeface="Arial" panose="020B0604020202020204" pitchFamily="34" charset="0"/>
                <a:cs typeface="Arial" panose="020B0604020202020204" pitchFamily="34" charset="0"/>
              </a:rPr>
              <a:t>Recherches sur la collaboration</a:t>
            </a:r>
          </a:p>
        </p:txBody>
      </p:sp>
      <p:pic>
        <p:nvPicPr>
          <p:cNvPr id="15364" name="Picture 6">
            <a:extLst>
              <a:ext uri="{FF2B5EF4-FFF2-40B4-BE49-F238E27FC236}">
                <a16:creationId xmlns:a16="http://schemas.microsoft.com/office/drawing/2014/main" id="{4C90D73C-F2C2-A044-B420-CBAB570C8FB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06775" y="1190625"/>
            <a:ext cx="5737225" cy="322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EF5E4"/>
        </a:solidFill>
        <a:effectLst/>
      </p:bgPr>
    </p:bg>
    <p:spTree>
      <p:nvGrpSpPr>
        <p:cNvPr id="1" name=""/>
        <p:cNvGrpSpPr/>
        <p:nvPr/>
      </p:nvGrpSpPr>
      <p:grpSpPr>
        <a:xfrm>
          <a:off x="0" y="0"/>
          <a:ext cx="0" cy="0"/>
          <a:chOff x="0" y="0"/>
          <a:chExt cx="0" cy="0"/>
        </a:xfrm>
      </p:grpSpPr>
      <p:sp>
        <p:nvSpPr>
          <p:cNvPr id="17410" name="Shape 195">
            <a:extLst>
              <a:ext uri="{FF2B5EF4-FFF2-40B4-BE49-F238E27FC236}">
                <a16:creationId xmlns:a16="http://schemas.microsoft.com/office/drawing/2014/main" id="{0C67DC86-CEA6-1A4C-BC58-4E664D0B3DA4}"/>
              </a:ext>
            </a:extLst>
          </p:cNvPr>
          <p:cNvSpPr txBox="1">
            <a:spLocks/>
          </p:cNvSpPr>
          <p:nvPr/>
        </p:nvSpPr>
        <p:spPr bwMode="auto">
          <a:xfrm>
            <a:off x="419100" y="1503363"/>
            <a:ext cx="3327400" cy="3144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Clr>
                <a:srgbClr val="FFFFFF"/>
              </a:buClr>
              <a:buSzPct val="25000"/>
              <a:buFontTx/>
              <a:buNone/>
            </a:pPr>
            <a:r>
              <a:rPr lang="fr-FR" altLang="fr-FR" sz="2400" b="1">
                <a:solidFill>
                  <a:srgbClr val="404040"/>
                </a:solidFill>
                <a:latin typeface="Arial" panose="020B0604020202020204" pitchFamily="34" charset="0"/>
                <a:cs typeface="Arial" panose="020B0604020202020204" pitchFamily="34" charset="0"/>
              </a:rPr>
              <a:t>Salles de </a:t>
            </a:r>
            <a:br>
              <a:rPr lang="fr-FR" altLang="fr-FR" sz="2400" b="1">
                <a:solidFill>
                  <a:srgbClr val="404040"/>
                </a:solidFill>
                <a:latin typeface="Arial" panose="020B0604020202020204" pitchFamily="34" charset="0"/>
                <a:cs typeface="Arial" panose="020B0604020202020204" pitchFamily="34" charset="0"/>
              </a:rPr>
            </a:br>
            <a:r>
              <a:rPr lang="fr-FR" altLang="fr-FR" sz="2400" b="1">
                <a:solidFill>
                  <a:srgbClr val="404040"/>
                </a:solidFill>
                <a:latin typeface="Arial" panose="020B0604020202020204" pitchFamily="34" charset="0"/>
                <a:cs typeface="Arial" panose="020B0604020202020204" pitchFamily="34" charset="0"/>
              </a:rPr>
              <a:t>réunion figées</a:t>
            </a:r>
          </a:p>
          <a:p>
            <a:pPr eaLnBrk="1" hangingPunct="1">
              <a:spcBef>
                <a:spcPct val="0"/>
              </a:spcBef>
              <a:buClr>
                <a:srgbClr val="FFFFFF"/>
              </a:buClr>
              <a:buSzPct val="25000"/>
              <a:buFontTx/>
              <a:buNone/>
            </a:pPr>
            <a:r>
              <a:rPr lang="fr-FR" altLang="fr-FR" sz="2400">
                <a:solidFill>
                  <a:srgbClr val="404040"/>
                </a:solidFill>
                <a:latin typeface="Arial" panose="020B0604020202020204" pitchFamily="34" charset="0"/>
                <a:cs typeface="Arial" panose="020B0604020202020204" pitchFamily="34" charset="0"/>
              </a:rPr>
              <a:t>72 % des employés souhaitent associer collaboration et mobilité, mais seuls 53 % en </a:t>
            </a:r>
            <a:br>
              <a:rPr lang="fr-FR" altLang="fr-FR" sz="2400">
                <a:solidFill>
                  <a:srgbClr val="404040"/>
                </a:solidFill>
                <a:latin typeface="Arial" panose="020B0604020202020204" pitchFamily="34" charset="0"/>
                <a:cs typeface="Arial" panose="020B0604020202020204" pitchFamily="34" charset="0"/>
              </a:rPr>
            </a:br>
            <a:r>
              <a:rPr lang="fr-FR" altLang="fr-FR" sz="2400">
                <a:solidFill>
                  <a:srgbClr val="404040"/>
                </a:solidFill>
                <a:latin typeface="Arial" panose="020B0604020202020204" pitchFamily="34" charset="0"/>
                <a:cs typeface="Arial" panose="020B0604020202020204" pitchFamily="34" charset="0"/>
              </a:rPr>
              <a:t>ont la possibilité. </a:t>
            </a:r>
          </a:p>
        </p:txBody>
      </p:sp>
      <p:sp>
        <p:nvSpPr>
          <p:cNvPr id="17411" name="Rectangle 5">
            <a:extLst>
              <a:ext uri="{FF2B5EF4-FFF2-40B4-BE49-F238E27FC236}">
                <a16:creationId xmlns:a16="http://schemas.microsoft.com/office/drawing/2014/main" id="{2120F5C3-54B8-7544-9649-EB542572B320}"/>
              </a:ext>
            </a:extLst>
          </p:cNvPr>
          <p:cNvSpPr>
            <a:spLocks noChangeArrowheads="1"/>
          </p:cNvSpPr>
          <p:nvPr/>
        </p:nvSpPr>
        <p:spPr bwMode="auto">
          <a:xfrm>
            <a:off x="419100" y="323850"/>
            <a:ext cx="2335213"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fr-FR" altLang="fr-FR" sz="1200" b="1">
                <a:solidFill>
                  <a:srgbClr val="474847"/>
                </a:solidFill>
                <a:latin typeface="Arial" panose="020B0604020202020204" pitchFamily="34" charset="0"/>
                <a:cs typeface="Arial" panose="020B0604020202020204" pitchFamily="34" charset="0"/>
              </a:rPr>
              <a:t>Recherches sur la collaboration</a:t>
            </a:r>
          </a:p>
        </p:txBody>
      </p:sp>
      <p:pic>
        <p:nvPicPr>
          <p:cNvPr id="17412" name="Picture 6" descr="A picture containing LEGO, toy&#10;&#10;Description automatically generated">
            <a:extLst>
              <a:ext uri="{FF2B5EF4-FFF2-40B4-BE49-F238E27FC236}">
                <a16:creationId xmlns:a16="http://schemas.microsoft.com/office/drawing/2014/main" id="{02F9C389-74F7-E24F-98C2-95613FE926F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03588" y="938213"/>
            <a:ext cx="6040437" cy="339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medien 3" descr="Steelcase Roam_Video_FR.mp4">
            <a:hlinkClick r:id="" action="ppaction://media"/>
            <a:extLst>
              <a:ext uri="{FF2B5EF4-FFF2-40B4-BE49-F238E27FC236}">
                <a16:creationId xmlns:a16="http://schemas.microsoft.com/office/drawing/2014/main" id="{A83FD933-F1E5-1846-9C69-4290BFDE9191}"/>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088" y="0"/>
            <a:ext cx="9142911" cy="5142737"/>
          </a:xfrm>
        </p:spPr>
      </p:pic>
    </p:spTree>
    <p:extLst>
      <p:ext uri="{BB962C8B-B14F-4D97-AF65-F5344CB8AC3E}">
        <p14:creationId xmlns:p14="http://schemas.microsoft.com/office/powerpoint/2010/main" val="2663481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90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0</TotalTime>
  <Words>562</Words>
  <Application>Microsoft Macintosh PowerPoint</Application>
  <PresentationFormat>Bildschirmpräsentation (16:9)</PresentationFormat>
  <Paragraphs>127</Paragraphs>
  <Slides>22</Slides>
  <Notes>22</Notes>
  <HiddenSlides>0</HiddenSlides>
  <MMClips>1</MMClips>
  <ScaleCrop>false</ScaleCrop>
  <HeadingPairs>
    <vt:vector size="6" baseType="variant">
      <vt:variant>
        <vt:lpstr>Verwendete Schriftarten</vt:lpstr>
      </vt:variant>
      <vt:variant>
        <vt:i4>3</vt:i4>
      </vt:variant>
      <vt:variant>
        <vt:lpstr>Design</vt:lpstr>
      </vt:variant>
      <vt:variant>
        <vt:i4>1</vt:i4>
      </vt:variant>
      <vt:variant>
        <vt:lpstr>Folientitel</vt:lpstr>
      </vt:variant>
      <vt:variant>
        <vt:i4>22</vt:i4>
      </vt:variant>
    </vt:vector>
  </HeadingPairs>
  <TitlesOfParts>
    <vt:vector size="26" baseType="lpstr">
      <vt:lpstr>Arial</vt:lpstr>
      <vt:lpstr>ＭＳ Ｐゴシック</vt:lpstr>
      <vt:lpstr>Calibri</vt:lpstr>
      <vt:lpstr>Office Theme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Vander Kolk, Patrick</dc:creator>
  <cp:lastModifiedBy>Kathrin Rasp</cp:lastModifiedBy>
  <cp:revision>179</cp:revision>
  <dcterms:created xsi:type="dcterms:W3CDTF">2019-06-22T13:20:24Z</dcterms:created>
  <dcterms:modified xsi:type="dcterms:W3CDTF">2019-06-27T21:56:10Z</dcterms:modified>
</cp:coreProperties>
</file>