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9" r:id="rId2"/>
    <p:sldId id="256" r:id="rId3"/>
    <p:sldId id="257" r:id="rId4"/>
    <p:sldId id="298" r:id="rId5"/>
    <p:sldId id="263" r:id="rId6"/>
    <p:sldId id="262" r:id="rId7"/>
    <p:sldId id="258" r:id="rId8"/>
    <p:sldId id="265" r:id="rId9"/>
    <p:sldId id="286" r:id="rId10"/>
    <p:sldId id="285" r:id="rId11"/>
    <p:sldId id="288" r:id="rId12"/>
    <p:sldId id="269" r:id="rId13"/>
    <p:sldId id="289" r:id="rId14"/>
    <p:sldId id="290" r:id="rId15"/>
    <p:sldId id="281" r:id="rId16"/>
    <p:sldId id="292" r:id="rId17"/>
    <p:sldId id="294" r:id="rId18"/>
    <p:sldId id="296" r:id="rId19"/>
    <p:sldId id="295" r:id="rId20"/>
    <p:sldId id="274" r:id="rId21"/>
    <p:sldId id="300" r:id="rId22"/>
    <p:sldId id="299" r:id="rId23"/>
  </p:sldIdLst>
  <p:sldSz cx="9144000" cy="5143500" type="screen16x9"/>
  <p:notesSz cx="6858000" cy="1447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96" userDrawn="1">
          <p15:clr>
            <a:srgbClr val="A4A3A4"/>
          </p15:clr>
        </p15:guide>
        <p15:guide id="2" pos="26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rnon, Christina" initials="VC" lastIdx="1" clrIdx="0">
    <p:extLst>
      <p:ext uri="{19B8F6BF-5375-455C-9EA6-DF929625EA0E}">
        <p15:presenceInfo xmlns:p15="http://schemas.microsoft.com/office/powerpoint/2012/main" userId="S::cvernon1@steelcase.com::a153e58c-efb9-469c-8b63-7f0b6a4c8f0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4847"/>
    <a:srgbClr val="CFCFCF"/>
    <a:srgbClr val="D3D8CF"/>
    <a:srgbClr val="EAEBEA"/>
    <a:srgbClr val="E6E6E5"/>
    <a:srgbClr val="E7E9E8"/>
    <a:srgbClr val="C7C7C6"/>
    <a:srgbClr val="777877"/>
    <a:srgbClr val="FEF5E4"/>
    <a:srgbClr val="F8CBB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4691" autoAdjust="0"/>
  </p:normalViewPr>
  <p:slideViewPr>
    <p:cSldViewPr snapToGrid="0" snapToObjects="1">
      <p:cViewPr>
        <p:scale>
          <a:sx n="74" d="100"/>
          <a:sy n="74" d="100"/>
        </p:scale>
        <p:origin x="1424" y="1120"/>
      </p:cViewPr>
      <p:guideLst>
        <p:guide orient="horz" pos="996"/>
        <p:guide pos="264"/>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3" d="100"/>
          <a:sy n="83" d="100"/>
        </p:scale>
        <p:origin x="-3800"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EEF1C4-E43B-7C4E-81D6-85ACA70FD7A1}" type="datetimeFigureOut">
              <a:rPr lang="en-US" smtClean="0"/>
              <a:t>5/9/2019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A2022E-9A88-0D4A-BF58-3119B0A793DA}" type="slidenum">
              <a:rPr lang="en-US" smtClean="0"/>
              <a:t>‹#›</a:t>
            </a:fld>
            <a:endParaRPr lang="en-US"/>
          </a:p>
        </p:txBody>
      </p:sp>
    </p:spTree>
    <p:extLst>
      <p:ext uri="{BB962C8B-B14F-4D97-AF65-F5344CB8AC3E}">
        <p14:creationId xmlns:p14="http://schemas.microsoft.com/office/powerpoint/2010/main" val="2299434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cap="none" dirty="0">
                <a:solidFill>
                  <a:schemeClr val="dk1"/>
                </a:solidFill>
                <a:effectLst/>
                <a:latin typeface="+mn-lt"/>
                <a:ea typeface="Calibri"/>
                <a:cs typeface="Calibri"/>
                <a:sym typeface="Calibri"/>
              </a:rPr>
              <a:t>READ</a:t>
            </a:r>
            <a:r>
              <a:rPr lang="en-US" sz="1200" b="1" i="0" u="none" strike="noStrike" kern="1200" cap="none" baseline="0" dirty="0">
                <a:solidFill>
                  <a:schemeClr val="dk1"/>
                </a:solidFill>
                <a:effectLst/>
                <a:latin typeface="+mn-lt"/>
                <a:ea typeface="Calibri"/>
                <a:cs typeface="Calibri"/>
                <a:sym typeface="Calibri"/>
              </a:rPr>
              <a:t> BEFORE PRESENTING </a:t>
            </a:r>
            <a:r>
              <a:rPr lang="mr-IN" sz="1200" b="1" i="0" u="none" strike="noStrike" kern="1200" cap="none" baseline="0" dirty="0">
                <a:solidFill>
                  <a:schemeClr val="dk1"/>
                </a:solidFill>
                <a:effectLst/>
                <a:latin typeface="Calibri"/>
                <a:ea typeface="Calibri"/>
                <a:cs typeface="Calibri"/>
                <a:sym typeface="Calibri"/>
              </a:rPr>
              <a:t>–</a:t>
            </a:r>
            <a:r>
              <a:rPr lang="en-US" sz="1200" b="1" i="0" u="none" strike="noStrike" kern="1200" cap="none" baseline="0" dirty="0">
                <a:solidFill>
                  <a:schemeClr val="dk1"/>
                </a:solidFill>
                <a:effectLst/>
                <a:latin typeface="+mn-lt"/>
                <a:ea typeface="Calibri"/>
                <a:cs typeface="Calibri"/>
                <a:sym typeface="Calibri"/>
              </a:rPr>
              <a:t> Update slide and turn text white or delete slide content noted in red before presenting</a:t>
            </a:r>
          </a:p>
          <a:p>
            <a:endParaRPr lang="en-US" sz="1200" b="1" i="0" u="none" strike="noStrike" kern="1200" cap="none" baseline="0" dirty="0">
              <a:solidFill>
                <a:schemeClr val="dk1"/>
              </a:solidFill>
              <a:effectLst/>
              <a:latin typeface="+mn-lt"/>
              <a:ea typeface="Calibri"/>
              <a:cs typeface="Calibri"/>
            </a:endParaRPr>
          </a:p>
          <a:p>
            <a:r>
              <a:rPr lang="en-US" sz="1200" b="0" i="0" u="none" strike="noStrike" kern="1200" cap="none" dirty="0">
                <a:solidFill>
                  <a:schemeClr val="dk1"/>
                </a:solidFill>
                <a:effectLst/>
                <a:latin typeface="+mn-lt"/>
                <a:ea typeface="Calibri"/>
                <a:cs typeface="Calibri"/>
                <a:sym typeface="Calibri"/>
              </a:rPr>
              <a:t>We’d like to introduce Roam, a revolutionary way for teams to create and collaborate. Roam by Steelcase is a new system of mobile stands and wall mounts </a:t>
            </a:r>
            <a:r>
              <a:rPr lang="en-US" sz="1200" b="0" i="0" u="sng" strike="noStrike" kern="1200" cap="none" dirty="0">
                <a:solidFill>
                  <a:schemeClr val="dk1"/>
                </a:solidFill>
                <a:effectLst/>
                <a:highlight>
                  <a:srgbClr val="FFFF00"/>
                </a:highlight>
                <a:latin typeface="+mn-lt"/>
                <a:ea typeface="Calibri"/>
                <a:cs typeface="Calibri"/>
                <a:sym typeface="Calibri"/>
              </a:rPr>
              <a:t>co-developed</a:t>
            </a:r>
            <a:r>
              <a:rPr lang="en-US" sz="1200" b="0" i="0" u="none" strike="noStrike" kern="1200" cap="none" dirty="0">
                <a:solidFill>
                  <a:schemeClr val="dk1"/>
                </a:solidFill>
                <a:effectLst/>
                <a:latin typeface="+mn-lt"/>
                <a:ea typeface="Calibri"/>
                <a:cs typeface="Calibri"/>
                <a:sym typeface="Calibri"/>
              </a:rPr>
              <a:t> with Microsoft to support the Surface Hub 2S. Giving you the power to take teamwork anywhere! Today we’ll show you how.</a:t>
            </a:r>
            <a:r>
              <a:rPr lang="en-US" b="0" i="0" dirty="0">
                <a:effectLst/>
              </a:rPr>
              <a:t> </a:t>
            </a:r>
            <a:endParaRPr lang="en-US" sz="1200" b="0" i="0" u="none" strike="noStrike" kern="1200" cap="none" baseline="0" dirty="0">
              <a:solidFill>
                <a:schemeClr val="dk1"/>
              </a:solidFill>
              <a:effectLst/>
              <a:latin typeface="+mn-lt"/>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80A2022E-9A88-0D4A-BF58-3119B0A793DA}" type="slidenum">
              <a:rPr lang="en-US" smtClean="0"/>
              <a:t>1</a:t>
            </a:fld>
            <a:endParaRPr lang="en-US"/>
          </a:p>
        </p:txBody>
      </p:sp>
    </p:spTree>
    <p:extLst>
      <p:ext uri="{BB962C8B-B14F-4D97-AF65-F5344CB8AC3E}">
        <p14:creationId xmlns:p14="http://schemas.microsoft.com/office/powerpoint/2010/main" val="2228373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lt1"/>
              </a:buClr>
              <a:buSzPct val="25000"/>
              <a:defRPr/>
            </a:pPr>
            <a:r>
              <a:rPr lang="en-US" b="1" u="sng" dirty="0"/>
              <a:t>This is Roam. A new system of mobile stands and wall mounts that allows teams the freedom to collaborate anywhere their ideas take them.  Roam is the only mobile stand with a built in APC mobile charge battery, allowing you to truly unplug.</a:t>
            </a:r>
            <a:endParaRPr lang="en-US" b="1" u="sng" dirty="0">
              <a:cs typeface="Calibri"/>
            </a:endParaRPr>
          </a:p>
          <a:p>
            <a:pPr>
              <a:buClr>
                <a:schemeClr val="lt1"/>
              </a:buClr>
              <a:buSzPct val="25000"/>
              <a:defRPr/>
            </a:pPr>
            <a:endParaRPr lang="en-US" u="sng" dirty="0">
              <a:cs typeface="Calibri"/>
            </a:endParaRPr>
          </a:p>
          <a:p>
            <a:pPr>
              <a:buClr>
                <a:schemeClr val="lt1"/>
              </a:buClr>
              <a:buSzPct val="25000"/>
              <a:defRPr/>
            </a:pPr>
            <a:r>
              <a:rPr lang="en-US" b="1" u="sng" dirty="0">
                <a:cs typeface="Calibri"/>
              </a:rPr>
              <a:t>OR...</a:t>
            </a:r>
          </a:p>
          <a:p>
            <a:pPr>
              <a:buClr>
                <a:schemeClr val="lt1"/>
              </a:buClr>
              <a:buSzPct val="25000"/>
              <a:defRPr/>
            </a:pPr>
            <a:endParaRPr lang="en-US" dirty="0"/>
          </a:p>
          <a:p>
            <a:pPr>
              <a:buClr>
                <a:schemeClr val="lt1"/>
              </a:buClr>
              <a:buSzPct val="25000"/>
              <a:defRPr/>
            </a:pPr>
            <a:endParaRPr lang="en-US" dirty="0"/>
          </a:p>
          <a:p>
            <a:pPr marL="0" marR="0" lvl="0" indent="0" algn="l" defTabSz="457200">
              <a:lnSpc>
                <a:spcPct val="100000"/>
              </a:lnSpc>
              <a:spcBef>
                <a:spcPts val="0"/>
              </a:spcBef>
              <a:spcAft>
                <a:spcPts val="0"/>
              </a:spcAft>
              <a:buClr>
                <a:schemeClr val="lt1"/>
              </a:buClr>
              <a:buSzPct val="25000"/>
              <a:buFontTx/>
              <a:buNone/>
              <a:tabLst/>
              <a:defRPr/>
            </a:pPr>
            <a:r>
              <a:rPr lang="en-US" sz="1200" b="0" i="0" kern="1200" dirty="0">
                <a:solidFill>
                  <a:schemeClr val="tx1"/>
                </a:solidFill>
                <a:effectLst/>
                <a:latin typeface="+mn-lt"/>
                <a:ea typeface="+mn-ea"/>
                <a:cs typeface="+mn-cs"/>
              </a:rPr>
              <a:t>Introducing Steelcase® Roam™ and Microsoft Surface Hub 2.</a:t>
            </a:r>
            <a:endParaRPr lang="en-US" dirty="0">
              <a:cs typeface="Calibri"/>
            </a:endParaRPr>
          </a:p>
          <a:p>
            <a:pPr marL="0" marR="0" lvl="0" indent="0" algn="l" defTabSz="457200" rtl="0" eaLnBrk="1" fontAlgn="auto" latinLnBrk="0" hangingPunct="1">
              <a:lnSpc>
                <a:spcPct val="100000"/>
              </a:lnSpc>
              <a:spcBef>
                <a:spcPts val="0"/>
              </a:spcBef>
              <a:spcAft>
                <a:spcPts val="0"/>
              </a:spcAft>
              <a:buClr>
                <a:schemeClr val="lt1"/>
              </a:buClr>
              <a:buSzPct val="25000"/>
              <a:buFontTx/>
              <a:buNone/>
              <a:tabLst/>
              <a:defRPr/>
            </a:pPr>
            <a:r>
              <a:rPr lang="en-US" sz="1200" b="0" i="0" kern="1200" dirty="0">
                <a:solidFill>
                  <a:schemeClr val="tx1"/>
                </a:solidFill>
                <a:effectLst/>
                <a:latin typeface="+mn-lt"/>
                <a:ea typeface="+mn-ea"/>
                <a:cs typeface="+mn-cs"/>
              </a:rPr>
              <a:t>Collaboration just got easier. </a:t>
            </a:r>
          </a:p>
          <a:p>
            <a:pPr marL="0" marR="0" lvl="0" indent="0" algn="l" defTabSz="457200" rtl="0" eaLnBrk="1" fontAlgn="auto" latinLnBrk="0" hangingPunct="1">
              <a:lnSpc>
                <a:spcPct val="100000"/>
              </a:lnSpc>
              <a:spcBef>
                <a:spcPts val="0"/>
              </a:spcBef>
              <a:spcAft>
                <a:spcPts val="0"/>
              </a:spcAft>
              <a:buClr>
                <a:schemeClr val="lt1"/>
              </a:buClr>
              <a:buSzPct val="25000"/>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
                <a:schemeClr val="lt1"/>
              </a:buClr>
              <a:buSzPct val="25000"/>
              <a:buFontTx/>
              <a:buNone/>
              <a:tabLst/>
              <a:defRPr/>
            </a:pPr>
            <a:r>
              <a:rPr lang="en-US" sz="1200" b="0" i="0" kern="1200" dirty="0">
                <a:solidFill>
                  <a:schemeClr val="tx1"/>
                </a:solidFill>
                <a:effectLst/>
                <a:latin typeface="+mn-lt"/>
                <a:ea typeface="+mn-ea"/>
                <a:cs typeface="+mn-cs"/>
              </a:rPr>
              <a:t>Microsoft Surface Hub 2S is a next generation, all-in-one collaboration device built for teamwork that can turn any space into a collaborative space. The sleek slim design allows it to go into any size room using the Steelcase Roam Mobile Stand or easy-to-hang wall mounts.</a:t>
            </a:r>
          </a:p>
          <a:p>
            <a:pPr marL="0" marR="0" lvl="0" indent="0" algn="l" defTabSz="457200" rtl="0" eaLnBrk="1" fontAlgn="auto" latinLnBrk="0" hangingPunct="1">
              <a:lnSpc>
                <a:spcPct val="100000"/>
              </a:lnSpc>
              <a:spcBef>
                <a:spcPts val="0"/>
              </a:spcBef>
              <a:spcAft>
                <a:spcPts val="0"/>
              </a:spcAft>
              <a:buClr>
                <a:schemeClr val="lt1"/>
              </a:buClr>
              <a:buSzPct val="25000"/>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
                <a:schemeClr val="lt1"/>
              </a:buClr>
              <a:buSzPct val="25000"/>
              <a:buFontTx/>
              <a:buNone/>
              <a:tabLst/>
              <a:defRPr/>
            </a:pPr>
            <a:r>
              <a:rPr lang="en-US" sz="1200" b="0" i="0" kern="1200" dirty="0">
                <a:solidFill>
                  <a:schemeClr val="tx1"/>
                </a:solidFill>
                <a:effectLst/>
                <a:latin typeface="+mn-lt"/>
                <a:ea typeface="+mn-ea"/>
                <a:cs typeface="+mn-cs"/>
              </a:rPr>
              <a:t>Now Collaboration can happen: </a:t>
            </a:r>
            <a:endParaRPr lang="en-US" sz="1200" b="0" dirty="0">
              <a:solidFill>
                <a:schemeClr val="bg1"/>
              </a:solidFill>
            </a:endParaRPr>
          </a:p>
        </p:txBody>
      </p:sp>
      <p:sp>
        <p:nvSpPr>
          <p:cNvPr id="4" name="Slide Number Placeholder 3"/>
          <p:cNvSpPr>
            <a:spLocks noGrp="1"/>
          </p:cNvSpPr>
          <p:nvPr>
            <p:ph type="sldNum" sz="quarter" idx="10"/>
          </p:nvPr>
        </p:nvSpPr>
        <p:spPr/>
        <p:txBody>
          <a:bodyPr/>
          <a:lstStyle/>
          <a:p>
            <a:fld id="{80A2022E-9A88-0D4A-BF58-3119B0A793DA}" type="slidenum">
              <a:rPr lang="en-US" smtClean="0"/>
              <a:t>10</a:t>
            </a:fld>
            <a:endParaRPr lang="en-US"/>
          </a:p>
        </p:txBody>
      </p:sp>
    </p:spTree>
    <p:extLst>
      <p:ext uri="{BB962C8B-B14F-4D97-AF65-F5344CB8AC3E}">
        <p14:creationId xmlns:p14="http://schemas.microsoft.com/office/powerpoint/2010/main" val="1320423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Anywhere</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Steelcase Roam enables teams to collaborate anywhere with a mobile stand that can be moved with one hand. Its small footprint allows it to fit in all kinds of spaces, from enclaves or huddle rooms, to enclosed rooms or open social spaces. Used for remote collaboration, your distant teammate can actually move around with you and participate more fully.</a:t>
            </a:r>
            <a:endParaRPr lang="en-US" dirty="0"/>
          </a:p>
        </p:txBody>
      </p:sp>
      <p:sp>
        <p:nvSpPr>
          <p:cNvPr id="4" name="Slide Number Placeholder 3"/>
          <p:cNvSpPr>
            <a:spLocks noGrp="1"/>
          </p:cNvSpPr>
          <p:nvPr>
            <p:ph type="sldNum" sz="quarter" idx="10"/>
          </p:nvPr>
        </p:nvSpPr>
        <p:spPr/>
        <p:txBody>
          <a:bodyPr/>
          <a:lstStyle/>
          <a:p>
            <a:fld id="{80A2022E-9A88-0D4A-BF58-3119B0A793DA}" type="slidenum">
              <a:rPr lang="en-US" smtClean="0"/>
              <a:t>11</a:t>
            </a:fld>
            <a:endParaRPr lang="en-US"/>
          </a:p>
        </p:txBody>
      </p:sp>
    </p:spTree>
    <p:extLst>
      <p:ext uri="{BB962C8B-B14F-4D97-AF65-F5344CB8AC3E}">
        <p14:creationId xmlns:p14="http://schemas.microsoft.com/office/powerpoint/2010/main" val="1220526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Anytime</a:t>
            </a:r>
          </a:p>
          <a:p>
            <a:endParaRPr lang="en-US" dirty="0"/>
          </a:p>
          <a:p>
            <a:r>
              <a:rPr lang="en-US" sz="1200" b="0" i="0" kern="1200" dirty="0">
                <a:solidFill>
                  <a:schemeClr val="tx1"/>
                </a:solidFill>
                <a:effectLst/>
                <a:latin typeface="+mn-lt"/>
                <a:ea typeface="+mn-ea"/>
                <a:cs typeface="+mn-cs"/>
              </a:rPr>
              <a:t>Great ideas can’t always be scheduled. When they pop up, you want to keep them moving. Surface Hub 2S and Steelcase Roam let you collaborate in planned sessions or spontaneously, whenever good ideas strike.</a:t>
            </a:r>
            <a:endParaRPr lang="en-US" dirty="0"/>
          </a:p>
        </p:txBody>
      </p:sp>
      <p:sp>
        <p:nvSpPr>
          <p:cNvPr id="4" name="Slide Number Placeholder 3"/>
          <p:cNvSpPr>
            <a:spLocks noGrp="1"/>
          </p:cNvSpPr>
          <p:nvPr>
            <p:ph type="sldNum" sz="quarter" idx="10"/>
          </p:nvPr>
        </p:nvSpPr>
        <p:spPr/>
        <p:txBody>
          <a:bodyPr/>
          <a:lstStyle/>
          <a:p>
            <a:fld id="{80A2022E-9A88-0D4A-BF58-3119B0A793DA}" type="slidenum">
              <a:rPr lang="en-US" smtClean="0"/>
              <a:t>12</a:t>
            </a:fld>
            <a:endParaRPr lang="en-US"/>
          </a:p>
        </p:txBody>
      </p:sp>
    </p:spTree>
    <p:extLst>
      <p:ext uri="{BB962C8B-B14F-4D97-AF65-F5344CB8AC3E}">
        <p14:creationId xmlns:p14="http://schemas.microsoft.com/office/powerpoint/2010/main" val="2228373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Anyway</a:t>
            </a:r>
          </a:p>
          <a:p>
            <a:endParaRPr lang="en-US" b="1" dirty="0"/>
          </a:p>
          <a:p>
            <a:r>
              <a:rPr lang="en-US" sz="1200" b="0" i="0" kern="1200" dirty="0">
                <a:solidFill>
                  <a:schemeClr val="tx1"/>
                </a:solidFill>
                <a:effectLst/>
                <a:latin typeface="+mn-lt"/>
                <a:ea typeface="+mn-ea"/>
                <a:cs typeface="+mn-cs"/>
              </a:rPr>
              <a:t>Collaboration takes multiple forms, all of which are important to innovation:</a:t>
            </a:r>
          </a:p>
          <a:p>
            <a:r>
              <a:rPr lang="en-US" sz="1200" b="1" i="0" kern="1200" dirty="0">
                <a:solidFill>
                  <a:schemeClr val="tx1"/>
                </a:solidFill>
                <a:effectLst/>
                <a:latin typeface="+mn-lt"/>
                <a:ea typeface="+mn-ea"/>
                <a:cs typeface="+mn-cs"/>
              </a:rPr>
              <a:t>Informative</a:t>
            </a:r>
            <a:r>
              <a:rPr lang="en-US" sz="1200" b="0" i="0" kern="1200" dirty="0">
                <a:solidFill>
                  <a:schemeClr val="tx1"/>
                </a:solidFill>
                <a:effectLst/>
                <a:latin typeface="+mn-lt"/>
                <a:ea typeface="+mn-ea"/>
                <a:cs typeface="+mn-cs"/>
              </a:rPr>
              <a:t> - keeping you in the loop</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Evaluative</a:t>
            </a:r>
            <a:r>
              <a:rPr lang="en-US" sz="1200" b="0" i="0" kern="1200" dirty="0">
                <a:solidFill>
                  <a:schemeClr val="tx1"/>
                </a:solidFill>
                <a:effectLst/>
                <a:latin typeface="+mn-lt"/>
                <a:ea typeface="+mn-ea"/>
                <a:cs typeface="+mn-cs"/>
              </a:rPr>
              <a:t> - getting feedback</a:t>
            </a:r>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Generative</a:t>
            </a:r>
            <a:r>
              <a:rPr lang="en-US" sz="1200" b="0" i="0" kern="1200" dirty="0">
                <a:solidFill>
                  <a:schemeClr val="tx1"/>
                </a:solidFill>
                <a:effectLst/>
                <a:latin typeface="+mn-lt"/>
                <a:ea typeface="+mn-ea"/>
                <a:cs typeface="+mn-cs"/>
              </a:rPr>
              <a:t> - co-creating something new</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Generative collaboration is the most difficult and elusive. “Eureka!” moments require a different approach. The right set of tools and environment can help teams do the mental heavy-lifting required to come up with new ideas.</a:t>
            </a:r>
          </a:p>
          <a:p>
            <a:endParaRPr lang="en-US" b="1" dirty="0"/>
          </a:p>
        </p:txBody>
      </p:sp>
      <p:sp>
        <p:nvSpPr>
          <p:cNvPr id="4" name="Slide Number Placeholder 3"/>
          <p:cNvSpPr>
            <a:spLocks noGrp="1"/>
          </p:cNvSpPr>
          <p:nvPr>
            <p:ph type="sldNum" sz="quarter" idx="10"/>
          </p:nvPr>
        </p:nvSpPr>
        <p:spPr/>
        <p:txBody>
          <a:bodyPr/>
          <a:lstStyle/>
          <a:p>
            <a:fld id="{80A2022E-9A88-0D4A-BF58-3119B0A793DA}" type="slidenum">
              <a:rPr lang="en-US" smtClean="0"/>
              <a:t>13</a:t>
            </a:fld>
            <a:endParaRPr lang="en-US"/>
          </a:p>
        </p:txBody>
      </p:sp>
    </p:spTree>
    <p:extLst>
      <p:ext uri="{BB962C8B-B14F-4D97-AF65-F5344CB8AC3E}">
        <p14:creationId xmlns:p14="http://schemas.microsoft.com/office/powerpoint/2010/main" val="492411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
                <a:schemeClr val="lt1"/>
              </a:buClr>
              <a:buSzPct val="25000"/>
              <a:buFontTx/>
              <a:buNone/>
              <a:tabLst/>
              <a:defRPr/>
            </a:pPr>
            <a:r>
              <a:rPr lang="en-US" sz="1200" b="0" dirty="0">
                <a:solidFill>
                  <a:schemeClr val="bg1"/>
                </a:solidFill>
              </a:rPr>
              <a:t>Let me tell you a bit more about Steelcase Roam, starting with the Mobile stand.</a:t>
            </a:r>
            <a:endParaRPr lang="en-US" sz="1200" b="0">
              <a:solidFill>
                <a:schemeClr val="bg1"/>
              </a:solidFill>
              <a:cs typeface="Calibri"/>
            </a:endParaRPr>
          </a:p>
        </p:txBody>
      </p:sp>
      <p:sp>
        <p:nvSpPr>
          <p:cNvPr id="4" name="Slide Number Placeholder 3"/>
          <p:cNvSpPr>
            <a:spLocks noGrp="1"/>
          </p:cNvSpPr>
          <p:nvPr>
            <p:ph type="sldNum" sz="quarter" idx="10"/>
          </p:nvPr>
        </p:nvSpPr>
        <p:spPr/>
        <p:txBody>
          <a:bodyPr/>
          <a:lstStyle/>
          <a:p>
            <a:fld id="{80A2022E-9A88-0D4A-BF58-3119B0A793DA}" type="slidenum">
              <a:rPr lang="en-US" smtClean="0"/>
              <a:t>14</a:t>
            </a:fld>
            <a:endParaRPr lang="en-US"/>
          </a:p>
        </p:txBody>
      </p:sp>
    </p:spTree>
    <p:extLst>
      <p:ext uri="{BB962C8B-B14F-4D97-AF65-F5344CB8AC3E}">
        <p14:creationId xmlns:p14="http://schemas.microsoft.com/office/powerpoint/2010/main" val="3491648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Roam moves easily on smooth rolling casters for easy on-the-go transitions throughout a workspace, from a conference room to private office to casual spaces and beyond.</a:t>
            </a:r>
            <a:endParaRPr lang="en-US" dirty="0"/>
          </a:p>
        </p:txBody>
      </p:sp>
      <p:sp>
        <p:nvSpPr>
          <p:cNvPr id="4" name="Slide Number Placeholder 3"/>
          <p:cNvSpPr>
            <a:spLocks noGrp="1"/>
          </p:cNvSpPr>
          <p:nvPr>
            <p:ph type="sldNum" sz="quarter" idx="10"/>
          </p:nvPr>
        </p:nvSpPr>
        <p:spPr/>
        <p:txBody>
          <a:bodyPr/>
          <a:lstStyle/>
          <a:p>
            <a:fld id="{80A2022E-9A88-0D4A-BF58-3119B0A793DA}" type="slidenum">
              <a:rPr lang="en-US" smtClean="0"/>
              <a:t>15</a:t>
            </a:fld>
            <a:endParaRPr lang="en-US"/>
          </a:p>
        </p:txBody>
      </p:sp>
    </p:spTree>
    <p:extLst>
      <p:ext uri="{BB962C8B-B14F-4D97-AF65-F5344CB8AC3E}">
        <p14:creationId xmlns:p14="http://schemas.microsoft.com/office/powerpoint/2010/main" val="431118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With a minimal design, Roam integrates seamlessly into any workspace. The stand is a familiar easel-style design, making it stylish and approachable for collaboration anywhere.</a:t>
            </a:r>
            <a:endParaRPr lang="en-US" dirty="0"/>
          </a:p>
        </p:txBody>
      </p:sp>
      <p:sp>
        <p:nvSpPr>
          <p:cNvPr id="4" name="Slide Number Placeholder 3"/>
          <p:cNvSpPr>
            <a:spLocks noGrp="1"/>
          </p:cNvSpPr>
          <p:nvPr>
            <p:ph type="sldNum" sz="quarter" idx="10"/>
          </p:nvPr>
        </p:nvSpPr>
        <p:spPr/>
        <p:txBody>
          <a:bodyPr/>
          <a:lstStyle/>
          <a:p>
            <a:fld id="{80A2022E-9A88-0D4A-BF58-3119B0A793DA}" type="slidenum">
              <a:rPr lang="en-US" smtClean="0"/>
              <a:t>16</a:t>
            </a:fld>
            <a:endParaRPr lang="en-US"/>
          </a:p>
        </p:txBody>
      </p:sp>
    </p:spTree>
    <p:extLst>
      <p:ext uri="{BB962C8B-B14F-4D97-AF65-F5344CB8AC3E}">
        <p14:creationId xmlns:p14="http://schemas.microsoft.com/office/powerpoint/2010/main" val="3991096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u="sng" dirty="0"/>
              <a:t>Roam was created to perfectly complement Surface Hub 2S for collaboration anywhere, with an industry exclusive storage tray that can hold an optional APC Charge battery and a smart cord management system designed for untethered use. </a:t>
            </a:r>
            <a:endParaRPr lang="en-US" b="1" u="sng" dirty="0">
              <a:cs typeface="Calibri"/>
            </a:endParaRPr>
          </a:p>
        </p:txBody>
      </p:sp>
      <p:sp>
        <p:nvSpPr>
          <p:cNvPr id="4" name="Slide Number Placeholder 3"/>
          <p:cNvSpPr>
            <a:spLocks noGrp="1"/>
          </p:cNvSpPr>
          <p:nvPr>
            <p:ph type="sldNum" sz="quarter" idx="10"/>
          </p:nvPr>
        </p:nvSpPr>
        <p:spPr/>
        <p:txBody>
          <a:bodyPr/>
          <a:lstStyle/>
          <a:p>
            <a:fld id="{80A2022E-9A88-0D4A-BF58-3119B0A793DA}" type="slidenum">
              <a:rPr lang="en-US" smtClean="0"/>
              <a:t>17</a:t>
            </a:fld>
            <a:endParaRPr lang="en-US"/>
          </a:p>
        </p:txBody>
      </p:sp>
    </p:spTree>
    <p:extLst>
      <p:ext uri="{BB962C8B-B14F-4D97-AF65-F5344CB8AC3E}">
        <p14:creationId xmlns:p14="http://schemas.microsoft.com/office/powerpoint/2010/main" val="1705232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Speaking of the battery, the APC Charge battery is a an innovation from our partner Schneider Electric.</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a:defRPr/>
            </a:pPr>
            <a:r>
              <a:rPr lang="en-US" dirty="0"/>
              <a:t>The APC Charge empowers true mobility to support your creative flow. </a:t>
            </a:r>
            <a:r>
              <a:rPr lang="en-US" sz="1200" b="0" i="0" kern="1200" dirty="0">
                <a:solidFill>
                  <a:schemeClr val="tx1"/>
                </a:solidFill>
                <a:effectLst/>
                <a:latin typeface="+mn-lt"/>
                <a:ea typeface="+mn-ea"/>
                <a:cs typeface="+mn-cs"/>
              </a:rPr>
              <a:t>Unplug, stay connected and never lose creative momentum as you move between space.</a:t>
            </a:r>
            <a:r>
              <a:rPr lang="en-US" dirty="0"/>
              <a:t> </a:t>
            </a:r>
            <a:endParaRPr lang="en-US" dirty="0">
              <a:cs typeface="Calibri"/>
            </a:endParaRPr>
          </a:p>
          <a:p>
            <a:endParaRPr lang="en-US" dirty="0"/>
          </a:p>
          <a:p>
            <a:r>
              <a:rPr lang="en-US" b="1" dirty="0"/>
              <a:t>APC Charge Additional Info:</a:t>
            </a:r>
          </a:p>
          <a:p>
            <a:r>
              <a:rPr lang="en-US" dirty="0"/>
              <a:t>Optional Battery</a:t>
            </a:r>
          </a:p>
          <a:p>
            <a:r>
              <a:rPr lang="en-US" dirty="0"/>
              <a:t>Manufactured by Schneider APC</a:t>
            </a:r>
          </a:p>
          <a:p>
            <a:r>
              <a:rPr lang="en-US" dirty="0"/>
              <a:t>Availability Late September</a:t>
            </a:r>
            <a:br>
              <a:rPr lang="en-US" dirty="0"/>
            </a:br>
            <a:r>
              <a:rPr lang="en-US" dirty="0"/>
              <a:t>	Delays: Japan, UAE </a:t>
            </a:r>
          </a:p>
        </p:txBody>
      </p:sp>
      <p:sp>
        <p:nvSpPr>
          <p:cNvPr id="4" name="Slide Number Placeholder 3"/>
          <p:cNvSpPr>
            <a:spLocks noGrp="1"/>
          </p:cNvSpPr>
          <p:nvPr>
            <p:ph type="sldNum" sz="quarter" idx="10"/>
          </p:nvPr>
        </p:nvSpPr>
        <p:spPr/>
        <p:txBody>
          <a:bodyPr/>
          <a:lstStyle/>
          <a:p>
            <a:fld id="{80A2022E-9A88-0D4A-BF58-3119B0A793DA}" type="slidenum">
              <a:rPr lang="en-US" smtClean="0"/>
              <a:t>18</a:t>
            </a:fld>
            <a:endParaRPr lang="en-US"/>
          </a:p>
        </p:txBody>
      </p:sp>
    </p:spTree>
    <p:extLst>
      <p:ext uri="{BB962C8B-B14F-4D97-AF65-F5344CB8AC3E}">
        <p14:creationId xmlns:p14="http://schemas.microsoft.com/office/powerpoint/2010/main" val="3843840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
                <a:schemeClr val="lt1"/>
              </a:buClr>
              <a:buSzPct val="25000"/>
              <a:buFontTx/>
              <a:buNone/>
              <a:tabLst/>
              <a:defRPr/>
            </a:pPr>
            <a:r>
              <a:rPr lang="en-US" sz="1200" b="0" dirty="0">
                <a:solidFill>
                  <a:schemeClr val="bg1"/>
                </a:solidFill>
              </a:rPr>
              <a:t>We also know that customers and organizations will want to mount the Surface Hub 2S. So in addition to the mobile stand, we also designed an incredibly thoughtful wall mounting system. </a:t>
            </a:r>
          </a:p>
        </p:txBody>
      </p:sp>
      <p:sp>
        <p:nvSpPr>
          <p:cNvPr id="4" name="Slide Number Placeholder 3"/>
          <p:cNvSpPr>
            <a:spLocks noGrp="1"/>
          </p:cNvSpPr>
          <p:nvPr>
            <p:ph type="sldNum" sz="quarter" idx="10"/>
          </p:nvPr>
        </p:nvSpPr>
        <p:spPr/>
        <p:txBody>
          <a:bodyPr/>
          <a:lstStyle/>
          <a:p>
            <a:fld id="{80A2022E-9A88-0D4A-BF58-3119B0A793DA}" type="slidenum">
              <a:rPr lang="en-US" smtClean="0"/>
              <a:t>19</a:t>
            </a:fld>
            <a:endParaRPr lang="en-US"/>
          </a:p>
        </p:txBody>
      </p:sp>
    </p:spTree>
    <p:extLst>
      <p:ext uri="{BB962C8B-B14F-4D97-AF65-F5344CB8AC3E}">
        <p14:creationId xmlns:p14="http://schemas.microsoft.com/office/powerpoint/2010/main" val="4231377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mn-lt"/>
                <a:ea typeface="Calibri"/>
                <a:cs typeface="Calibri"/>
                <a:sym typeface="Calibri"/>
              </a:rPr>
              <a:t>Everybody knows collaboration fuels innovation — you can’t create good ideas without it. Leaders recognize this and are expecting teams to step up.</a:t>
            </a:r>
            <a:r>
              <a:rPr lang="en-US" dirty="0"/>
              <a:t> </a:t>
            </a:r>
          </a:p>
        </p:txBody>
      </p:sp>
      <p:sp>
        <p:nvSpPr>
          <p:cNvPr id="4" name="Slide Number Placeholder 3"/>
          <p:cNvSpPr>
            <a:spLocks noGrp="1"/>
          </p:cNvSpPr>
          <p:nvPr>
            <p:ph type="sldNum" sz="quarter" idx="10"/>
          </p:nvPr>
        </p:nvSpPr>
        <p:spPr/>
        <p:txBody>
          <a:bodyPr/>
          <a:lstStyle/>
          <a:p>
            <a:fld id="{80A2022E-9A88-0D4A-BF58-3119B0A793DA}" type="slidenum">
              <a:rPr lang="en-US" smtClean="0"/>
              <a:t>2</a:t>
            </a:fld>
            <a:endParaRPr lang="en-US"/>
          </a:p>
        </p:txBody>
      </p:sp>
    </p:spTree>
    <p:extLst>
      <p:ext uri="{BB962C8B-B14F-4D97-AF65-F5344CB8AC3E}">
        <p14:creationId xmlns:p14="http://schemas.microsoft.com/office/powerpoint/2010/main" val="2228373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Wall mount is incredibly easy-to-install and makes any space more flexible with the integration of the Surface Hub 2S.  From smaller huddle spaces and conference rooms to private offices. </a:t>
            </a:r>
            <a:endParaRPr lang="en-US" dirty="0"/>
          </a:p>
        </p:txBody>
      </p:sp>
      <p:sp>
        <p:nvSpPr>
          <p:cNvPr id="4" name="Slide Number Placeholder 3"/>
          <p:cNvSpPr>
            <a:spLocks noGrp="1"/>
          </p:cNvSpPr>
          <p:nvPr>
            <p:ph type="sldNum" sz="quarter" idx="10"/>
          </p:nvPr>
        </p:nvSpPr>
        <p:spPr/>
        <p:txBody>
          <a:bodyPr/>
          <a:lstStyle/>
          <a:p>
            <a:fld id="{80A2022E-9A88-0D4A-BF58-3119B0A793DA}" type="slidenum">
              <a:rPr lang="en-US" smtClean="0"/>
              <a:t>20</a:t>
            </a:fld>
            <a:endParaRPr lang="en-US"/>
          </a:p>
        </p:txBody>
      </p:sp>
    </p:spTree>
    <p:extLst>
      <p:ext uri="{BB962C8B-B14F-4D97-AF65-F5344CB8AC3E}">
        <p14:creationId xmlns:p14="http://schemas.microsoft.com/office/powerpoint/2010/main" val="2228373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Give teams the freedom to collaborate wherever their ideas take them. Your workflow doesn’t have to be limited by the spaces available or a scheduled meeting time. </a:t>
            </a:r>
            <a:endParaRPr lang="en-US" dirty="0">
              <a:cs typeface="Calibri"/>
            </a:endParaRPr>
          </a:p>
          <a:p>
            <a:pPr>
              <a:defRPr/>
            </a:pPr>
            <a:endParaRPr lang="en-US" dirty="0">
              <a:cs typeface="Calibri"/>
            </a:endParaRPr>
          </a:p>
          <a:p>
            <a:pPr>
              <a:defRPr/>
            </a:pPr>
            <a:r>
              <a:rPr lang="en-US" dirty="0"/>
              <a:t>Let’s determine how Roam can enhance collaboration for your organization.</a:t>
            </a:r>
            <a:endParaRPr lang="en-US" dirty="0">
              <a:cs typeface="Calibri"/>
            </a:endParaRPr>
          </a:p>
          <a:p>
            <a:pPr>
              <a:defRPr/>
            </a:pPr>
            <a:endParaRPr lang="en-US" dirty="0">
              <a:cs typeface="Calibri"/>
            </a:endParaRPr>
          </a:p>
          <a:p>
            <a:pPr>
              <a:defRPr/>
            </a:pPr>
            <a:r>
              <a:rPr lang="en-US" b="1" dirty="0"/>
              <a:t>DISCUSSION – presenter to talk about the organization’s deployment plans (quantities, locations, space types) and how Roam can enable them to get the most out of their investment.</a:t>
            </a:r>
            <a:endParaRPr lang="en-US" dirty="0">
              <a:cs typeface="Calibri"/>
            </a:endParaRPr>
          </a:p>
          <a:p>
            <a:pPr>
              <a:defRPr/>
            </a:pPr>
            <a:endParaRPr lang="en-US" dirty="0">
              <a:cs typeface="Calibri"/>
            </a:endParaRPr>
          </a:p>
          <a:p>
            <a:pPr>
              <a:defRPr/>
            </a:pPr>
            <a:r>
              <a:rPr lang="en-US" dirty="0"/>
              <a:t>Visit Steelcase.com to learn more about how Microsoft Surface Hub 2S and Steelcase Roam activate teams to generate better ideas faster. </a:t>
            </a:r>
            <a:endParaRPr lang="en-US" dirty="0">
              <a:cs typeface="Calibri"/>
            </a:endParaRPr>
          </a:p>
          <a:p>
            <a:pPr>
              <a:defRPr/>
            </a:pPr>
            <a:endParaRPr lang="en-US" dirty="0">
              <a:cs typeface="Calibri"/>
            </a:endParaRPr>
          </a:p>
          <a:p>
            <a:pPr>
              <a:defRPr/>
            </a:pPr>
            <a:endParaRPr lang="en-US" dirty="0">
              <a:cs typeface="Calibri"/>
            </a:endParaRPr>
          </a:p>
          <a:p>
            <a:pPr>
              <a:defRPr/>
            </a:pPr>
            <a:endParaRPr lang="en-US" b="1" dirty="0">
              <a:cs typeface="Calibri"/>
            </a:endParaRPr>
          </a:p>
        </p:txBody>
      </p:sp>
      <p:sp>
        <p:nvSpPr>
          <p:cNvPr id="4" name="Slide Number Placeholder 3"/>
          <p:cNvSpPr>
            <a:spLocks noGrp="1"/>
          </p:cNvSpPr>
          <p:nvPr>
            <p:ph type="sldNum" sz="quarter" idx="10"/>
          </p:nvPr>
        </p:nvSpPr>
        <p:spPr/>
        <p:txBody>
          <a:bodyPr/>
          <a:lstStyle/>
          <a:p>
            <a:fld id="{80A2022E-9A88-0D4A-BF58-3119B0A793DA}" type="slidenum">
              <a:rPr lang="en-US" smtClean="0"/>
              <a:t>21</a:t>
            </a:fld>
            <a:endParaRPr lang="en-US"/>
          </a:p>
        </p:txBody>
      </p:sp>
    </p:spTree>
    <p:extLst>
      <p:ext uri="{BB962C8B-B14F-4D97-AF65-F5344CB8AC3E}">
        <p14:creationId xmlns:p14="http://schemas.microsoft.com/office/powerpoint/2010/main" val="864759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sng" dirty="0">
                <a:solidFill>
                  <a:schemeClr val="dk1"/>
                </a:solidFill>
                <a:ea typeface="Calibri"/>
                <a:cs typeface="Calibri"/>
              </a:rPr>
              <a:t>Thank you!</a:t>
            </a:r>
            <a:endParaRPr lang="en-US" sz="1200" b="0" i="0" u="sng" strike="noStrike" kern="1200" cap="none" dirty="0">
              <a:solidFill>
                <a:schemeClr val="dk1"/>
              </a:solidFill>
              <a:effectLst/>
              <a:latin typeface="+mn-lt"/>
              <a:ea typeface="Calibri"/>
              <a:cs typeface="Calibri"/>
            </a:endParaRPr>
          </a:p>
          <a:p>
            <a:endParaRPr lang="en-US" dirty="0"/>
          </a:p>
        </p:txBody>
      </p:sp>
      <p:sp>
        <p:nvSpPr>
          <p:cNvPr id="4" name="Slide Number Placeholder 3"/>
          <p:cNvSpPr>
            <a:spLocks noGrp="1"/>
          </p:cNvSpPr>
          <p:nvPr>
            <p:ph type="sldNum" sz="quarter" idx="10"/>
          </p:nvPr>
        </p:nvSpPr>
        <p:spPr/>
        <p:txBody>
          <a:bodyPr/>
          <a:lstStyle/>
          <a:p>
            <a:fld id="{80A2022E-9A88-0D4A-BF58-3119B0A793DA}" type="slidenum">
              <a:rPr lang="en-US" smtClean="0"/>
              <a:t>22</a:t>
            </a:fld>
            <a:endParaRPr lang="en-US"/>
          </a:p>
        </p:txBody>
      </p:sp>
    </p:spTree>
    <p:extLst>
      <p:ext uri="{BB962C8B-B14F-4D97-AF65-F5344CB8AC3E}">
        <p14:creationId xmlns:p14="http://schemas.microsoft.com/office/powerpoint/2010/main" val="2756195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While many people truly want to collaborate and are trying hard, they face some very real barriers.</a:t>
            </a:r>
            <a:endParaRPr lang="en-US" sz="1200" b="0" i="0" u="none" strike="noStrike" kern="1200" cap="none" dirty="0">
              <a:solidFill>
                <a:schemeClr val="dk1"/>
              </a:solidFill>
              <a:effectLst/>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80A2022E-9A88-0D4A-BF58-3119B0A793DA}" type="slidenum">
              <a:rPr lang="en-US" smtClean="0"/>
              <a:t>3</a:t>
            </a:fld>
            <a:endParaRPr lang="en-US"/>
          </a:p>
        </p:txBody>
      </p:sp>
    </p:spTree>
    <p:extLst>
      <p:ext uri="{BB962C8B-B14F-4D97-AF65-F5344CB8AC3E}">
        <p14:creationId xmlns:p14="http://schemas.microsoft.com/office/powerpoint/2010/main" val="2228373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2019, Steelcase conducted a research study to learn more about how people want to collaborate.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2019 Steelcase Active Collaboration Study revealed some of the biggest issues workers face are the spaces they work in and the technology that’s available to them.</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That study illuminated 4 principle barriers to collaboration that I want to share.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Additional Info</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1" u="none" strike="noStrike" kern="1200" dirty="0">
                <a:solidFill>
                  <a:schemeClr val="tx1"/>
                </a:solidFill>
                <a:effectLst/>
                <a:latin typeface="+mn-lt"/>
                <a:ea typeface="+mn-ea"/>
                <a:cs typeface="+mn-cs"/>
              </a:rPr>
              <a:t>Sample includes </a:t>
            </a:r>
            <a:r>
              <a:rPr lang="en-US" sz="1200" b="1" i="1" u="none" strike="noStrike" kern="1200" dirty="0">
                <a:solidFill>
                  <a:schemeClr val="tx1"/>
                </a:solidFill>
                <a:effectLst/>
                <a:latin typeface="+mn-lt"/>
                <a:ea typeface="+mn-ea"/>
                <a:cs typeface="+mn-cs"/>
              </a:rPr>
              <a:t>3,060</a:t>
            </a:r>
            <a:r>
              <a:rPr lang="en-US" sz="1200" b="0" i="1" u="none" strike="noStrike" kern="1200" dirty="0">
                <a:solidFill>
                  <a:schemeClr val="tx1"/>
                </a:solidFill>
                <a:effectLst/>
                <a:latin typeface="+mn-lt"/>
                <a:ea typeface="+mn-ea"/>
                <a:cs typeface="+mn-cs"/>
              </a:rPr>
              <a:t> office workers across wide range of industries and job functions, at firms of 500+ employees, who collaborate  in their jobs at least 10% of the time. </a:t>
            </a:r>
            <a:r>
              <a:rPr lang="en-US" sz="1200" b="1" i="1" u="none" strike="noStrike" kern="1200" dirty="0">
                <a:solidFill>
                  <a:schemeClr val="tx1"/>
                </a:solidFill>
                <a:effectLst/>
                <a:latin typeface="+mn-lt"/>
                <a:ea typeface="+mn-ea"/>
                <a:cs typeface="+mn-cs"/>
              </a:rPr>
              <a:t>Six markets </a:t>
            </a:r>
            <a:r>
              <a:rPr lang="en-US" sz="1200" b="0" i="1" u="none" strike="noStrike" kern="1200" dirty="0">
                <a:solidFill>
                  <a:schemeClr val="tx1"/>
                </a:solidFill>
                <a:effectLst/>
                <a:latin typeface="+mn-lt"/>
                <a:ea typeface="+mn-ea"/>
                <a:cs typeface="+mn-cs"/>
              </a:rPr>
              <a:t>include France (12%), Germany (18%), Japan (16%), UK (19%), US (19%), Australia (17%). </a:t>
            </a:r>
            <a:endParaRPr lang="en-US" sz="1200" b="0" i="1" u="none" strike="noStrike" kern="1200" cap="none" dirty="0">
              <a:solidFill>
                <a:schemeClr val="dk1"/>
              </a:solidFill>
              <a:effectLst/>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80A2022E-9A88-0D4A-BF58-3119B0A793DA}" type="slidenum">
              <a:rPr lang="en-US" smtClean="0"/>
              <a:t>4</a:t>
            </a:fld>
            <a:endParaRPr lang="en-US"/>
          </a:p>
        </p:txBody>
      </p:sp>
    </p:spTree>
    <p:extLst>
      <p:ext uri="{BB962C8B-B14F-4D97-AF65-F5344CB8AC3E}">
        <p14:creationId xmlns:p14="http://schemas.microsoft.com/office/powerpoint/2010/main" val="3868408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barrier people identified, is the inability to gather the right stakeholders to make a decision. In today’s global market, the right people are often distributed, making collaboration hard.</a:t>
            </a:r>
          </a:p>
        </p:txBody>
      </p:sp>
      <p:sp>
        <p:nvSpPr>
          <p:cNvPr id="4" name="Slide Number Placeholder 3"/>
          <p:cNvSpPr>
            <a:spLocks noGrp="1"/>
          </p:cNvSpPr>
          <p:nvPr>
            <p:ph type="sldNum" sz="quarter" idx="10"/>
          </p:nvPr>
        </p:nvSpPr>
        <p:spPr/>
        <p:txBody>
          <a:bodyPr/>
          <a:lstStyle/>
          <a:p>
            <a:fld id="{80A2022E-9A88-0D4A-BF58-3119B0A793DA}" type="slidenum">
              <a:rPr lang="en-US" smtClean="0"/>
              <a:t>5</a:t>
            </a:fld>
            <a:endParaRPr lang="en-US"/>
          </a:p>
        </p:txBody>
      </p:sp>
    </p:spTree>
    <p:extLst>
      <p:ext uri="{BB962C8B-B14F-4D97-AF65-F5344CB8AC3E}">
        <p14:creationId xmlns:p14="http://schemas.microsoft.com/office/powerpoint/2010/main" val="2228373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second barrier is access to information. Respondents identified that they’re often slowed by not having access to the same information  as their colleagues during collaborative sessions.</a:t>
            </a:r>
            <a:endParaRPr lang="en-US" sz="1200" b="0" i="0" u="none" strike="noStrike" kern="1200" cap="none" dirty="0">
              <a:solidFill>
                <a:schemeClr val="dk1"/>
              </a:solidFill>
              <a:effectLst/>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80A2022E-9A88-0D4A-BF58-3119B0A793DA}" type="slidenum">
              <a:rPr lang="en-US" smtClean="0"/>
              <a:t>6</a:t>
            </a:fld>
            <a:endParaRPr lang="en-US"/>
          </a:p>
        </p:txBody>
      </p:sp>
    </p:spTree>
    <p:extLst>
      <p:ext uri="{BB962C8B-B14F-4D97-AF65-F5344CB8AC3E}">
        <p14:creationId xmlns:p14="http://schemas.microsoft.com/office/powerpoint/2010/main" val="2228373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Third was outdated technology. Workers are often brining their technology to a meeting and compatibility between personal devices and displays often delays collaboration and creativity.</a:t>
            </a:r>
            <a:endParaRPr lang="en-US" sz="1200" b="0" i="0" u="none" strike="noStrike" kern="1200" cap="none" dirty="0">
              <a:solidFill>
                <a:schemeClr val="dk1"/>
              </a:solidFill>
              <a:effectLst/>
              <a:latin typeface="+mn-lt"/>
              <a:ea typeface="Calibri"/>
              <a:cs typeface="Calibri"/>
              <a:sym typeface="Calibri"/>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0A2022E-9A88-0D4A-BF58-3119B0A793DA}" type="slidenum">
              <a:rPr lang="en-US" smtClean="0"/>
              <a:t>7</a:t>
            </a:fld>
            <a:endParaRPr lang="en-US"/>
          </a:p>
        </p:txBody>
      </p:sp>
    </p:spTree>
    <p:extLst>
      <p:ext uri="{BB962C8B-B14F-4D97-AF65-F5344CB8AC3E}">
        <p14:creationId xmlns:p14="http://schemas.microsoft.com/office/powerpoint/2010/main" val="2228373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And Finally, we discovered that space can also be a barrier to collaboration. Teams want the ability to move around and get active, but furniture and devices often don’t support this desire.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mn-lt"/>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mn-lt"/>
                <a:ea typeface="Calibri"/>
                <a:cs typeface="Calibri"/>
                <a:sym typeface="Calibri"/>
              </a:rPr>
              <a:t>Steelcase and Microsoft used this research and these barriers to re-envision what collaboration might look like if these barriers were removed. </a:t>
            </a:r>
            <a:r>
              <a:rPr lang="en-US" sz="1200" b="1" i="0" u="none" strike="noStrike" kern="1200" cap="none" dirty="0">
                <a:solidFill>
                  <a:schemeClr val="dk1"/>
                </a:solidFill>
                <a:effectLst/>
                <a:latin typeface="+mn-lt"/>
                <a:ea typeface="Calibri"/>
                <a:cs typeface="Calibri"/>
                <a:sym typeface="Calibri"/>
              </a:rPr>
              <a:t>And we envision it looking something like this:</a:t>
            </a:r>
            <a:br>
              <a:rPr lang="en-US" sz="1200" b="1" i="0" u="none" strike="noStrike" kern="1200" cap="none" dirty="0">
                <a:solidFill>
                  <a:schemeClr val="dk1"/>
                </a:solidFill>
                <a:effectLst/>
                <a:latin typeface="+mn-lt"/>
                <a:ea typeface="Calibri"/>
                <a:cs typeface="Calibri"/>
                <a:sym typeface="Calibri"/>
              </a:rPr>
            </a:br>
            <a:br>
              <a:rPr lang="en-US" sz="1200" b="0" i="0" u="none" strike="noStrike" kern="1200" cap="none" dirty="0">
                <a:solidFill>
                  <a:schemeClr val="dk1"/>
                </a:solidFill>
                <a:effectLst/>
                <a:latin typeface="+mn-lt"/>
                <a:ea typeface="Calibri"/>
                <a:cs typeface="Calibri"/>
                <a:sym typeface="Calibri"/>
              </a:rPr>
            </a:br>
            <a:r>
              <a:rPr lang="en-US" sz="1200" b="0" i="0" u="none" strike="noStrike" kern="1200" cap="none" dirty="0">
                <a:solidFill>
                  <a:schemeClr val="dk1"/>
                </a:solidFill>
                <a:effectLst/>
                <a:latin typeface="+mn-lt"/>
                <a:ea typeface="Calibri"/>
                <a:cs typeface="Calibri"/>
                <a:sym typeface="Calibri"/>
              </a:rPr>
              <a:t>NEXT SLIDE IS THE VIDEO.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dk1"/>
              </a:solidFill>
              <a:effectLst/>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80A2022E-9A88-0D4A-BF58-3119B0A793DA}" type="slidenum">
              <a:rPr lang="en-US" smtClean="0"/>
              <a:t>8</a:t>
            </a:fld>
            <a:endParaRPr lang="en-US"/>
          </a:p>
        </p:txBody>
      </p:sp>
    </p:spTree>
    <p:extLst>
      <p:ext uri="{BB962C8B-B14F-4D97-AF65-F5344CB8AC3E}">
        <p14:creationId xmlns:p14="http://schemas.microsoft.com/office/powerpoint/2010/main" val="2228373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
                <a:schemeClr val="lt1"/>
              </a:buClr>
              <a:buSzPct val="25000"/>
              <a:buFontTx/>
              <a:buNone/>
              <a:tabLst/>
              <a:defRPr/>
            </a:pPr>
            <a:r>
              <a:rPr lang="en-US" sz="1200" b="0" dirty="0">
                <a:solidFill>
                  <a:schemeClr val="bg1"/>
                </a:solidFill>
              </a:rPr>
              <a:t>CLICK TO PLAY VIDEO</a:t>
            </a:r>
          </a:p>
        </p:txBody>
      </p:sp>
      <p:sp>
        <p:nvSpPr>
          <p:cNvPr id="4" name="Slide Number Placeholder 3"/>
          <p:cNvSpPr>
            <a:spLocks noGrp="1"/>
          </p:cNvSpPr>
          <p:nvPr>
            <p:ph type="sldNum" sz="quarter" idx="10"/>
          </p:nvPr>
        </p:nvSpPr>
        <p:spPr/>
        <p:txBody>
          <a:bodyPr/>
          <a:lstStyle/>
          <a:p>
            <a:fld id="{80A2022E-9A88-0D4A-BF58-3119B0A793DA}" type="slidenum">
              <a:rPr lang="en-US" smtClean="0"/>
              <a:t>9</a:t>
            </a:fld>
            <a:endParaRPr lang="en-US"/>
          </a:p>
        </p:txBody>
      </p:sp>
    </p:spTree>
    <p:extLst>
      <p:ext uri="{BB962C8B-B14F-4D97-AF65-F5344CB8AC3E}">
        <p14:creationId xmlns:p14="http://schemas.microsoft.com/office/powerpoint/2010/main" val="4154571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5A67B0D-8336-854E-8B7B-F4394E57B52C}" type="datetimeFigureOut">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D5762-66C7-3045-A211-CD2F0FE66441}" type="slidenum">
              <a:rPr lang="en-US" smtClean="0"/>
              <a:t>‹#›</a:t>
            </a:fld>
            <a:endParaRPr lang="en-US"/>
          </a:p>
        </p:txBody>
      </p:sp>
    </p:spTree>
    <p:extLst>
      <p:ext uri="{BB962C8B-B14F-4D97-AF65-F5344CB8AC3E}">
        <p14:creationId xmlns:p14="http://schemas.microsoft.com/office/powerpoint/2010/main" val="767933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A67B0D-8336-854E-8B7B-F4394E57B52C}" type="datetimeFigureOut">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D5762-66C7-3045-A211-CD2F0FE66441}" type="slidenum">
              <a:rPr lang="en-US" smtClean="0"/>
              <a:t>‹#›</a:t>
            </a:fld>
            <a:endParaRPr lang="en-US"/>
          </a:p>
        </p:txBody>
      </p:sp>
    </p:spTree>
    <p:extLst>
      <p:ext uri="{BB962C8B-B14F-4D97-AF65-F5344CB8AC3E}">
        <p14:creationId xmlns:p14="http://schemas.microsoft.com/office/powerpoint/2010/main" val="2760496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A67B0D-8336-854E-8B7B-F4394E57B52C}" type="datetimeFigureOut">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D5762-66C7-3045-A211-CD2F0FE66441}" type="slidenum">
              <a:rPr lang="en-US" smtClean="0"/>
              <a:t>‹#›</a:t>
            </a:fld>
            <a:endParaRPr lang="en-US"/>
          </a:p>
        </p:txBody>
      </p:sp>
    </p:spTree>
    <p:extLst>
      <p:ext uri="{BB962C8B-B14F-4D97-AF65-F5344CB8AC3E}">
        <p14:creationId xmlns:p14="http://schemas.microsoft.com/office/powerpoint/2010/main" val="1637858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A67B0D-8336-854E-8B7B-F4394E57B52C}" type="datetimeFigureOut">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D5762-66C7-3045-A211-CD2F0FE66441}" type="slidenum">
              <a:rPr lang="en-US" smtClean="0"/>
              <a:t>‹#›</a:t>
            </a:fld>
            <a:endParaRPr lang="en-US"/>
          </a:p>
        </p:txBody>
      </p:sp>
    </p:spTree>
    <p:extLst>
      <p:ext uri="{BB962C8B-B14F-4D97-AF65-F5344CB8AC3E}">
        <p14:creationId xmlns:p14="http://schemas.microsoft.com/office/powerpoint/2010/main" val="3041340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A67B0D-8336-854E-8B7B-F4394E57B52C}" type="datetimeFigureOut">
              <a:rPr lang="en-US" smtClean="0"/>
              <a:t>5/9/2019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FD5762-66C7-3045-A211-CD2F0FE66441}" type="slidenum">
              <a:rPr lang="en-US" smtClean="0"/>
              <a:t>‹#›</a:t>
            </a:fld>
            <a:endParaRPr lang="en-US"/>
          </a:p>
        </p:txBody>
      </p:sp>
    </p:spTree>
    <p:extLst>
      <p:ext uri="{BB962C8B-B14F-4D97-AF65-F5344CB8AC3E}">
        <p14:creationId xmlns:p14="http://schemas.microsoft.com/office/powerpoint/2010/main" val="192412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A67B0D-8336-854E-8B7B-F4394E57B52C}" type="datetimeFigureOut">
              <a:rPr lang="en-US" smtClean="0"/>
              <a:t>5/9/2019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FD5762-66C7-3045-A211-CD2F0FE66441}" type="slidenum">
              <a:rPr lang="en-US" smtClean="0"/>
              <a:t>‹#›</a:t>
            </a:fld>
            <a:endParaRPr lang="en-US"/>
          </a:p>
        </p:txBody>
      </p:sp>
    </p:spTree>
    <p:extLst>
      <p:ext uri="{BB962C8B-B14F-4D97-AF65-F5344CB8AC3E}">
        <p14:creationId xmlns:p14="http://schemas.microsoft.com/office/powerpoint/2010/main" val="2023468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A67B0D-8336-854E-8B7B-F4394E57B52C}" type="datetimeFigureOut">
              <a:rPr lang="en-US" smtClean="0"/>
              <a:t>5/9/2019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FD5762-66C7-3045-A211-CD2F0FE66441}" type="slidenum">
              <a:rPr lang="en-US" smtClean="0"/>
              <a:t>‹#›</a:t>
            </a:fld>
            <a:endParaRPr lang="en-US"/>
          </a:p>
        </p:txBody>
      </p:sp>
    </p:spTree>
    <p:extLst>
      <p:ext uri="{BB962C8B-B14F-4D97-AF65-F5344CB8AC3E}">
        <p14:creationId xmlns:p14="http://schemas.microsoft.com/office/powerpoint/2010/main" val="2968004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A67B0D-8336-854E-8B7B-F4394E57B52C}" type="datetimeFigureOut">
              <a:rPr lang="en-US" smtClean="0"/>
              <a:t>5/9/2019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FD5762-66C7-3045-A211-CD2F0FE66441}" type="slidenum">
              <a:rPr lang="en-US" smtClean="0"/>
              <a:t>‹#›</a:t>
            </a:fld>
            <a:endParaRPr lang="en-US"/>
          </a:p>
        </p:txBody>
      </p:sp>
    </p:spTree>
    <p:extLst>
      <p:ext uri="{BB962C8B-B14F-4D97-AF65-F5344CB8AC3E}">
        <p14:creationId xmlns:p14="http://schemas.microsoft.com/office/powerpoint/2010/main" val="3683018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A67B0D-8336-854E-8B7B-F4394E57B52C}" type="datetimeFigureOut">
              <a:rPr lang="en-US" smtClean="0"/>
              <a:t>5/9/2019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FD5762-66C7-3045-A211-CD2F0FE66441}" type="slidenum">
              <a:rPr lang="en-US" smtClean="0"/>
              <a:t>‹#›</a:t>
            </a:fld>
            <a:endParaRPr lang="en-US"/>
          </a:p>
        </p:txBody>
      </p:sp>
    </p:spTree>
    <p:extLst>
      <p:ext uri="{BB962C8B-B14F-4D97-AF65-F5344CB8AC3E}">
        <p14:creationId xmlns:p14="http://schemas.microsoft.com/office/powerpoint/2010/main" val="3073077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A67B0D-8336-854E-8B7B-F4394E57B52C}" type="datetimeFigureOut">
              <a:rPr lang="en-US" smtClean="0"/>
              <a:t>5/9/2019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FD5762-66C7-3045-A211-CD2F0FE66441}" type="slidenum">
              <a:rPr lang="en-US" smtClean="0"/>
              <a:t>‹#›</a:t>
            </a:fld>
            <a:endParaRPr lang="en-US"/>
          </a:p>
        </p:txBody>
      </p:sp>
    </p:spTree>
    <p:extLst>
      <p:ext uri="{BB962C8B-B14F-4D97-AF65-F5344CB8AC3E}">
        <p14:creationId xmlns:p14="http://schemas.microsoft.com/office/powerpoint/2010/main" val="3517335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A67B0D-8336-854E-8B7B-F4394E57B52C}" type="datetimeFigureOut">
              <a:rPr lang="en-US" smtClean="0"/>
              <a:t>5/9/2019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FD5762-66C7-3045-A211-CD2F0FE66441}" type="slidenum">
              <a:rPr lang="en-US" smtClean="0"/>
              <a:t>‹#›</a:t>
            </a:fld>
            <a:endParaRPr lang="en-US"/>
          </a:p>
        </p:txBody>
      </p:sp>
    </p:spTree>
    <p:extLst>
      <p:ext uri="{BB962C8B-B14F-4D97-AF65-F5344CB8AC3E}">
        <p14:creationId xmlns:p14="http://schemas.microsoft.com/office/powerpoint/2010/main" val="3310614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5A67B0D-8336-854E-8B7B-F4394E57B52C}" type="datetimeFigureOut">
              <a:rPr lang="en-US" smtClean="0"/>
              <a:t>5/9/2019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5FD5762-66C7-3045-A211-CD2F0FE66441}" type="slidenum">
              <a:rPr lang="en-US" smtClean="0"/>
              <a:t>‹#›</a:t>
            </a:fld>
            <a:endParaRPr lang="en-US"/>
          </a:p>
        </p:txBody>
      </p:sp>
    </p:spTree>
    <p:extLst>
      <p:ext uri="{BB962C8B-B14F-4D97-AF65-F5344CB8AC3E}">
        <p14:creationId xmlns:p14="http://schemas.microsoft.com/office/powerpoint/2010/main" val="3152789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1545A"/>
        </a:solidFill>
        <a:effectLst/>
      </p:bgPr>
    </p:bg>
    <p:spTree>
      <p:nvGrpSpPr>
        <p:cNvPr id="1" name=""/>
        <p:cNvGrpSpPr/>
        <p:nvPr/>
      </p:nvGrpSpPr>
      <p:grpSpPr>
        <a:xfrm>
          <a:off x="0" y="0"/>
          <a:ext cx="0" cy="0"/>
          <a:chOff x="0" y="0"/>
          <a:chExt cx="0" cy="0"/>
        </a:xfrm>
      </p:grpSpPr>
      <p:sp>
        <p:nvSpPr>
          <p:cNvPr id="2" name="Shape 533"/>
          <p:cNvSpPr txBox="1">
            <a:spLocks/>
          </p:cNvSpPr>
          <p:nvPr/>
        </p:nvSpPr>
        <p:spPr>
          <a:xfrm>
            <a:off x="3218086" y="1577472"/>
            <a:ext cx="8334375" cy="1187829"/>
          </a:xfrm>
          <a:prstGeom prst="rect">
            <a:avLst/>
          </a:prstGeom>
          <a:noFill/>
          <a:ln>
            <a:noFill/>
          </a:ln>
        </p:spPr>
        <p:txBody>
          <a:bodyPr vert="horz" lIns="91425" tIns="45700" rIns="91425" bIns="45700" rtlCol="0" anchor="b"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dk2"/>
              </a:buClr>
              <a:buSzPct val="25000"/>
              <a:buNone/>
            </a:pPr>
            <a:r>
              <a:rPr lang="en-US" sz="4500" b="1" dirty="0">
                <a:solidFill>
                  <a:schemeClr val="bg1"/>
                </a:solidFill>
                <a:latin typeface="Arial"/>
                <a:ea typeface="Arial"/>
                <a:cs typeface="Arial"/>
                <a:sym typeface="Arial"/>
              </a:rPr>
              <a:t>Steelcase</a:t>
            </a:r>
            <a:r>
              <a:rPr lang="en-US" sz="2400" baseline="80000" dirty="0">
                <a:solidFill>
                  <a:schemeClr val="bg1"/>
                </a:solidFill>
                <a:latin typeface="Arial"/>
                <a:ea typeface="Arial"/>
                <a:cs typeface="Arial"/>
                <a:sym typeface="Arial"/>
              </a:rPr>
              <a:t>®</a:t>
            </a:r>
            <a:r>
              <a:rPr lang="en-US" sz="4500" b="1" dirty="0">
                <a:solidFill>
                  <a:schemeClr val="bg1"/>
                </a:solidFill>
                <a:latin typeface="Arial"/>
                <a:cs typeface="Arial"/>
              </a:rPr>
              <a:t> </a:t>
            </a:r>
            <a:r>
              <a:rPr lang="en-US" sz="4500" b="1" dirty="0">
                <a:solidFill>
                  <a:schemeClr val="bg1"/>
                </a:solidFill>
                <a:latin typeface="Arial"/>
                <a:ea typeface="Arial"/>
                <a:cs typeface="Arial"/>
                <a:sym typeface="Arial"/>
              </a:rPr>
              <a:t>Roam</a:t>
            </a:r>
            <a:r>
              <a:rPr lang="en-US" sz="2800" baseline="63000" dirty="0">
                <a:solidFill>
                  <a:prstClr val="white"/>
                </a:solidFill>
                <a:latin typeface="Arial"/>
                <a:cs typeface="Arial"/>
              </a:rPr>
              <a:t>™</a:t>
            </a:r>
            <a:endParaRPr lang="en-US" sz="2800" b="1" baseline="63000" dirty="0">
              <a:solidFill>
                <a:schemeClr val="bg1"/>
              </a:solidFill>
              <a:latin typeface="Arial"/>
              <a:cs typeface="Arial"/>
              <a:sym typeface="Arial"/>
            </a:endParaRPr>
          </a:p>
        </p:txBody>
      </p:sp>
      <p:pic>
        <p:nvPicPr>
          <p:cNvPr id="3" name="Picture 2" descr="steelcase_logo_classic_register_white_3.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586" y="4631784"/>
            <a:ext cx="811657" cy="151130"/>
          </a:xfrm>
          <a:prstGeom prst="rect">
            <a:avLst/>
          </a:prstGeom>
        </p:spPr>
      </p:pic>
      <p:sp>
        <p:nvSpPr>
          <p:cNvPr id="4" name="Shape 195"/>
          <p:cNvSpPr txBox="1">
            <a:spLocks/>
          </p:cNvSpPr>
          <p:nvPr/>
        </p:nvSpPr>
        <p:spPr>
          <a:xfrm>
            <a:off x="3311525" y="2856553"/>
            <a:ext cx="4522261" cy="524819"/>
          </a:xfrm>
          <a:prstGeom prst="rect">
            <a:avLst/>
          </a:prstGeom>
          <a:noFill/>
          <a:ln>
            <a:noFill/>
          </a:ln>
        </p:spPr>
        <p:txBody>
          <a:bodyPr lIns="0" tIns="0" rIns="0" bIns="0" anchor="t" anchorCtr="0">
            <a:noAutofit/>
          </a:bodyPr>
          <a:lstStyle/>
          <a:p>
            <a:pPr>
              <a:buClr>
                <a:schemeClr val="lt1"/>
              </a:buClr>
              <a:buSzPct val="25000"/>
              <a:defRPr/>
            </a:pPr>
            <a:r>
              <a:rPr lang="en-US" sz="2000" b="1" dirty="0">
                <a:solidFill>
                  <a:schemeClr val="bg1"/>
                </a:solidFill>
                <a:latin typeface="Arial"/>
                <a:cs typeface="Arial"/>
              </a:rPr>
              <a:t>Take Teamwork Anywhere.</a:t>
            </a:r>
          </a:p>
        </p:txBody>
      </p:sp>
      <p:sp>
        <p:nvSpPr>
          <p:cNvPr id="5" name="Shape 195">
            <a:extLst>
              <a:ext uri="{FF2B5EF4-FFF2-40B4-BE49-F238E27FC236}">
                <a16:creationId xmlns:a16="http://schemas.microsoft.com/office/drawing/2014/main" id="{BA1A01C4-53D5-46A8-BD2E-6DDFF0BC6C0B}"/>
              </a:ext>
            </a:extLst>
          </p:cNvPr>
          <p:cNvSpPr txBox="1">
            <a:spLocks/>
          </p:cNvSpPr>
          <p:nvPr/>
        </p:nvSpPr>
        <p:spPr>
          <a:xfrm>
            <a:off x="3311525" y="3342328"/>
            <a:ext cx="4522261" cy="524819"/>
          </a:xfrm>
          <a:prstGeom prst="rect">
            <a:avLst/>
          </a:prstGeom>
          <a:noFill/>
          <a:ln>
            <a:noFill/>
          </a:ln>
        </p:spPr>
        <p:txBody>
          <a:bodyPr lIns="0" tIns="0" rIns="0" bIns="0" anchor="t" anchorCtr="0">
            <a:noAutofit/>
          </a:bodyPr>
          <a:lstStyle/>
          <a:p>
            <a:pPr>
              <a:buClr>
                <a:schemeClr val="lt1"/>
              </a:buClr>
              <a:buSzPct val="25000"/>
              <a:defRPr/>
            </a:pPr>
            <a:r>
              <a:rPr lang="en-US" b="1" dirty="0">
                <a:solidFill>
                  <a:srgbClr val="FF0000"/>
                </a:solidFill>
                <a:latin typeface="Arial"/>
                <a:cs typeface="Arial"/>
              </a:rPr>
              <a:t>Presenter’s Name</a:t>
            </a:r>
          </a:p>
          <a:p>
            <a:pPr>
              <a:buClr>
                <a:schemeClr val="lt1"/>
              </a:buClr>
              <a:buSzPct val="25000"/>
              <a:defRPr/>
            </a:pPr>
            <a:r>
              <a:rPr lang="en-US" b="1" dirty="0">
                <a:solidFill>
                  <a:srgbClr val="FF0000"/>
                </a:solidFill>
                <a:latin typeface="Arial"/>
                <a:cs typeface="Arial"/>
              </a:rPr>
              <a:t>Company Name</a:t>
            </a:r>
          </a:p>
          <a:p>
            <a:pPr>
              <a:buClr>
                <a:schemeClr val="lt1"/>
              </a:buClr>
              <a:buSzPct val="25000"/>
              <a:defRPr/>
            </a:pPr>
            <a:r>
              <a:rPr lang="en-US" b="1" dirty="0">
                <a:solidFill>
                  <a:srgbClr val="FF0000"/>
                </a:solidFill>
                <a:latin typeface="Arial"/>
                <a:cs typeface="Arial"/>
              </a:rPr>
              <a:t>xxx.xxx.xxxx / name@companyurl.com</a:t>
            </a:r>
          </a:p>
          <a:p>
            <a:pPr>
              <a:buClr>
                <a:schemeClr val="lt1"/>
              </a:buClr>
              <a:buSzPct val="25000"/>
              <a:defRPr/>
            </a:pPr>
            <a:endParaRPr lang="en-US" dirty="0">
              <a:solidFill>
                <a:schemeClr val="bg1"/>
              </a:solidFill>
              <a:latin typeface="Arial"/>
              <a:cs typeface="Arial"/>
            </a:endParaRPr>
          </a:p>
        </p:txBody>
      </p:sp>
      <p:sp>
        <p:nvSpPr>
          <p:cNvPr id="6" name="Rectangle 5">
            <a:extLst>
              <a:ext uri="{FF2B5EF4-FFF2-40B4-BE49-F238E27FC236}">
                <a16:creationId xmlns:a16="http://schemas.microsoft.com/office/drawing/2014/main" id="{9C9C9CFA-427A-46F9-82BE-64A9854CC4EC}"/>
              </a:ext>
            </a:extLst>
          </p:cNvPr>
          <p:cNvSpPr/>
          <p:nvPr/>
        </p:nvSpPr>
        <p:spPr>
          <a:xfrm>
            <a:off x="1311841" y="4504053"/>
            <a:ext cx="857250" cy="482157"/>
          </a:xfrm>
          <a:prstGeom prst="rect">
            <a:avLst/>
          </a:prstGeom>
          <a:solidFill>
            <a:srgbClr val="7778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FF0000"/>
                </a:solidFill>
              </a:rPr>
              <a:t>COMPANY LOGO</a:t>
            </a:r>
          </a:p>
        </p:txBody>
      </p:sp>
      <p:cxnSp>
        <p:nvCxnSpPr>
          <p:cNvPr id="7" name="Straight Connector 6"/>
          <p:cNvCxnSpPr/>
          <p:nvPr/>
        </p:nvCxnSpPr>
        <p:spPr>
          <a:xfrm flipV="1">
            <a:off x="1238394" y="4649928"/>
            <a:ext cx="0" cy="151130"/>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4168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9E8EA"/>
        </a:solidFill>
        <a:effectLst/>
      </p:bgPr>
    </p:bg>
    <p:spTree>
      <p:nvGrpSpPr>
        <p:cNvPr id="1" name=""/>
        <p:cNvGrpSpPr/>
        <p:nvPr/>
      </p:nvGrpSpPr>
      <p:grpSpPr>
        <a:xfrm>
          <a:off x="0" y="0"/>
          <a:ext cx="0" cy="0"/>
          <a:chOff x="0" y="0"/>
          <a:chExt cx="0" cy="0"/>
        </a:xfrm>
      </p:grpSpPr>
      <p:pic>
        <p:nvPicPr>
          <p:cNvPr id="8" name="Picture 7" descr="A picture containing wall, indoor, floor, television&#10;&#10;Description automatically generated">
            <a:extLst>
              <a:ext uri="{FF2B5EF4-FFF2-40B4-BE49-F238E27FC236}">
                <a16:creationId xmlns:a16="http://schemas.microsoft.com/office/drawing/2014/main" id="{693B0A6C-ED72-A841-9B39-8FCD6BA87B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50"/>
            <a:ext cx="9143999" cy="5143750"/>
          </a:xfrm>
          <a:prstGeom prst="rect">
            <a:avLst/>
          </a:prstGeom>
        </p:spPr>
      </p:pic>
      <p:pic>
        <p:nvPicPr>
          <p:cNvPr id="2" name="Picture 2" descr="A close up of a logo&#10;&#10;Description generated with very high confidence">
            <a:extLst>
              <a:ext uri="{FF2B5EF4-FFF2-40B4-BE49-F238E27FC236}">
                <a16:creationId xmlns:a16="http://schemas.microsoft.com/office/drawing/2014/main" id="{7DC9859A-CD18-428A-AB11-FF308C9BA976}"/>
              </a:ext>
            </a:extLst>
          </p:cNvPr>
          <p:cNvPicPr>
            <a:picLocks noChangeAspect="1"/>
          </p:cNvPicPr>
          <p:nvPr/>
        </p:nvPicPr>
        <p:blipFill>
          <a:blip r:embed="rId4"/>
          <a:stretch>
            <a:fillRect/>
          </a:stretch>
        </p:blipFill>
        <p:spPr>
          <a:xfrm>
            <a:off x="752655" y="2936038"/>
            <a:ext cx="3541144" cy="338944"/>
          </a:xfrm>
          <a:prstGeom prst="rect">
            <a:avLst/>
          </a:prstGeom>
        </p:spPr>
      </p:pic>
    </p:spTree>
    <p:extLst>
      <p:ext uri="{BB962C8B-B14F-4D97-AF65-F5344CB8AC3E}">
        <p14:creationId xmlns:p14="http://schemas.microsoft.com/office/powerpoint/2010/main" val="269236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BAD0BE-761E-C84A-BEF2-F5431CE38DAC}"/>
              </a:ext>
            </a:extLst>
          </p:cNvPr>
          <p:cNvSpPr/>
          <p:nvPr/>
        </p:nvSpPr>
        <p:spPr>
          <a:xfrm>
            <a:off x="0" y="0"/>
            <a:ext cx="2588153" cy="51435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5968AD1-8B24-094F-8B59-F88E4CB0B54E}"/>
              </a:ext>
            </a:extLst>
          </p:cNvPr>
          <p:cNvSpPr/>
          <p:nvPr/>
        </p:nvSpPr>
        <p:spPr>
          <a:xfrm>
            <a:off x="419100" y="323130"/>
            <a:ext cx="1176604" cy="184666"/>
          </a:xfrm>
          <a:prstGeom prst="rect">
            <a:avLst/>
          </a:prstGeom>
        </p:spPr>
        <p:txBody>
          <a:bodyPr wrap="none" lIns="0" tIns="0" rIns="0" bIns="0">
            <a:spAutoFit/>
          </a:bodyPr>
          <a:lstStyle/>
          <a:p>
            <a:pPr>
              <a:spcAft>
                <a:spcPts val="600"/>
              </a:spcAft>
            </a:pPr>
            <a:r>
              <a:rPr lang="en-US" sz="1200" b="1" dirty="0">
                <a:solidFill>
                  <a:srgbClr val="474847"/>
                </a:solidFill>
                <a:latin typeface="Arial"/>
                <a:cs typeface="Arial"/>
              </a:rPr>
              <a:t>Steelcase Roam</a:t>
            </a:r>
            <a:endParaRPr lang="en-US" sz="1200" dirty="0">
              <a:solidFill>
                <a:srgbClr val="474847"/>
              </a:solidFill>
              <a:latin typeface="Arial"/>
              <a:cs typeface="Arial"/>
            </a:endParaRPr>
          </a:p>
        </p:txBody>
      </p:sp>
      <p:sp>
        <p:nvSpPr>
          <p:cNvPr id="7" name="Content Placeholder 1">
            <a:extLst>
              <a:ext uri="{FF2B5EF4-FFF2-40B4-BE49-F238E27FC236}">
                <a16:creationId xmlns:a16="http://schemas.microsoft.com/office/drawing/2014/main" id="{D78081F5-A8C2-AC4D-BE24-9F628A28BB72}"/>
              </a:ext>
            </a:extLst>
          </p:cNvPr>
          <p:cNvSpPr txBox="1">
            <a:spLocks/>
          </p:cNvSpPr>
          <p:nvPr/>
        </p:nvSpPr>
        <p:spPr>
          <a:xfrm>
            <a:off x="419100" y="747082"/>
            <a:ext cx="2694231" cy="757868"/>
          </a:xfrm>
          <a:prstGeom prst="rect">
            <a:avLst/>
          </a:prstGeom>
        </p:spPr>
        <p:txBody>
          <a:bodyPr lIns="0" tIns="0" rIns="0" bIns="0" anchor="t"/>
          <a:lst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a:lstStyle>
          <a:p>
            <a:r>
              <a:rPr lang="en-US" sz="2400" b="1" dirty="0">
                <a:solidFill>
                  <a:srgbClr val="414143"/>
                </a:solidFill>
                <a:latin typeface="Arial" panose="020B0604020202020204" pitchFamily="34" charset="0"/>
                <a:cs typeface="Arial" panose="020B0604020202020204" pitchFamily="34" charset="0"/>
              </a:rPr>
              <a:t>Collaborate </a:t>
            </a:r>
            <a:br>
              <a:rPr lang="en-US" sz="2400" b="1" dirty="0">
                <a:solidFill>
                  <a:srgbClr val="414143"/>
                </a:solidFill>
                <a:latin typeface="Arial" panose="020B0604020202020204" pitchFamily="34" charset="0"/>
                <a:cs typeface="Arial" panose="020B0604020202020204" pitchFamily="34" charset="0"/>
              </a:rPr>
            </a:br>
            <a:r>
              <a:rPr lang="en-US" sz="2400" b="1" dirty="0">
                <a:solidFill>
                  <a:srgbClr val="414143"/>
                </a:solidFill>
                <a:latin typeface="Arial" panose="020B0604020202020204" pitchFamily="34" charset="0"/>
                <a:cs typeface="Arial" panose="020B0604020202020204" pitchFamily="34" charset="0"/>
              </a:rPr>
              <a:t>Anywhere</a:t>
            </a:r>
          </a:p>
        </p:txBody>
      </p:sp>
      <p:pic>
        <p:nvPicPr>
          <p:cNvPr id="10" name="Picture 9" descr="A person standing in a room&#10;&#10;Description automatically generated">
            <a:extLst>
              <a:ext uri="{FF2B5EF4-FFF2-40B4-BE49-F238E27FC236}">
                <a16:creationId xmlns:a16="http://schemas.microsoft.com/office/drawing/2014/main" id="{043BDD2A-955F-5842-AFE2-84C6184394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88154" y="1"/>
            <a:ext cx="3218688" cy="5143500"/>
          </a:xfrm>
          <a:prstGeom prst="rect">
            <a:avLst/>
          </a:prstGeom>
          <a:ln>
            <a:noFill/>
          </a:ln>
        </p:spPr>
      </p:pic>
      <p:pic>
        <p:nvPicPr>
          <p:cNvPr id="12" name="Picture 11">
            <a:extLst>
              <a:ext uri="{FF2B5EF4-FFF2-40B4-BE49-F238E27FC236}">
                <a16:creationId xmlns:a16="http://schemas.microsoft.com/office/drawing/2014/main" id="{7F49A806-1F22-594A-9DB0-4A82FA7BB5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25312" y="1"/>
            <a:ext cx="3309311" cy="2505490"/>
          </a:xfrm>
          <a:prstGeom prst="rect">
            <a:avLst/>
          </a:prstGeom>
        </p:spPr>
      </p:pic>
      <p:pic>
        <p:nvPicPr>
          <p:cNvPr id="14" name="Picture 13">
            <a:extLst>
              <a:ext uri="{FF2B5EF4-FFF2-40B4-BE49-F238E27FC236}">
                <a16:creationId xmlns:a16="http://schemas.microsoft.com/office/drawing/2014/main" id="{9B00A106-5861-FE45-8FE5-FC0EE0FEF5C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25311" y="2638010"/>
            <a:ext cx="3218688" cy="2505489"/>
          </a:xfrm>
          <a:prstGeom prst="rect">
            <a:avLst/>
          </a:prstGeom>
        </p:spPr>
      </p:pic>
    </p:spTree>
    <p:extLst>
      <p:ext uri="{BB962C8B-B14F-4D97-AF65-F5344CB8AC3E}">
        <p14:creationId xmlns:p14="http://schemas.microsoft.com/office/powerpoint/2010/main" val="843090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5D6B99F-0557-BB46-8494-07B5CD821347}"/>
              </a:ext>
            </a:extLst>
          </p:cNvPr>
          <p:cNvSpPr/>
          <p:nvPr/>
        </p:nvSpPr>
        <p:spPr>
          <a:xfrm>
            <a:off x="0" y="0"/>
            <a:ext cx="2588153" cy="51435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322B22D-B4B2-9A45-AE41-EE9D3AE90FE2}"/>
              </a:ext>
            </a:extLst>
          </p:cNvPr>
          <p:cNvSpPr/>
          <p:nvPr/>
        </p:nvSpPr>
        <p:spPr>
          <a:xfrm>
            <a:off x="419100" y="323130"/>
            <a:ext cx="1176604" cy="184666"/>
          </a:xfrm>
          <a:prstGeom prst="rect">
            <a:avLst/>
          </a:prstGeom>
        </p:spPr>
        <p:txBody>
          <a:bodyPr wrap="none" lIns="0" tIns="0" rIns="0" bIns="0">
            <a:spAutoFit/>
          </a:bodyPr>
          <a:lstStyle/>
          <a:p>
            <a:pPr>
              <a:spcAft>
                <a:spcPts val="600"/>
              </a:spcAft>
            </a:pPr>
            <a:r>
              <a:rPr lang="en-US" sz="1200" b="1" dirty="0">
                <a:solidFill>
                  <a:srgbClr val="474847"/>
                </a:solidFill>
                <a:latin typeface="Arial"/>
                <a:cs typeface="Arial"/>
              </a:rPr>
              <a:t>Steelcase Roam</a:t>
            </a:r>
            <a:endParaRPr lang="en-US" sz="1200" dirty="0">
              <a:solidFill>
                <a:srgbClr val="474847"/>
              </a:solidFill>
              <a:latin typeface="Arial"/>
              <a:cs typeface="Arial"/>
            </a:endParaRPr>
          </a:p>
        </p:txBody>
      </p:sp>
      <p:sp>
        <p:nvSpPr>
          <p:cNvPr id="34" name="Content Placeholder 1">
            <a:extLst>
              <a:ext uri="{FF2B5EF4-FFF2-40B4-BE49-F238E27FC236}">
                <a16:creationId xmlns:a16="http://schemas.microsoft.com/office/drawing/2014/main" id="{5C2B9888-E99D-074F-A3AE-CEFDE24A2E7D}"/>
              </a:ext>
            </a:extLst>
          </p:cNvPr>
          <p:cNvSpPr txBox="1">
            <a:spLocks/>
          </p:cNvSpPr>
          <p:nvPr/>
        </p:nvSpPr>
        <p:spPr>
          <a:xfrm>
            <a:off x="419100" y="747082"/>
            <a:ext cx="2169053" cy="757868"/>
          </a:xfrm>
          <a:prstGeom prst="rect">
            <a:avLst/>
          </a:prstGeom>
        </p:spPr>
        <p:txBody>
          <a:bodyPr lIns="0" tIns="0" rIns="0" bIns="0" anchor="t"/>
          <a:lst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a:lstStyle>
          <a:p>
            <a:r>
              <a:rPr lang="en-US" sz="2400" b="1" dirty="0">
                <a:solidFill>
                  <a:srgbClr val="414143"/>
                </a:solidFill>
                <a:latin typeface="Arial" panose="020B0604020202020204" pitchFamily="34" charset="0"/>
                <a:cs typeface="Arial" panose="020B0604020202020204" pitchFamily="34" charset="0"/>
              </a:rPr>
              <a:t>Collaborate </a:t>
            </a:r>
            <a:br>
              <a:rPr lang="en-US" sz="2400" b="1" dirty="0">
                <a:solidFill>
                  <a:srgbClr val="414143"/>
                </a:solidFill>
                <a:latin typeface="Arial" panose="020B0604020202020204" pitchFamily="34" charset="0"/>
                <a:cs typeface="Arial" panose="020B0604020202020204" pitchFamily="34" charset="0"/>
              </a:rPr>
            </a:br>
            <a:r>
              <a:rPr lang="en-US" sz="2400" b="1" dirty="0">
                <a:solidFill>
                  <a:srgbClr val="414143"/>
                </a:solidFill>
                <a:latin typeface="Arial" panose="020B0604020202020204" pitchFamily="34" charset="0"/>
                <a:cs typeface="Arial" panose="020B0604020202020204" pitchFamily="34" charset="0"/>
              </a:rPr>
              <a:t>Anytime</a:t>
            </a:r>
          </a:p>
        </p:txBody>
      </p:sp>
      <p:pic>
        <p:nvPicPr>
          <p:cNvPr id="41" name="Picture 40" descr="A group of people in a room&#10;&#10;Description automatically generated">
            <a:extLst>
              <a:ext uri="{FF2B5EF4-FFF2-40B4-BE49-F238E27FC236}">
                <a16:creationId xmlns:a16="http://schemas.microsoft.com/office/drawing/2014/main" id="{5F44BF22-D11A-4D4A-B5C3-332A020B83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8" b="-38"/>
          <a:stretch/>
        </p:blipFill>
        <p:spPr>
          <a:xfrm>
            <a:off x="2588153" y="0"/>
            <a:ext cx="7724906" cy="5143500"/>
          </a:xfrm>
          <a:prstGeom prst="rect">
            <a:avLst/>
          </a:prstGeom>
        </p:spPr>
      </p:pic>
    </p:spTree>
    <p:extLst>
      <p:ext uri="{BB962C8B-B14F-4D97-AF65-F5344CB8AC3E}">
        <p14:creationId xmlns:p14="http://schemas.microsoft.com/office/powerpoint/2010/main" val="1776799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1" descr="A picture containing person, man, indoor, wall&#10;&#10;Description automatically generated">
            <a:extLst>
              <a:ext uri="{FF2B5EF4-FFF2-40B4-BE49-F238E27FC236}">
                <a16:creationId xmlns:a16="http://schemas.microsoft.com/office/drawing/2014/main" id="{6BAC6EB5-D477-4D4A-8CCE-4F4A41FC49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27701" y="2638000"/>
            <a:ext cx="3216299" cy="2505490"/>
          </a:xfrm>
          <a:prstGeom prst="rect">
            <a:avLst/>
          </a:prstGeom>
        </p:spPr>
      </p:pic>
      <p:sp>
        <p:nvSpPr>
          <p:cNvPr id="32" name="Rectangle 31">
            <a:extLst>
              <a:ext uri="{FF2B5EF4-FFF2-40B4-BE49-F238E27FC236}">
                <a16:creationId xmlns:a16="http://schemas.microsoft.com/office/drawing/2014/main" id="{65D6B99F-0557-BB46-8494-07B5CD821347}"/>
              </a:ext>
            </a:extLst>
          </p:cNvPr>
          <p:cNvSpPr/>
          <p:nvPr/>
        </p:nvSpPr>
        <p:spPr>
          <a:xfrm>
            <a:off x="0" y="0"/>
            <a:ext cx="2588153" cy="5143500"/>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322B22D-B4B2-9A45-AE41-EE9D3AE90FE2}"/>
              </a:ext>
            </a:extLst>
          </p:cNvPr>
          <p:cNvSpPr/>
          <p:nvPr/>
        </p:nvSpPr>
        <p:spPr>
          <a:xfrm>
            <a:off x="419100" y="323130"/>
            <a:ext cx="1176604" cy="184666"/>
          </a:xfrm>
          <a:prstGeom prst="rect">
            <a:avLst/>
          </a:prstGeom>
        </p:spPr>
        <p:txBody>
          <a:bodyPr wrap="none" lIns="0" tIns="0" rIns="0" bIns="0">
            <a:spAutoFit/>
          </a:bodyPr>
          <a:lstStyle/>
          <a:p>
            <a:pPr>
              <a:spcAft>
                <a:spcPts val="600"/>
              </a:spcAft>
            </a:pPr>
            <a:r>
              <a:rPr lang="en-US" sz="1200" b="1" dirty="0">
                <a:solidFill>
                  <a:srgbClr val="474847"/>
                </a:solidFill>
                <a:latin typeface="Arial"/>
                <a:cs typeface="Arial"/>
              </a:rPr>
              <a:t>Steelcase Roam</a:t>
            </a:r>
            <a:endParaRPr lang="en-US" sz="1200" dirty="0">
              <a:solidFill>
                <a:srgbClr val="474847"/>
              </a:solidFill>
              <a:latin typeface="Arial"/>
              <a:cs typeface="Arial"/>
            </a:endParaRPr>
          </a:p>
        </p:txBody>
      </p:sp>
      <p:sp>
        <p:nvSpPr>
          <p:cNvPr id="34" name="Content Placeholder 1">
            <a:extLst>
              <a:ext uri="{FF2B5EF4-FFF2-40B4-BE49-F238E27FC236}">
                <a16:creationId xmlns:a16="http://schemas.microsoft.com/office/drawing/2014/main" id="{5C2B9888-E99D-074F-A3AE-CEFDE24A2E7D}"/>
              </a:ext>
            </a:extLst>
          </p:cNvPr>
          <p:cNvSpPr txBox="1">
            <a:spLocks/>
          </p:cNvSpPr>
          <p:nvPr/>
        </p:nvSpPr>
        <p:spPr>
          <a:xfrm>
            <a:off x="419100" y="747082"/>
            <a:ext cx="2169053" cy="757868"/>
          </a:xfrm>
          <a:prstGeom prst="rect">
            <a:avLst/>
          </a:prstGeom>
        </p:spPr>
        <p:txBody>
          <a:bodyPr lIns="0" tIns="0" rIns="0" bIns="0" anchor="t"/>
          <a:lstStyle>
            <a:defPPr marR="0" lvl="0" algn="l" rtl="0">
              <a:lnSpc>
                <a:spcPct val="100000"/>
              </a:lnSpc>
              <a:spcBef>
                <a:spcPts val="0"/>
              </a:spcBef>
              <a:spcAft>
                <a:spcPts val="0"/>
              </a:spcAft>
            </a:defPPr>
            <a:lvl1pPr marR="0" lvl="0"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500" b="0" i="0" u="none" strike="noStrike" cap="none">
                <a:solidFill>
                  <a:srgbClr val="000000"/>
                </a:solidFill>
                <a:latin typeface="Arial"/>
                <a:ea typeface="Arial"/>
                <a:cs typeface="Arial"/>
                <a:sym typeface="Arial"/>
              </a:defRPr>
            </a:lvl9pPr>
          </a:lstStyle>
          <a:p>
            <a:r>
              <a:rPr lang="en-US" sz="2400" b="1" dirty="0">
                <a:solidFill>
                  <a:srgbClr val="414143"/>
                </a:solidFill>
                <a:latin typeface="Arial" panose="020B0604020202020204" pitchFamily="34" charset="0"/>
                <a:cs typeface="Arial" panose="020B0604020202020204" pitchFamily="34" charset="0"/>
              </a:rPr>
              <a:t>Collaborate </a:t>
            </a:r>
            <a:br>
              <a:rPr lang="en-US" sz="2400" b="1" dirty="0">
                <a:solidFill>
                  <a:srgbClr val="414143"/>
                </a:solidFill>
                <a:latin typeface="Arial" panose="020B0604020202020204" pitchFamily="34" charset="0"/>
                <a:cs typeface="Arial" panose="020B0604020202020204" pitchFamily="34" charset="0"/>
              </a:rPr>
            </a:br>
            <a:r>
              <a:rPr lang="en-US" sz="2400" b="1" dirty="0">
                <a:solidFill>
                  <a:srgbClr val="414143"/>
                </a:solidFill>
                <a:latin typeface="Arial" panose="020B0604020202020204" pitchFamily="34" charset="0"/>
                <a:cs typeface="Arial" panose="020B0604020202020204" pitchFamily="34" charset="0"/>
              </a:rPr>
              <a:t>Any Way</a:t>
            </a:r>
          </a:p>
        </p:txBody>
      </p:sp>
      <p:pic>
        <p:nvPicPr>
          <p:cNvPr id="18" name="Picture 17" descr="A group of people standing in a room&#10;&#10;Description automatically generated">
            <a:extLst>
              <a:ext uri="{FF2B5EF4-FFF2-40B4-BE49-F238E27FC236}">
                <a16:creationId xmlns:a16="http://schemas.microsoft.com/office/drawing/2014/main" id="{8014941D-0C9B-BF41-B504-4A626226CF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85764" y="2638010"/>
            <a:ext cx="3218688" cy="2505490"/>
          </a:xfrm>
          <a:prstGeom prst="rect">
            <a:avLst/>
          </a:prstGeom>
        </p:spPr>
      </p:pic>
      <p:pic>
        <p:nvPicPr>
          <p:cNvPr id="19" name="Picture 18" descr="Two people standing in front of a window&#10;&#10;Description automatically generated">
            <a:extLst>
              <a:ext uri="{FF2B5EF4-FFF2-40B4-BE49-F238E27FC236}">
                <a16:creationId xmlns:a16="http://schemas.microsoft.com/office/drawing/2014/main" id="{909312FC-2E63-2A41-BA72-9B9147893F3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88153" y="0"/>
            <a:ext cx="3216299" cy="2505489"/>
          </a:xfrm>
          <a:prstGeom prst="rect">
            <a:avLst/>
          </a:prstGeom>
        </p:spPr>
      </p:pic>
      <p:pic>
        <p:nvPicPr>
          <p:cNvPr id="23" name="Picture 22" descr="A group of people sitting at a table&#10;&#10;Description automatically generated">
            <a:extLst>
              <a:ext uri="{FF2B5EF4-FFF2-40B4-BE49-F238E27FC236}">
                <a16:creationId xmlns:a16="http://schemas.microsoft.com/office/drawing/2014/main" id="{8168E0CD-4066-B342-BD89-DEE413B6208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25313" y="0"/>
            <a:ext cx="3218688" cy="2505492"/>
          </a:xfrm>
          <a:prstGeom prst="rect">
            <a:avLst/>
          </a:prstGeom>
        </p:spPr>
      </p:pic>
    </p:spTree>
    <p:extLst>
      <p:ext uri="{BB962C8B-B14F-4D97-AF65-F5344CB8AC3E}">
        <p14:creationId xmlns:p14="http://schemas.microsoft.com/office/powerpoint/2010/main" val="2812590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C7C7C6"/>
            </a:gs>
            <a:gs pos="32000">
              <a:srgbClr val="D3D8CF"/>
            </a:gs>
            <a:gs pos="50000">
              <a:srgbClr val="EAEBEA"/>
            </a:gs>
            <a:gs pos="100000">
              <a:srgbClr val="E6E6E5"/>
            </a:gs>
          </a:gsLst>
          <a:lin ang="16200000" scaled="0"/>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FE241E-1256-144C-B8E0-33B053A3532B}"/>
              </a:ext>
            </a:extLst>
          </p:cNvPr>
          <p:cNvSpPr/>
          <p:nvPr/>
        </p:nvSpPr>
        <p:spPr>
          <a:xfrm>
            <a:off x="419100" y="2202418"/>
            <a:ext cx="2447786" cy="738664"/>
          </a:xfrm>
          <a:prstGeom prst="rect">
            <a:avLst/>
          </a:prstGeom>
        </p:spPr>
        <p:txBody>
          <a:bodyPr wrap="none" lIns="0" tIns="0" rIns="0" bIns="0" anchor="ctr">
            <a:spAutoFit/>
          </a:bodyPr>
          <a:lstStyle/>
          <a:p>
            <a:r>
              <a:rPr lang="en-US" sz="2400" b="1" dirty="0">
                <a:solidFill>
                  <a:srgbClr val="474847"/>
                </a:solidFill>
                <a:latin typeface="Arial"/>
                <a:cs typeface="Arial"/>
              </a:rPr>
              <a:t>Steelcase Roam </a:t>
            </a:r>
            <a:br>
              <a:rPr lang="en-US" sz="2400" b="1" dirty="0">
                <a:solidFill>
                  <a:srgbClr val="474847"/>
                </a:solidFill>
                <a:latin typeface="Arial"/>
                <a:cs typeface="Arial"/>
              </a:rPr>
            </a:br>
            <a:r>
              <a:rPr lang="en-US" sz="2400" b="1" dirty="0">
                <a:solidFill>
                  <a:srgbClr val="474847"/>
                </a:solidFill>
                <a:latin typeface="Arial"/>
                <a:cs typeface="Arial"/>
              </a:rPr>
              <a:t>Mobile Stand </a:t>
            </a:r>
            <a:endParaRPr lang="en-US" sz="2400" dirty="0">
              <a:solidFill>
                <a:srgbClr val="474847"/>
              </a:solidFill>
              <a:latin typeface="Arial"/>
              <a:cs typeface="Arial"/>
            </a:endParaRPr>
          </a:p>
        </p:txBody>
      </p:sp>
      <p:pic>
        <p:nvPicPr>
          <p:cNvPr id="5" name="Picture 4" descr="A picture containing wall, indoor, table, furniture&#10;&#10;Description automatically generated">
            <a:extLst>
              <a:ext uri="{FF2B5EF4-FFF2-40B4-BE49-F238E27FC236}">
                <a16:creationId xmlns:a16="http://schemas.microsoft.com/office/drawing/2014/main" id="{9577652C-7E3A-6E48-8B94-3B4A045ACD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8174" y="0"/>
            <a:ext cx="5035826" cy="5143500"/>
          </a:xfrm>
          <a:prstGeom prst="rect">
            <a:avLst/>
          </a:prstGeom>
        </p:spPr>
      </p:pic>
    </p:spTree>
    <p:extLst>
      <p:ext uri="{BB962C8B-B14F-4D97-AF65-F5344CB8AC3E}">
        <p14:creationId xmlns:p14="http://schemas.microsoft.com/office/powerpoint/2010/main" val="2442723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95">
            <a:extLst>
              <a:ext uri="{FF2B5EF4-FFF2-40B4-BE49-F238E27FC236}">
                <a16:creationId xmlns:a16="http://schemas.microsoft.com/office/drawing/2014/main" id="{35DB429A-0114-4CA6-8438-8FF8D274BFD9}"/>
              </a:ext>
            </a:extLst>
          </p:cNvPr>
          <p:cNvSpPr txBox="1">
            <a:spLocks/>
          </p:cNvSpPr>
          <p:nvPr/>
        </p:nvSpPr>
        <p:spPr>
          <a:xfrm>
            <a:off x="419100" y="2174347"/>
            <a:ext cx="3351409" cy="703269"/>
          </a:xfrm>
          <a:prstGeom prst="rect">
            <a:avLst/>
          </a:prstGeom>
          <a:noFill/>
          <a:ln>
            <a:noFill/>
          </a:ln>
        </p:spPr>
        <p:txBody>
          <a:bodyPr lIns="0" tIns="0" rIns="0" bIns="0" anchor="t" anchorCtr="0">
            <a:noAutofit/>
          </a:bodyPr>
          <a:lstStyle/>
          <a:p>
            <a:pPr>
              <a:buClr>
                <a:schemeClr val="lt1"/>
              </a:buClr>
              <a:buSzPct val="25000"/>
              <a:defRPr/>
            </a:pPr>
            <a:r>
              <a:rPr lang="en-US" sz="2400" b="1" dirty="0">
                <a:solidFill>
                  <a:srgbClr val="333538"/>
                </a:solidFill>
                <a:latin typeface="Arial"/>
                <a:cs typeface="Arial"/>
              </a:rPr>
              <a:t>Innovative </a:t>
            </a:r>
            <a:br>
              <a:rPr lang="en-US" sz="2400" b="1" dirty="0">
                <a:solidFill>
                  <a:srgbClr val="333538"/>
                </a:solidFill>
                <a:latin typeface="Arial"/>
                <a:cs typeface="Arial"/>
              </a:rPr>
            </a:br>
            <a:r>
              <a:rPr lang="en-US" sz="2400" b="1" dirty="0">
                <a:solidFill>
                  <a:srgbClr val="333538"/>
                </a:solidFill>
                <a:latin typeface="Arial"/>
                <a:cs typeface="Arial"/>
              </a:rPr>
              <a:t>Mobility</a:t>
            </a:r>
          </a:p>
        </p:txBody>
      </p:sp>
      <p:sp>
        <p:nvSpPr>
          <p:cNvPr id="6" name="Rectangle 5">
            <a:extLst>
              <a:ext uri="{FF2B5EF4-FFF2-40B4-BE49-F238E27FC236}">
                <a16:creationId xmlns:a16="http://schemas.microsoft.com/office/drawing/2014/main" id="{96FD161A-C7DE-674C-B4F8-0A7EA96B1A44}"/>
              </a:ext>
            </a:extLst>
          </p:cNvPr>
          <p:cNvSpPr/>
          <p:nvPr/>
        </p:nvSpPr>
        <p:spPr>
          <a:xfrm>
            <a:off x="591474" y="445050"/>
            <a:ext cx="2562543" cy="184666"/>
          </a:xfrm>
          <a:prstGeom prst="rect">
            <a:avLst/>
          </a:prstGeom>
        </p:spPr>
        <p:txBody>
          <a:bodyPr wrap="square" lIns="0" tIns="0" rIns="0" bIns="0">
            <a:spAutoFit/>
          </a:bodyPr>
          <a:lstStyle/>
          <a:p>
            <a:r>
              <a:rPr lang="en-US" sz="1200" b="1" dirty="0">
                <a:solidFill>
                  <a:srgbClr val="474847"/>
                </a:solidFill>
                <a:latin typeface="Arial"/>
                <a:cs typeface="Arial"/>
              </a:rPr>
              <a:t>Steelcase Roam Mobile Stand</a:t>
            </a:r>
            <a:endParaRPr lang="en-US" sz="1200" dirty="0">
              <a:solidFill>
                <a:srgbClr val="474847"/>
              </a:solidFill>
              <a:latin typeface="Arial"/>
              <a:cs typeface="Arial"/>
            </a:endParaRPr>
          </a:p>
        </p:txBody>
      </p:sp>
      <p:pic>
        <p:nvPicPr>
          <p:cNvPr id="7" name="Picture 6" descr="A group of people in a room&#10;&#10;Description automatically generated">
            <a:extLst>
              <a:ext uri="{FF2B5EF4-FFF2-40B4-BE49-F238E27FC236}">
                <a16:creationId xmlns:a16="http://schemas.microsoft.com/office/drawing/2014/main" id="{4C20A3E5-9627-2742-9ED4-3F3B74B2A5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0" y="0"/>
            <a:ext cx="4572000" cy="5143500"/>
          </a:xfrm>
          <a:prstGeom prst="rect">
            <a:avLst/>
          </a:prstGeom>
        </p:spPr>
      </p:pic>
    </p:spTree>
    <p:extLst>
      <p:ext uri="{BB962C8B-B14F-4D97-AF65-F5344CB8AC3E}">
        <p14:creationId xmlns:p14="http://schemas.microsoft.com/office/powerpoint/2010/main" val="2864350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95">
            <a:extLst>
              <a:ext uri="{FF2B5EF4-FFF2-40B4-BE49-F238E27FC236}">
                <a16:creationId xmlns:a16="http://schemas.microsoft.com/office/drawing/2014/main" id="{35DB429A-0114-4CA6-8438-8FF8D274BFD9}"/>
              </a:ext>
            </a:extLst>
          </p:cNvPr>
          <p:cNvSpPr txBox="1">
            <a:spLocks/>
          </p:cNvSpPr>
          <p:nvPr/>
        </p:nvSpPr>
        <p:spPr>
          <a:xfrm>
            <a:off x="4913976" y="2174347"/>
            <a:ext cx="3351409" cy="703269"/>
          </a:xfrm>
          <a:prstGeom prst="rect">
            <a:avLst/>
          </a:prstGeom>
          <a:noFill/>
          <a:ln>
            <a:noFill/>
          </a:ln>
        </p:spPr>
        <p:txBody>
          <a:bodyPr lIns="0" tIns="0" rIns="0" bIns="0" anchor="t" anchorCtr="0">
            <a:noAutofit/>
          </a:bodyPr>
          <a:lstStyle/>
          <a:p>
            <a:pPr>
              <a:buClr>
                <a:schemeClr val="lt1"/>
              </a:buClr>
              <a:buSzPct val="25000"/>
              <a:defRPr/>
            </a:pPr>
            <a:r>
              <a:rPr lang="en-US" sz="2400" b="1" dirty="0">
                <a:solidFill>
                  <a:srgbClr val="333538"/>
                </a:solidFill>
                <a:latin typeface="Arial"/>
                <a:cs typeface="Arial"/>
              </a:rPr>
              <a:t>Approachable</a:t>
            </a:r>
            <a:br>
              <a:rPr lang="en-US" sz="2400" b="1" dirty="0">
                <a:solidFill>
                  <a:srgbClr val="333538"/>
                </a:solidFill>
                <a:latin typeface="Arial"/>
                <a:cs typeface="Arial"/>
              </a:rPr>
            </a:br>
            <a:r>
              <a:rPr lang="en-US" sz="2400" b="1" dirty="0">
                <a:solidFill>
                  <a:srgbClr val="333538"/>
                </a:solidFill>
                <a:latin typeface="Arial"/>
                <a:cs typeface="Arial"/>
              </a:rPr>
              <a:t>Design</a:t>
            </a:r>
          </a:p>
        </p:txBody>
      </p:sp>
      <p:sp>
        <p:nvSpPr>
          <p:cNvPr id="6" name="Rectangle 5">
            <a:extLst>
              <a:ext uri="{FF2B5EF4-FFF2-40B4-BE49-F238E27FC236}">
                <a16:creationId xmlns:a16="http://schemas.microsoft.com/office/drawing/2014/main" id="{96FD161A-C7DE-674C-B4F8-0A7EA96B1A44}"/>
              </a:ext>
            </a:extLst>
          </p:cNvPr>
          <p:cNvSpPr/>
          <p:nvPr/>
        </p:nvSpPr>
        <p:spPr>
          <a:xfrm>
            <a:off x="5086350" y="445050"/>
            <a:ext cx="2562543" cy="184666"/>
          </a:xfrm>
          <a:prstGeom prst="rect">
            <a:avLst/>
          </a:prstGeom>
        </p:spPr>
        <p:txBody>
          <a:bodyPr wrap="square" lIns="0" tIns="0" rIns="0" bIns="0">
            <a:spAutoFit/>
          </a:bodyPr>
          <a:lstStyle/>
          <a:p>
            <a:r>
              <a:rPr lang="en-US" sz="1200" b="1" dirty="0">
                <a:solidFill>
                  <a:srgbClr val="474847"/>
                </a:solidFill>
                <a:latin typeface="Arial"/>
                <a:cs typeface="Arial"/>
              </a:rPr>
              <a:t>Steelcase Roam Mobile Stand</a:t>
            </a:r>
            <a:endParaRPr lang="en-US" sz="1200" dirty="0">
              <a:solidFill>
                <a:srgbClr val="474847"/>
              </a:solidFill>
              <a:latin typeface="Arial"/>
              <a:cs typeface="Arial"/>
            </a:endParaRPr>
          </a:p>
        </p:txBody>
      </p:sp>
      <p:pic>
        <p:nvPicPr>
          <p:cNvPr id="2" name="Picture 1">
            <a:extLst>
              <a:ext uri="{FF2B5EF4-FFF2-40B4-BE49-F238E27FC236}">
                <a16:creationId xmlns:a16="http://schemas.microsoft.com/office/drawing/2014/main" id="{B2E62E2A-C2A3-45E3-9FAC-5280D2615BF6}"/>
              </a:ext>
            </a:extLst>
          </p:cNvPr>
          <p:cNvPicPr>
            <a:picLocks noChangeAspect="1"/>
          </p:cNvPicPr>
          <p:nvPr/>
        </p:nvPicPr>
        <p:blipFill>
          <a:blip r:embed="rId3"/>
          <a:stretch>
            <a:fillRect/>
          </a:stretch>
        </p:blipFill>
        <p:spPr>
          <a:xfrm>
            <a:off x="-3344199" y="7391400"/>
            <a:ext cx="8258175" cy="4800600"/>
          </a:xfrm>
          <a:prstGeom prst="rect">
            <a:avLst/>
          </a:prstGeom>
        </p:spPr>
      </p:pic>
      <p:pic>
        <p:nvPicPr>
          <p:cNvPr id="9" name="Picture 8" descr="A person standing in front of a computer&#10;&#10;Description automatically generated">
            <a:extLst>
              <a:ext uri="{FF2B5EF4-FFF2-40B4-BE49-F238E27FC236}">
                <a16:creationId xmlns:a16="http://schemas.microsoft.com/office/drawing/2014/main" id="{549C2461-8EFD-B34D-B149-94284E82C6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4571999" cy="5143500"/>
          </a:xfrm>
          <a:prstGeom prst="rect">
            <a:avLst/>
          </a:prstGeom>
        </p:spPr>
      </p:pic>
    </p:spTree>
    <p:extLst>
      <p:ext uri="{BB962C8B-B14F-4D97-AF65-F5344CB8AC3E}">
        <p14:creationId xmlns:p14="http://schemas.microsoft.com/office/powerpoint/2010/main" val="2193753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95">
            <a:extLst>
              <a:ext uri="{FF2B5EF4-FFF2-40B4-BE49-F238E27FC236}">
                <a16:creationId xmlns:a16="http://schemas.microsoft.com/office/drawing/2014/main" id="{35DB429A-0114-4CA6-8438-8FF8D274BFD9}"/>
              </a:ext>
            </a:extLst>
          </p:cNvPr>
          <p:cNvSpPr txBox="1">
            <a:spLocks/>
          </p:cNvSpPr>
          <p:nvPr/>
        </p:nvSpPr>
        <p:spPr>
          <a:xfrm>
            <a:off x="419100" y="2174347"/>
            <a:ext cx="3351409" cy="703269"/>
          </a:xfrm>
          <a:prstGeom prst="rect">
            <a:avLst/>
          </a:prstGeom>
          <a:noFill/>
          <a:ln>
            <a:noFill/>
          </a:ln>
        </p:spPr>
        <p:txBody>
          <a:bodyPr lIns="0" tIns="0" rIns="0" bIns="0" anchor="t" anchorCtr="0">
            <a:noAutofit/>
          </a:bodyPr>
          <a:lstStyle/>
          <a:p>
            <a:pPr>
              <a:buClr>
                <a:schemeClr val="lt1"/>
              </a:buClr>
              <a:buSzPct val="25000"/>
              <a:defRPr/>
            </a:pPr>
            <a:r>
              <a:rPr lang="en-US" sz="2400" b="1" dirty="0">
                <a:solidFill>
                  <a:srgbClr val="333538"/>
                </a:solidFill>
                <a:latin typeface="Arial"/>
                <a:cs typeface="Arial"/>
              </a:rPr>
              <a:t>Thoughtful </a:t>
            </a:r>
            <a:br>
              <a:rPr lang="en-US" sz="2400" b="1" dirty="0">
                <a:solidFill>
                  <a:srgbClr val="333538"/>
                </a:solidFill>
                <a:latin typeface="Arial"/>
                <a:cs typeface="Arial"/>
              </a:rPr>
            </a:br>
            <a:r>
              <a:rPr lang="en-US" sz="2400" b="1" dirty="0">
                <a:solidFill>
                  <a:srgbClr val="333538"/>
                </a:solidFill>
                <a:latin typeface="Arial"/>
                <a:cs typeface="Arial"/>
              </a:rPr>
              <a:t>Integration</a:t>
            </a:r>
          </a:p>
        </p:txBody>
      </p:sp>
      <p:sp>
        <p:nvSpPr>
          <p:cNvPr id="6" name="Rectangle 5">
            <a:extLst>
              <a:ext uri="{FF2B5EF4-FFF2-40B4-BE49-F238E27FC236}">
                <a16:creationId xmlns:a16="http://schemas.microsoft.com/office/drawing/2014/main" id="{96FD161A-C7DE-674C-B4F8-0A7EA96B1A44}"/>
              </a:ext>
            </a:extLst>
          </p:cNvPr>
          <p:cNvSpPr/>
          <p:nvPr/>
        </p:nvSpPr>
        <p:spPr>
          <a:xfrm>
            <a:off x="591474" y="445050"/>
            <a:ext cx="2562543" cy="184666"/>
          </a:xfrm>
          <a:prstGeom prst="rect">
            <a:avLst/>
          </a:prstGeom>
        </p:spPr>
        <p:txBody>
          <a:bodyPr wrap="square" lIns="0" tIns="0" rIns="0" bIns="0">
            <a:spAutoFit/>
          </a:bodyPr>
          <a:lstStyle/>
          <a:p>
            <a:r>
              <a:rPr lang="en-US" sz="1200" b="1" dirty="0">
                <a:solidFill>
                  <a:srgbClr val="474847"/>
                </a:solidFill>
                <a:latin typeface="Arial"/>
                <a:cs typeface="Arial"/>
              </a:rPr>
              <a:t>Steelcase Roam Mobile Stand</a:t>
            </a:r>
            <a:endParaRPr lang="en-US" sz="1200" dirty="0">
              <a:solidFill>
                <a:srgbClr val="474847"/>
              </a:solidFill>
              <a:latin typeface="Arial"/>
              <a:cs typeface="Arial"/>
            </a:endParaRPr>
          </a:p>
        </p:txBody>
      </p:sp>
      <p:pic>
        <p:nvPicPr>
          <p:cNvPr id="8" name="Picture 7" descr="A wooden table&#10;&#10;Description automatically generated">
            <a:extLst>
              <a:ext uri="{FF2B5EF4-FFF2-40B4-BE49-F238E27FC236}">
                <a16:creationId xmlns:a16="http://schemas.microsoft.com/office/drawing/2014/main" id="{8C33BA49-FFAE-2046-BDAD-480C95903A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1997" y="0"/>
            <a:ext cx="4572003" cy="5143500"/>
          </a:xfrm>
          <a:prstGeom prst="rect">
            <a:avLst/>
          </a:prstGeom>
        </p:spPr>
      </p:pic>
    </p:spTree>
    <p:extLst>
      <p:ext uri="{BB962C8B-B14F-4D97-AF65-F5344CB8AC3E}">
        <p14:creationId xmlns:p14="http://schemas.microsoft.com/office/powerpoint/2010/main" val="796019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95">
            <a:extLst>
              <a:ext uri="{FF2B5EF4-FFF2-40B4-BE49-F238E27FC236}">
                <a16:creationId xmlns:a16="http://schemas.microsoft.com/office/drawing/2014/main" id="{35DB429A-0114-4CA6-8438-8FF8D274BFD9}"/>
              </a:ext>
            </a:extLst>
          </p:cNvPr>
          <p:cNvSpPr txBox="1">
            <a:spLocks/>
          </p:cNvSpPr>
          <p:nvPr/>
        </p:nvSpPr>
        <p:spPr>
          <a:xfrm>
            <a:off x="419100" y="2174347"/>
            <a:ext cx="3351409" cy="703269"/>
          </a:xfrm>
          <a:prstGeom prst="rect">
            <a:avLst/>
          </a:prstGeom>
          <a:noFill/>
          <a:ln>
            <a:noFill/>
          </a:ln>
        </p:spPr>
        <p:txBody>
          <a:bodyPr lIns="0" tIns="0" rIns="0" bIns="0" anchor="t" anchorCtr="0">
            <a:noAutofit/>
          </a:bodyPr>
          <a:lstStyle/>
          <a:p>
            <a:pPr>
              <a:buClr>
                <a:schemeClr val="lt1"/>
              </a:buClr>
              <a:buSzPct val="25000"/>
              <a:defRPr/>
            </a:pPr>
            <a:r>
              <a:rPr lang="en-US" sz="2400" b="1" dirty="0">
                <a:solidFill>
                  <a:srgbClr val="333538"/>
                </a:solidFill>
                <a:latin typeface="Arial"/>
                <a:cs typeface="Arial"/>
              </a:rPr>
              <a:t>APC™ Charge </a:t>
            </a:r>
          </a:p>
          <a:p>
            <a:pPr>
              <a:buClr>
                <a:schemeClr val="lt1"/>
              </a:buClr>
              <a:buSzPct val="25000"/>
              <a:defRPr/>
            </a:pPr>
            <a:r>
              <a:rPr lang="en-US" sz="2400" b="1" dirty="0">
                <a:solidFill>
                  <a:srgbClr val="333538"/>
                </a:solidFill>
                <a:latin typeface="Arial"/>
                <a:cs typeface="Arial"/>
              </a:rPr>
              <a:t>Mobile Battery.</a:t>
            </a:r>
          </a:p>
        </p:txBody>
      </p:sp>
      <p:sp>
        <p:nvSpPr>
          <p:cNvPr id="6" name="Rectangle 5">
            <a:extLst>
              <a:ext uri="{FF2B5EF4-FFF2-40B4-BE49-F238E27FC236}">
                <a16:creationId xmlns:a16="http://schemas.microsoft.com/office/drawing/2014/main" id="{96FD161A-C7DE-674C-B4F8-0A7EA96B1A44}"/>
              </a:ext>
            </a:extLst>
          </p:cNvPr>
          <p:cNvSpPr/>
          <p:nvPr/>
        </p:nvSpPr>
        <p:spPr>
          <a:xfrm>
            <a:off x="591474" y="445050"/>
            <a:ext cx="2562543" cy="184666"/>
          </a:xfrm>
          <a:prstGeom prst="rect">
            <a:avLst/>
          </a:prstGeom>
        </p:spPr>
        <p:txBody>
          <a:bodyPr wrap="square" lIns="0" tIns="0" rIns="0" bIns="0">
            <a:spAutoFit/>
          </a:bodyPr>
          <a:lstStyle/>
          <a:p>
            <a:r>
              <a:rPr lang="en-US" sz="1200" b="1" dirty="0">
                <a:solidFill>
                  <a:srgbClr val="474847"/>
                </a:solidFill>
                <a:latin typeface="Arial"/>
                <a:cs typeface="Arial"/>
              </a:rPr>
              <a:t>Steelcase Roam Mobile Stand</a:t>
            </a:r>
            <a:endParaRPr lang="en-US" sz="1200" dirty="0">
              <a:solidFill>
                <a:srgbClr val="474847"/>
              </a:solidFill>
              <a:latin typeface="Arial"/>
              <a:cs typeface="Arial"/>
            </a:endParaRPr>
          </a:p>
        </p:txBody>
      </p:sp>
      <p:pic>
        <p:nvPicPr>
          <p:cNvPr id="8" name="Picture 7" descr="A picture containing wall, indoor, sky, photo&#10;&#10;Description automatically generated">
            <a:extLst>
              <a:ext uri="{FF2B5EF4-FFF2-40B4-BE49-F238E27FC236}">
                <a16:creationId xmlns:a16="http://schemas.microsoft.com/office/drawing/2014/main" id="{8C65F056-F7CC-8E45-AF6E-969841D1D2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0" y="0"/>
            <a:ext cx="4572000" cy="5143500"/>
          </a:xfrm>
          <a:prstGeom prst="rect">
            <a:avLst/>
          </a:prstGeom>
        </p:spPr>
      </p:pic>
    </p:spTree>
    <p:extLst>
      <p:ext uri="{BB962C8B-B14F-4D97-AF65-F5344CB8AC3E}">
        <p14:creationId xmlns:p14="http://schemas.microsoft.com/office/powerpoint/2010/main" val="96884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C7C7C6"/>
            </a:gs>
            <a:gs pos="32000">
              <a:srgbClr val="D3D8CF"/>
            </a:gs>
            <a:gs pos="50000">
              <a:srgbClr val="EAEBEA"/>
            </a:gs>
            <a:gs pos="100000">
              <a:srgbClr val="E6E6E5"/>
            </a:gs>
          </a:gsLst>
          <a:lin ang="16200000" scaled="0"/>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7FE241E-1256-144C-B8E0-33B053A3532B}"/>
              </a:ext>
            </a:extLst>
          </p:cNvPr>
          <p:cNvSpPr/>
          <p:nvPr/>
        </p:nvSpPr>
        <p:spPr>
          <a:xfrm>
            <a:off x="419100" y="2202418"/>
            <a:ext cx="2447786" cy="738664"/>
          </a:xfrm>
          <a:prstGeom prst="rect">
            <a:avLst/>
          </a:prstGeom>
        </p:spPr>
        <p:txBody>
          <a:bodyPr wrap="none" lIns="0" tIns="0" rIns="0" bIns="0" anchor="ctr">
            <a:spAutoFit/>
          </a:bodyPr>
          <a:lstStyle/>
          <a:p>
            <a:r>
              <a:rPr lang="en-US" sz="2400" b="1" dirty="0">
                <a:solidFill>
                  <a:srgbClr val="474847"/>
                </a:solidFill>
                <a:latin typeface="Arial"/>
                <a:cs typeface="Arial"/>
              </a:rPr>
              <a:t>Steelcase Roam </a:t>
            </a:r>
            <a:br>
              <a:rPr lang="en-US" sz="2400" b="1" dirty="0">
                <a:solidFill>
                  <a:srgbClr val="474847"/>
                </a:solidFill>
                <a:latin typeface="Arial"/>
                <a:cs typeface="Arial"/>
              </a:rPr>
            </a:br>
            <a:r>
              <a:rPr lang="en-US" sz="2400" b="1" dirty="0">
                <a:solidFill>
                  <a:srgbClr val="474847"/>
                </a:solidFill>
                <a:latin typeface="Arial"/>
                <a:cs typeface="Arial"/>
              </a:rPr>
              <a:t>Wall Mount</a:t>
            </a:r>
            <a:endParaRPr lang="en-US" sz="2400" dirty="0">
              <a:solidFill>
                <a:srgbClr val="474847"/>
              </a:solidFill>
              <a:latin typeface="Arial"/>
              <a:cs typeface="Arial"/>
            </a:endParaRPr>
          </a:p>
        </p:txBody>
      </p:sp>
      <p:pic>
        <p:nvPicPr>
          <p:cNvPr id="6" name="Picture 5" descr="A picture containing object, wall, toilet, indoor&#10;&#10;Description automatically generated">
            <a:extLst>
              <a:ext uri="{FF2B5EF4-FFF2-40B4-BE49-F238E27FC236}">
                <a16:creationId xmlns:a16="http://schemas.microsoft.com/office/drawing/2014/main" id="{6BC987B8-CDFF-AF45-8FD8-39A777A78D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17823" y="0"/>
            <a:ext cx="5826177" cy="5143500"/>
          </a:xfrm>
          <a:prstGeom prst="rect">
            <a:avLst/>
          </a:prstGeom>
        </p:spPr>
      </p:pic>
    </p:spTree>
    <p:extLst>
      <p:ext uri="{BB962C8B-B14F-4D97-AF65-F5344CB8AC3E}">
        <p14:creationId xmlns:p14="http://schemas.microsoft.com/office/powerpoint/2010/main" val="2082966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sp>
        <p:nvSpPr>
          <p:cNvPr id="4" name="Shape 195"/>
          <p:cNvSpPr txBox="1">
            <a:spLocks/>
          </p:cNvSpPr>
          <p:nvPr/>
        </p:nvSpPr>
        <p:spPr>
          <a:xfrm>
            <a:off x="419099" y="1504950"/>
            <a:ext cx="3174983" cy="1406538"/>
          </a:xfrm>
          <a:prstGeom prst="rect">
            <a:avLst/>
          </a:prstGeom>
          <a:noFill/>
          <a:ln>
            <a:noFill/>
          </a:ln>
        </p:spPr>
        <p:txBody>
          <a:bodyPr lIns="0" tIns="0" rIns="0" bIns="0" anchor="t" anchorCtr="0">
            <a:noAutofit/>
          </a:bodyPr>
          <a:lstStyle/>
          <a:p>
            <a:pPr>
              <a:buClr>
                <a:schemeClr val="lt1"/>
              </a:buClr>
              <a:buSzPct val="25000"/>
              <a:defRPr/>
            </a:pPr>
            <a:r>
              <a:rPr lang="en-US" sz="2400" b="1" dirty="0">
                <a:solidFill>
                  <a:srgbClr val="474847"/>
                </a:solidFill>
                <a:latin typeface="Arial"/>
                <a:cs typeface="Arial"/>
              </a:rPr>
              <a:t>Collaboration </a:t>
            </a:r>
            <a:br>
              <a:rPr lang="en-US" sz="2400" b="1" dirty="0">
                <a:solidFill>
                  <a:srgbClr val="474847"/>
                </a:solidFill>
                <a:latin typeface="Arial"/>
                <a:cs typeface="Arial"/>
              </a:rPr>
            </a:br>
            <a:r>
              <a:rPr lang="en-US" sz="2400" b="1" dirty="0">
                <a:solidFill>
                  <a:srgbClr val="474847"/>
                </a:solidFill>
                <a:latin typeface="Arial"/>
                <a:cs typeface="Arial"/>
              </a:rPr>
              <a:t>is Critical</a:t>
            </a:r>
          </a:p>
        </p:txBody>
      </p:sp>
      <p:sp>
        <p:nvSpPr>
          <p:cNvPr id="5" name="Rectangle 4">
            <a:extLst>
              <a:ext uri="{FF2B5EF4-FFF2-40B4-BE49-F238E27FC236}">
                <a16:creationId xmlns:a16="http://schemas.microsoft.com/office/drawing/2014/main" id="{96FD161A-C7DE-674C-B4F8-0A7EA96B1A44}"/>
              </a:ext>
            </a:extLst>
          </p:cNvPr>
          <p:cNvSpPr/>
          <p:nvPr/>
        </p:nvSpPr>
        <p:spPr>
          <a:xfrm>
            <a:off x="419100" y="323130"/>
            <a:ext cx="1726435" cy="184666"/>
          </a:xfrm>
          <a:prstGeom prst="rect">
            <a:avLst/>
          </a:prstGeom>
        </p:spPr>
        <p:txBody>
          <a:bodyPr wrap="none" lIns="0" tIns="0" rIns="0" bIns="0">
            <a:spAutoFit/>
          </a:bodyPr>
          <a:lstStyle/>
          <a:p>
            <a:r>
              <a:rPr lang="en-US" sz="1200" b="1" dirty="0">
                <a:solidFill>
                  <a:srgbClr val="474847"/>
                </a:solidFill>
                <a:latin typeface="Arial"/>
                <a:cs typeface="Arial"/>
              </a:rPr>
              <a:t>Collaboration Research</a:t>
            </a:r>
            <a:endParaRPr lang="en-US" sz="1200" dirty="0">
              <a:solidFill>
                <a:srgbClr val="474847"/>
              </a:solidFill>
              <a:latin typeface="Arial"/>
              <a:cs typeface="Arial"/>
            </a:endParaRPr>
          </a:p>
        </p:txBody>
      </p:sp>
      <p:pic>
        <p:nvPicPr>
          <p:cNvPr id="7" name="Picture 6" descr="A picture containing LEGO, toy&#10;&#10;Description automatically generated">
            <a:extLst>
              <a:ext uri="{FF2B5EF4-FFF2-40B4-BE49-F238E27FC236}">
                <a16:creationId xmlns:a16="http://schemas.microsoft.com/office/drawing/2014/main" id="{F0251BE6-6BEC-0B4F-9331-AD4EFD4B31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3478" y="859971"/>
            <a:ext cx="7160382" cy="4027715"/>
          </a:xfrm>
          <a:prstGeom prst="rect">
            <a:avLst/>
          </a:prstGeom>
        </p:spPr>
      </p:pic>
    </p:spTree>
    <p:extLst>
      <p:ext uri="{BB962C8B-B14F-4D97-AF65-F5344CB8AC3E}">
        <p14:creationId xmlns:p14="http://schemas.microsoft.com/office/powerpoint/2010/main" val="4265009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7759700" y="-457200"/>
            <a:ext cx="184731" cy="307777"/>
          </a:xfrm>
          <a:prstGeom prst="rect">
            <a:avLst/>
          </a:prstGeom>
          <a:noFill/>
        </p:spPr>
        <p:txBody>
          <a:bodyPr wrap="none" rtlCol="0">
            <a:spAutoFit/>
          </a:bodyPr>
          <a:lstStyle/>
          <a:p>
            <a:endParaRPr lang="en-US" dirty="0"/>
          </a:p>
        </p:txBody>
      </p:sp>
      <p:sp>
        <p:nvSpPr>
          <p:cNvPr id="3" name="TextBox 2"/>
          <p:cNvSpPr txBox="1"/>
          <p:nvPr/>
        </p:nvSpPr>
        <p:spPr>
          <a:xfrm>
            <a:off x="1109579" y="4291263"/>
            <a:ext cx="184666" cy="307777"/>
          </a:xfrm>
          <a:prstGeom prst="rect">
            <a:avLst/>
          </a:prstGeom>
          <a:noFill/>
        </p:spPr>
        <p:txBody>
          <a:bodyPr wrap="none" rtlCol="0">
            <a:spAutoFit/>
          </a:bodyPr>
          <a:lstStyle/>
          <a:p>
            <a:endParaRPr lang="en-US" dirty="0"/>
          </a:p>
        </p:txBody>
      </p:sp>
      <p:sp>
        <p:nvSpPr>
          <p:cNvPr id="5" name="Shape 195"/>
          <p:cNvSpPr txBox="1">
            <a:spLocks/>
          </p:cNvSpPr>
          <p:nvPr/>
        </p:nvSpPr>
        <p:spPr>
          <a:xfrm>
            <a:off x="419101" y="1665225"/>
            <a:ext cx="2424308" cy="1406538"/>
          </a:xfrm>
          <a:prstGeom prst="rect">
            <a:avLst/>
          </a:prstGeom>
          <a:noFill/>
          <a:ln>
            <a:noFill/>
          </a:ln>
        </p:spPr>
        <p:txBody>
          <a:bodyPr lIns="0" tIns="0" rIns="0" bIns="0" anchor="t" anchorCtr="0">
            <a:noAutofit/>
          </a:bodyPr>
          <a:lstStyle/>
          <a:p>
            <a:pPr>
              <a:buClr>
                <a:schemeClr val="lt1"/>
              </a:buClr>
              <a:buSzPct val="25000"/>
              <a:defRPr/>
            </a:pPr>
            <a:r>
              <a:rPr lang="en-US" sz="2400" b="1" dirty="0">
                <a:solidFill>
                  <a:srgbClr val="333538"/>
                </a:solidFill>
                <a:latin typeface="Arial"/>
                <a:cs typeface="Arial"/>
              </a:rPr>
              <a:t>Roam in </a:t>
            </a:r>
            <a:br>
              <a:rPr lang="en-US" sz="2400" b="1" dirty="0">
                <a:solidFill>
                  <a:srgbClr val="333538"/>
                </a:solidFill>
                <a:latin typeface="Arial"/>
                <a:cs typeface="Arial"/>
              </a:rPr>
            </a:br>
            <a:r>
              <a:rPr lang="en-US" sz="2400" b="1" dirty="0">
                <a:solidFill>
                  <a:srgbClr val="333538"/>
                </a:solidFill>
                <a:latin typeface="Arial"/>
                <a:cs typeface="Arial"/>
              </a:rPr>
              <a:t>Smaller </a:t>
            </a:r>
            <a:br>
              <a:rPr lang="en-US" sz="2400" b="1" dirty="0">
                <a:solidFill>
                  <a:srgbClr val="333538"/>
                </a:solidFill>
                <a:latin typeface="Arial"/>
                <a:cs typeface="Arial"/>
              </a:rPr>
            </a:br>
            <a:r>
              <a:rPr lang="en-US" sz="2400" b="1" dirty="0">
                <a:solidFill>
                  <a:srgbClr val="333538"/>
                </a:solidFill>
                <a:latin typeface="Arial"/>
                <a:cs typeface="Arial"/>
              </a:rPr>
              <a:t>Spaces</a:t>
            </a:r>
          </a:p>
        </p:txBody>
      </p:sp>
      <p:sp>
        <p:nvSpPr>
          <p:cNvPr id="8" name="Rectangle 7">
            <a:extLst>
              <a:ext uri="{FF2B5EF4-FFF2-40B4-BE49-F238E27FC236}">
                <a16:creationId xmlns:a16="http://schemas.microsoft.com/office/drawing/2014/main" id="{96FD161A-C7DE-674C-B4F8-0A7EA96B1A44}"/>
              </a:ext>
            </a:extLst>
          </p:cNvPr>
          <p:cNvSpPr/>
          <p:nvPr/>
        </p:nvSpPr>
        <p:spPr>
          <a:xfrm>
            <a:off x="418946" y="445050"/>
            <a:ext cx="2038122" cy="184666"/>
          </a:xfrm>
          <a:prstGeom prst="rect">
            <a:avLst/>
          </a:prstGeom>
        </p:spPr>
        <p:txBody>
          <a:bodyPr wrap="none" lIns="0" tIns="0" rIns="0" bIns="0">
            <a:spAutoFit/>
          </a:bodyPr>
          <a:lstStyle/>
          <a:p>
            <a:r>
              <a:rPr lang="en-US" sz="1200" b="1" dirty="0">
                <a:solidFill>
                  <a:srgbClr val="474847"/>
                </a:solidFill>
                <a:latin typeface="Arial"/>
                <a:cs typeface="Arial"/>
              </a:rPr>
              <a:t>Steelcase Roam Wall Mount</a:t>
            </a:r>
            <a:endParaRPr lang="en-US" sz="1200" dirty="0">
              <a:solidFill>
                <a:srgbClr val="474847"/>
              </a:solidFill>
              <a:latin typeface="Arial"/>
              <a:cs typeface="Arial"/>
            </a:endParaRPr>
          </a:p>
        </p:txBody>
      </p:sp>
      <p:pic>
        <p:nvPicPr>
          <p:cNvPr id="16" name="Picture 15" descr="A person standing in front of a mirror posing for the camera&#10;&#10;Description automatically generated">
            <a:extLst>
              <a:ext uri="{FF2B5EF4-FFF2-40B4-BE49-F238E27FC236}">
                <a16:creationId xmlns:a16="http://schemas.microsoft.com/office/drawing/2014/main" id="{73B4E2B4-9510-5F48-9F98-C5FA2479D7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88154" y="0"/>
            <a:ext cx="6555846" cy="5143500"/>
          </a:xfrm>
          <a:prstGeom prst="rect">
            <a:avLst/>
          </a:prstGeom>
        </p:spPr>
      </p:pic>
    </p:spTree>
    <p:extLst>
      <p:ext uri="{BB962C8B-B14F-4D97-AF65-F5344CB8AC3E}">
        <p14:creationId xmlns:p14="http://schemas.microsoft.com/office/powerpoint/2010/main" val="3392634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7759700" y="-457200"/>
            <a:ext cx="184731" cy="307777"/>
          </a:xfrm>
          <a:prstGeom prst="rect">
            <a:avLst/>
          </a:prstGeom>
          <a:noFill/>
        </p:spPr>
        <p:txBody>
          <a:bodyPr wrap="none" rtlCol="0">
            <a:spAutoFit/>
          </a:bodyPr>
          <a:lstStyle/>
          <a:p>
            <a:endParaRPr lang="en-US" dirty="0"/>
          </a:p>
        </p:txBody>
      </p:sp>
      <p:sp>
        <p:nvSpPr>
          <p:cNvPr id="3" name="TextBox 2"/>
          <p:cNvSpPr txBox="1"/>
          <p:nvPr/>
        </p:nvSpPr>
        <p:spPr>
          <a:xfrm>
            <a:off x="1109579" y="4291263"/>
            <a:ext cx="184666" cy="307777"/>
          </a:xfrm>
          <a:prstGeom prst="rect">
            <a:avLst/>
          </a:prstGeom>
          <a:noFill/>
        </p:spPr>
        <p:txBody>
          <a:bodyPr wrap="none" rtlCol="0">
            <a:spAutoFit/>
          </a:bodyPr>
          <a:lstStyle/>
          <a:p>
            <a:endParaRPr lang="en-US" dirty="0"/>
          </a:p>
        </p:txBody>
      </p:sp>
      <p:pic>
        <p:nvPicPr>
          <p:cNvPr id="10" name="Picture 9" descr="A picture containing wall, indoor, floor, television&#10;&#10;Description automatically generated">
            <a:extLst>
              <a:ext uri="{FF2B5EF4-FFF2-40B4-BE49-F238E27FC236}">
                <a16:creationId xmlns:a16="http://schemas.microsoft.com/office/drawing/2014/main" id="{47C19404-D325-424D-9A22-3754BFBC00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50"/>
            <a:ext cx="9143999" cy="5143750"/>
          </a:xfrm>
          <a:prstGeom prst="rect">
            <a:avLst/>
          </a:prstGeom>
        </p:spPr>
      </p:pic>
      <p:sp>
        <p:nvSpPr>
          <p:cNvPr id="11" name="Rectangle 10">
            <a:extLst>
              <a:ext uri="{FF2B5EF4-FFF2-40B4-BE49-F238E27FC236}">
                <a16:creationId xmlns:a16="http://schemas.microsoft.com/office/drawing/2014/main" id="{2C9A9117-21C0-D945-BFC5-8384233E4C52}"/>
              </a:ext>
            </a:extLst>
          </p:cNvPr>
          <p:cNvSpPr/>
          <p:nvPr/>
        </p:nvSpPr>
        <p:spPr>
          <a:xfrm>
            <a:off x="419100" y="2773746"/>
            <a:ext cx="5012463" cy="738664"/>
          </a:xfrm>
          <a:prstGeom prst="rect">
            <a:avLst/>
          </a:prstGeom>
        </p:spPr>
        <p:txBody>
          <a:bodyPr wrap="square" lIns="0" tIns="0" rIns="0" bIns="0">
            <a:spAutoFit/>
          </a:bodyPr>
          <a:lstStyle/>
          <a:p>
            <a:pPr>
              <a:buClr>
                <a:schemeClr val="lt1"/>
              </a:buClr>
              <a:buSzPct val="25000"/>
              <a:defRPr/>
            </a:pPr>
            <a:r>
              <a:rPr lang="en-US" sz="2400" b="1" dirty="0">
                <a:solidFill>
                  <a:srgbClr val="333538"/>
                </a:solidFill>
                <a:latin typeface="Arial"/>
                <a:cs typeface="Arial"/>
              </a:rPr>
              <a:t>Make any place a </a:t>
            </a:r>
            <a:br>
              <a:rPr lang="en-US" sz="2400" b="1" dirty="0">
                <a:solidFill>
                  <a:srgbClr val="333538"/>
                </a:solidFill>
                <a:latin typeface="Arial"/>
                <a:cs typeface="Arial"/>
              </a:rPr>
            </a:br>
            <a:r>
              <a:rPr lang="en-US" sz="2400" b="1" dirty="0">
                <a:solidFill>
                  <a:srgbClr val="333538"/>
                </a:solidFill>
                <a:latin typeface="Arial"/>
                <a:cs typeface="Arial"/>
              </a:rPr>
              <a:t>teamwork space.</a:t>
            </a:r>
            <a:endParaRPr lang="en-US" sz="2400" b="1" dirty="0">
              <a:solidFill>
                <a:srgbClr val="FF0000"/>
              </a:solidFill>
              <a:latin typeface="Arial"/>
              <a:cs typeface="Arial"/>
            </a:endParaRPr>
          </a:p>
        </p:txBody>
      </p:sp>
    </p:spTree>
    <p:extLst>
      <p:ext uri="{BB962C8B-B14F-4D97-AF65-F5344CB8AC3E}">
        <p14:creationId xmlns:p14="http://schemas.microsoft.com/office/powerpoint/2010/main" val="410239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1FD9F4-B2C1-074F-B5DC-1936DCC6F5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3737" y="2353733"/>
            <a:ext cx="4196526" cy="436034"/>
          </a:xfrm>
          <a:prstGeom prst="rect">
            <a:avLst/>
          </a:prstGeom>
        </p:spPr>
      </p:pic>
    </p:spTree>
    <p:extLst>
      <p:ext uri="{BB962C8B-B14F-4D97-AF65-F5344CB8AC3E}">
        <p14:creationId xmlns:p14="http://schemas.microsoft.com/office/powerpoint/2010/main" val="4004937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779612-521D-5648-9856-5A71CCB3BB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0609" y="1066800"/>
            <a:ext cx="6173392" cy="3835173"/>
          </a:xfrm>
          <a:prstGeom prst="rect">
            <a:avLst/>
          </a:prstGeom>
        </p:spPr>
      </p:pic>
      <p:sp>
        <p:nvSpPr>
          <p:cNvPr id="9" name="Rectangle 8">
            <a:extLst>
              <a:ext uri="{FF2B5EF4-FFF2-40B4-BE49-F238E27FC236}">
                <a16:creationId xmlns:a16="http://schemas.microsoft.com/office/drawing/2014/main" id="{9BBA0E67-C738-D049-8754-19BAE1F45A26}"/>
              </a:ext>
            </a:extLst>
          </p:cNvPr>
          <p:cNvSpPr/>
          <p:nvPr/>
        </p:nvSpPr>
        <p:spPr>
          <a:xfrm>
            <a:off x="419100" y="323130"/>
            <a:ext cx="1726435" cy="184666"/>
          </a:xfrm>
          <a:prstGeom prst="rect">
            <a:avLst/>
          </a:prstGeom>
        </p:spPr>
        <p:txBody>
          <a:bodyPr wrap="none" lIns="0" tIns="0" rIns="0" bIns="0">
            <a:spAutoFit/>
          </a:bodyPr>
          <a:lstStyle/>
          <a:p>
            <a:r>
              <a:rPr lang="en-US" sz="1200" b="1" dirty="0">
                <a:solidFill>
                  <a:srgbClr val="474847"/>
                </a:solidFill>
                <a:latin typeface="Arial"/>
                <a:cs typeface="Arial"/>
              </a:rPr>
              <a:t>Collaboration Research</a:t>
            </a:r>
            <a:endParaRPr lang="en-US" sz="1200" dirty="0">
              <a:solidFill>
                <a:srgbClr val="474847"/>
              </a:solidFill>
              <a:latin typeface="Arial"/>
              <a:cs typeface="Arial"/>
            </a:endParaRPr>
          </a:p>
        </p:txBody>
      </p:sp>
      <p:sp>
        <p:nvSpPr>
          <p:cNvPr id="13" name="Shape 195">
            <a:extLst>
              <a:ext uri="{FF2B5EF4-FFF2-40B4-BE49-F238E27FC236}">
                <a16:creationId xmlns:a16="http://schemas.microsoft.com/office/drawing/2014/main" id="{69306C6E-EBDC-E64B-992C-58C7B2F9D524}"/>
              </a:ext>
            </a:extLst>
          </p:cNvPr>
          <p:cNvSpPr txBox="1">
            <a:spLocks/>
          </p:cNvSpPr>
          <p:nvPr/>
        </p:nvSpPr>
        <p:spPr>
          <a:xfrm>
            <a:off x="430380" y="1504950"/>
            <a:ext cx="3174983" cy="1406538"/>
          </a:xfrm>
          <a:prstGeom prst="rect">
            <a:avLst/>
          </a:prstGeom>
          <a:noFill/>
          <a:ln>
            <a:noFill/>
          </a:ln>
        </p:spPr>
        <p:txBody>
          <a:bodyPr lIns="0" tIns="0" rIns="0" bIns="0" anchor="t" anchorCtr="0">
            <a:noAutofit/>
          </a:bodyPr>
          <a:lstStyle/>
          <a:p>
            <a:pPr>
              <a:buClr>
                <a:schemeClr val="lt1"/>
              </a:buClr>
              <a:buSzPct val="25000"/>
              <a:defRPr/>
            </a:pPr>
            <a:r>
              <a:rPr lang="en-US" sz="2400" b="1" dirty="0">
                <a:solidFill>
                  <a:srgbClr val="777877"/>
                </a:solidFill>
                <a:latin typeface="Arial"/>
                <a:cs typeface="Arial"/>
              </a:rPr>
              <a:t>Collaboration </a:t>
            </a:r>
            <a:br>
              <a:rPr lang="en-US" sz="2400" b="1" dirty="0">
                <a:solidFill>
                  <a:srgbClr val="777877"/>
                </a:solidFill>
                <a:latin typeface="Arial"/>
                <a:cs typeface="Arial"/>
              </a:rPr>
            </a:br>
            <a:r>
              <a:rPr lang="en-US" sz="2400" b="1" dirty="0">
                <a:solidFill>
                  <a:srgbClr val="777877"/>
                </a:solidFill>
                <a:latin typeface="Arial"/>
                <a:cs typeface="Arial"/>
              </a:rPr>
              <a:t>is Critical</a:t>
            </a:r>
            <a:br>
              <a:rPr lang="en-US" sz="2400" b="1" dirty="0">
                <a:solidFill>
                  <a:srgbClr val="474847"/>
                </a:solidFill>
                <a:latin typeface="Arial"/>
                <a:cs typeface="Arial"/>
              </a:rPr>
            </a:br>
            <a:r>
              <a:rPr lang="en-US" sz="2400" b="1" dirty="0">
                <a:solidFill>
                  <a:srgbClr val="474847"/>
                </a:solidFill>
                <a:latin typeface="Arial"/>
                <a:cs typeface="Arial"/>
              </a:rPr>
              <a:t>But Stifled.</a:t>
            </a:r>
          </a:p>
        </p:txBody>
      </p:sp>
    </p:spTree>
    <p:extLst>
      <p:ext uri="{BB962C8B-B14F-4D97-AF65-F5344CB8AC3E}">
        <p14:creationId xmlns:p14="http://schemas.microsoft.com/office/powerpoint/2010/main" val="1398315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BA0E67-C738-D049-8754-19BAE1F45A26}"/>
              </a:ext>
            </a:extLst>
          </p:cNvPr>
          <p:cNvSpPr/>
          <p:nvPr/>
        </p:nvSpPr>
        <p:spPr>
          <a:xfrm>
            <a:off x="419100" y="323130"/>
            <a:ext cx="1726435" cy="184666"/>
          </a:xfrm>
          <a:prstGeom prst="rect">
            <a:avLst/>
          </a:prstGeom>
        </p:spPr>
        <p:txBody>
          <a:bodyPr wrap="none" lIns="0" tIns="0" rIns="0" bIns="0">
            <a:spAutoFit/>
          </a:bodyPr>
          <a:lstStyle/>
          <a:p>
            <a:r>
              <a:rPr lang="en-US" sz="1200" b="1" dirty="0">
                <a:solidFill>
                  <a:srgbClr val="474847"/>
                </a:solidFill>
                <a:latin typeface="Arial"/>
                <a:cs typeface="Arial"/>
              </a:rPr>
              <a:t>Collaboration Research</a:t>
            </a:r>
            <a:endParaRPr lang="en-US" sz="1200" dirty="0">
              <a:solidFill>
                <a:srgbClr val="474847"/>
              </a:solidFill>
              <a:latin typeface="Arial"/>
              <a:cs typeface="Arial"/>
            </a:endParaRPr>
          </a:p>
        </p:txBody>
      </p:sp>
      <p:sp>
        <p:nvSpPr>
          <p:cNvPr id="13" name="Shape 195">
            <a:extLst>
              <a:ext uri="{FF2B5EF4-FFF2-40B4-BE49-F238E27FC236}">
                <a16:creationId xmlns:a16="http://schemas.microsoft.com/office/drawing/2014/main" id="{69306C6E-EBDC-E64B-992C-58C7B2F9D524}"/>
              </a:ext>
            </a:extLst>
          </p:cNvPr>
          <p:cNvSpPr txBox="1">
            <a:spLocks/>
          </p:cNvSpPr>
          <p:nvPr/>
        </p:nvSpPr>
        <p:spPr>
          <a:xfrm>
            <a:off x="430380" y="1504950"/>
            <a:ext cx="3174983" cy="1406538"/>
          </a:xfrm>
          <a:prstGeom prst="rect">
            <a:avLst/>
          </a:prstGeom>
          <a:noFill/>
          <a:ln>
            <a:noFill/>
          </a:ln>
        </p:spPr>
        <p:txBody>
          <a:bodyPr lIns="0" tIns="0" rIns="0" bIns="0" anchor="t" anchorCtr="0">
            <a:noAutofit/>
          </a:bodyPr>
          <a:lstStyle/>
          <a:p>
            <a:pPr>
              <a:buClr>
                <a:schemeClr val="lt1"/>
              </a:buClr>
              <a:buSzPct val="25000"/>
              <a:defRPr/>
            </a:pPr>
            <a:r>
              <a:rPr lang="en-US" sz="2400" b="1" dirty="0">
                <a:solidFill>
                  <a:srgbClr val="474847"/>
                </a:solidFill>
                <a:latin typeface="Arial"/>
                <a:cs typeface="Arial"/>
              </a:rPr>
              <a:t>2019 Active Collaboration Study</a:t>
            </a:r>
          </a:p>
        </p:txBody>
      </p:sp>
      <p:sp>
        <p:nvSpPr>
          <p:cNvPr id="4" name="Text Placeholder 5">
            <a:extLst>
              <a:ext uri="{FF2B5EF4-FFF2-40B4-BE49-F238E27FC236}">
                <a16:creationId xmlns:a16="http://schemas.microsoft.com/office/drawing/2014/main" id="{86380ACD-5DAE-5E43-8357-368307E488FD}"/>
              </a:ext>
            </a:extLst>
          </p:cNvPr>
          <p:cNvSpPr txBox="1">
            <a:spLocks/>
          </p:cNvSpPr>
          <p:nvPr/>
        </p:nvSpPr>
        <p:spPr>
          <a:xfrm>
            <a:off x="5378725" y="1382801"/>
            <a:ext cx="2563318" cy="885493"/>
          </a:xfrm>
          <a:prstGeom prst="rect">
            <a:avLst/>
          </a:prstGeom>
          <a:noFill/>
          <a:ln>
            <a:noFill/>
          </a:ln>
        </p:spPr>
        <p:txBody>
          <a:bodyPr vert="horz" anchor="t"/>
          <a:lstStyle>
            <a:lvl1pPr marL="0" indent="0" algn="l" defTabSz="457200" rtl="0" eaLnBrk="1" latinLnBrk="0" hangingPunct="1">
              <a:spcBef>
                <a:spcPct val="20000"/>
              </a:spcBef>
              <a:buFont typeface="Arial"/>
              <a:buNone/>
              <a:defRPr sz="1800" b="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8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5000" b="1" dirty="0">
                <a:solidFill>
                  <a:srgbClr val="474847"/>
                </a:solidFill>
                <a:latin typeface="Arial" panose="020B0604020202020204" pitchFamily="34" charset="0"/>
                <a:cs typeface="Arial" panose="020B0604020202020204" pitchFamily="34" charset="0"/>
              </a:rPr>
              <a:t>6</a:t>
            </a:r>
            <a:br>
              <a:rPr lang="en-US" sz="5000" b="1" dirty="0">
                <a:solidFill>
                  <a:srgbClr val="474847"/>
                </a:solidFill>
                <a:latin typeface="Arial" panose="020B0604020202020204" pitchFamily="34" charset="0"/>
                <a:cs typeface="Arial" panose="020B0604020202020204" pitchFamily="34" charset="0"/>
              </a:rPr>
            </a:br>
            <a:r>
              <a:rPr lang="en-US" sz="1600" dirty="0">
                <a:solidFill>
                  <a:srgbClr val="474847"/>
                </a:solidFill>
                <a:latin typeface="Arial" panose="020B0604020202020204" pitchFamily="34" charset="0"/>
                <a:cs typeface="Arial" panose="020B0604020202020204" pitchFamily="34" charset="0"/>
              </a:rPr>
              <a:t>Countries Globally</a:t>
            </a:r>
          </a:p>
        </p:txBody>
      </p:sp>
      <p:sp>
        <p:nvSpPr>
          <p:cNvPr id="5" name="Text Placeholder 5">
            <a:extLst>
              <a:ext uri="{FF2B5EF4-FFF2-40B4-BE49-F238E27FC236}">
                <a16:creationId xmlns:a16="http://schemas.microsoft.com/office/drawing/2014/main" id="{9EF82B02-6366-4344-8DDE-4C4E725643AE}"/>
              </a:ext>
            </a:extLst>
          </p:cNvPr>
          <p:cNvSpPr txBox="1">
            <a:spLocks/>
          </p:cNvSpPr>
          <p:nvPr/>
        </p:nvSpPr>
        <p:spPr>
          <a:xfrm>
            <a:off x="5378725" y="2816244"/>
            <a:ext cx="3286960" cy="1041370"/>
          </a:xfrm>
          <a:prstGeom prst="rect">
            <a:avLst/>
          </a:prstGeom>
          <a:noFill/>
          <a:ln>
            <a:noFill/>
          </a:ln>
        </p:spPr>
        <p:txBody>
          <a:bodyPr vert="horz" anchor="t"/>
          <a:lstStyle>
            <a:lvl1pPr marL="0" indent="0" algn="l" defTabSz="457200" rtl="0" eaLnBrk="1" latinLnBrk="0" hangingPunct="1">
              <a:spcBef>
                <a:spcPct val="20000"/>
              </a:spcBef>
              <a:buFont typeface="Arial"/>
              <a:buNone/>
              <a:defRPr sz="1800" b="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8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5000" b="1" dirty="0">
                <a:solidFill>
                  <a:srgbClr val="474847"/>
                </a:solidFill>
                <a:latin typeface="Arial" panose="020B0604020202020204" pitchFamily="34" charset="0"/>
                <a:cs typeface="Arial" panose="020B0604020202020204" pitchFamily="34" charset="0"/>
              </a:rPr>
              <a:t>3,000+</a:t>
            </a:r>
            <a:r>
              <a:rPr lang="en-US" sz="1600" b="1" dirty="0">
                <a:solidFill>
                  <a:srgbClr val="474847"/>
                </a:solidFill>
                <a:latin typeface="Arial" panose="020B0604020202020204" pitchFamily="34" charset="0"/>
                <a:cs typeface="Arial" panose="020B0604020202020204" pitchFamily="34" charset="0"/>
              </a:rPr>
              <a:t> </a:t>
            </a:r>
            <a:br>
              <a:rPr lang="en-US" sz="1600" b="1" dirty="0">
                <a:solidFill>
                  <a:srgbClr val="474847"/>
                </a:solidFill>
                <a:latin typeface="Arial" panose="020B0604020202020204" pitchFamily="34" charset="0"/>
                <a:cs typeface="Arial" panose="020B0604020202020204" pitchFamily="34" charset="0"/>
              </a:rPr>
            </a:br>
            <a:r>
              <a:rPr lang="en-US" sz="1600" dirty="0">
                <a:solidFill>
                  <a:srgbClr val="474847"/>
                </a:solidFill>
                <a:latin typeface="Arial" panose="020B0604020202020204" pitchFamily="34" charset="0"/>
                <a:cs typeface="Arial" panose="020B0604020202020204" pitchFamily="34" charset="0"/>
              </a:rPr>
              <a:t>Participants</a:t>
            </a:r>
          </a:p>
        </p:txBody>
      </p:sp>
      <p:cxnSp>
        <p:nvCxnSpPr>
          <p:cNvPr id="8" name="Straight Connector 7">
            <a:extLst>
              <a:ext uri="{FF2B5EF4-FFF2-40B4-BE49-F238E27FC236}">
                <a16:creationId xmlns:a16="http://schemas.microsoft.com/office/drawing/2014/main" id="{3873032A-CF6A-B444-BD63-CB6FD0DC7C6C}"/>
              </a:ext>
            </a:extLst>
          </p:cNvPr>
          <p:cNvCxnSpPr>
            <a:cxnSpLocks/>
          </p:cNvCxnSpPr>
          <p:nvPr/>
        </p:nvCxnSpPr>
        <p:spPr>
          <a:xfrm>
            <a:off x="5453675" y="2653977"/>
            <a:ext cx="3212010" cy="0"/>
          </a:xfrm>
          <a:prstGeom prst="line">
            <a:avLst/>
          </a:prstGeom>
          <a:ln>
            <a:solidFill>
              <a:srgbClr val="47484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0240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pic>
        <p:nvPicPr>
          <p:cNvPr id="2" name="Picture 1" descr="19-011792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3945" y="1272364"/>
            <a:ext cx="5314681" cy="2986913"/>
          </a:xfrm>
          <a:prstGeom prst="rect">
            <a:avLst/>
          </a:prstGeom>
        </p:spPr>
      </p:pic>
      <p:sp>
        <p:nvSpPr>
          <p:cNvPr id="3" name="Shape 195"/>
          <p:cNvSpPr txBox="1">
            <a:spLocks/>
          </p:cNvSpPr>
          <p:nvPr/>
        </p:nvSpPr>
        <p:spPr>
          <a:xfrm>
            <a:off x="419100" y="1503363"/>
            <a:ext cx="3077012" cy="879286"/>
          </a:xfrm>
          <a:prstGeom prst="rect">
            <a:avLst/>
          </a:prstGeom>
          <a:noFill/>
          <a:ln>
            <a:noFill/>
          </a:ln>
        </p:spPr>
        <p:txBody>
          <a:bodyPr lIns="0" tIns="0" rIns="0" bIns="0" anchor="t" anchorCtr="0">
            <a:noAutofit/>
          </a:bodyPr>
          <a:lstStyle/>
          <a:p>
            <a:pPr>
              <a:buClr>
                <a:schemeClr val="lt1"/>
              </a:buClr>
              <a:buSzPct val="25000"/>
              <a:defRPr/>
            </a:pPr>
            <a:r>
              <a:rPr lang="en-US" sz="2400" b="1" dirty="0">
                <a:solidFill>
                  <a:srgbClr val="404040"/>
                </a:solidFill>
                <a:latin typeface="Arial"/>
                <a:cs typeface="Arial"/>
              </a:rPr>
              <a:t>Access to People</a:t>
            </a:r>
          </a:p>
          <a:p>
            <a:pPr>
              <a:buClr>
                <a:schemeClr val="lt1"/>
              </a:buClr>
              <a:buSzPct val="25000"/>
              <a:defRPr/>
            </a:pPr>
            <a:r>
              <a:rPr lang="en-US" sz="2400" dirty="0">
                <a:solidFill>
                  <a:srgbClr val="404040"/>
                </a:solidFill>
                <a:latin typeface="Arial"/>
                <a:cs typeface="Arial"/>
              </a:rPr>
              <a:t>73% of employees are unable to get access to the right people. </a:t>
            </a:r>
          </a:p>
        </p:txBody>
      </p:sp>
      <p:sp>
        <p:nvSpPr>
          <p:cNvPr id="6" name="Rectangle 5">
            <a:extLst>
              <a:ext uri="{FF2B5EF4-FFF2-40B4-BE49-F238E27FC236}">
                <a16:creationId xmlns:a16="http://schemas.microsoft.com/office/drawing/2014/main" id="{C2A43F6F-AC64-124B-9A96-08BAC71CDA3C}"/>
              </a:ext>
            </a:extLst>
          </p:cNvPr>
          <p:cNvSpPr/>
          <p:nvPr/>
        </p:nvSpPr>
        <p:spPr>
          <a:xfrm>
            <a:off x="419100" y="323130"/>
            <a:ext cx="1726435" cy="184666"/>
          </a:xfrm>
          <a:prstGeom prst="rect">
            <a:avLst/>
          </a:prstGeom>
        </p:spPr>
        <p:txBody>
          <a:bodyPr wrap="none" lIns="0" tIns="0" rIns="0" bIns="0">
            <a:spAutoFit/>
          </a:bodyPr>
          <a:lstStyle/>
          <a:p>
            <a:r>
              <a:rPr lang="en-US" sz="1200" b="1" dirty="0">
                <a:solidFill>
                  <a:srgbClr val="474847"/>
                </a:solidFill>
                <a:latin typeface="Arial"/>
                <a:cs typeface="Arial"/>
              </a:rPr>
              <a:t>Collaboration Research</a:t>
            </a:r>
            <a:endParaRPr lang="en-US" sz="1200" dirty="0">
              <a:solidFill>
                <a:srgbClr val="474847"/>
              </a:solidFill>
              <a:latin typeface="Arial"/>
              <a:cs typeface="Arial"/>
            </a:endParaRPr>
          </a:p>
        </p:txBody>
      </p:sp>
    </p:spTree>
    <p:extLst>
      <p:ext uri="{BB962C8B-B14F-4D97-AF65-F5344CB8AC3E}">
        <p14:creationId xmlns:p14="http://schemas.microsoft.com/office/powerpoint/2010/main" val="1776799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pic>
        <p:nvPicPr>
          <p:cNvPr id="2" name="Picture 1" descr="19-0117927.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51316" y="982981"/>
            <a:ext cx="6932129" cy="3895938"/>
          </a:xfrm>
          <a:prstGeom prst="rect">
            <a:avLst/>
          </a:prstGeom>
        </p:spPr>
      </p:pic>
      <p:sp>
        <p:nvSpPr>
          <p:cNvPr id="3" name="Shape 195"/>
          <p:cNvSpPr txBox="1">
            <a:spLocks/>
          </p:cNvSpPr>
          <p:nvPr/>
        </p:nvSpPr>
        <p:spPr>
          <a:xfrm>
            <a:off x="419100" y="1503363"/>
            <a:ext cx="3480224" cy="879286"/>
          </a:xfrm>
          <a:prstGeom prst="rect">
            <a:avLst/>
          </a:prstGeom>
          <a:noFill/>
          <a:ln>
            <a:noFill/>
          </a:ln>
        </p:spPr>
        <p:txBody>
          <a:bodyPr lIns="0" tIns="0" rIns="0" bIns="0" anchor="t" anchorCtr="0">
            <a:noAutofit/>
          </a:bodyPr>
          <a:lstStyle/>
          <a:p>
            <a:pPr>
              <a:buClr>
                <a:schemeClr val="lt1"/>
              </a:buClr>
              <a:buSzPct val="25000"/>
              <a:defRPr/>
            </a:pPr>
            <a:r>
              <a:rPr lang="en-US" sz="2400" b="1" dirty="0">
                <a:solidFill>
                  <a:srgbClr val="404040"/>
                </a:solidFill>
                <a:latin typeface="Arial"/>
                <a:cs typeface="Arial"/>
              </a:rPr>
              <a:t>Access to Information</a:t>
            </a:r>
          </a:p>
          <a:p>
            <a:pPr>
              <a:buClr>
                <a:schemeClr val="lt1"/>
              </a:buClr>
              <a:buSzPct val="25000"/>
              <a:defRPr/>
            </a:pPr>
            <a:r>
              <a:rPr lang="en-US" sz="2400" dirty="0">
                <a:solidFill>
                  <a:srgbClr val="404040"/>
                </a:solidFill>
                <a:latin typeface="Arial"/>
                <a:cs typeface="Arial"/>
              </a:rPr>
              <a:t>70% of employees are </a:t>
            </a:r>
            <a:br>
              <a:rPr lang="en-US" sz="2400" dirty="0">
                <a:solidFill>
                  <a:srgbClr val="404040"/>
                </a:solidFill>
                <a:latin typeface="Arial"/>
                <a:cs typeface="Arial"/>
              </a:rPr>
            </a:br>
            <a:r>
              <a:rPr lang="en-US" sz="2400" dirty="0">
                <a:solidFill>
                  <a:srgbClr val="404040"/>
                </a:solidFill>
                <a:latin typeface="Arial"/>
                <a:cs typeface="Arial"/>
              </a:rPr>
              <a:t>unable to access the information needed </a:t>
            </a:r>
            <a:br>
              <a:rPr lang="en-US" sz="2400" dirty="0">
                <a:solidFill>
                  <a:srgbClr val="404040"/>
                </a:solidFill>
                <a:latin typeface="Arial"/>
                <a:cs typeface="Arial"/>
              </a:rPr>
            </a:br>
            <a:r>
              <a:rPr lang="en-US" sz="2400" dirty="0">
                <a:solidFill>
                  <a:srgbClr val="404040"/>
                </a:solidFill>
                <a:latin typeface="Arial"/>
                <a:cs typeface="Arial"/>
              </a:rPr>
              <a:t>in real time. </a:t>
            </a:r>
          </a:p>
        </p:txBody>
      </p:sp>
      <p:sp>
        <p:nvSpPr>
          <p:cNvPr id="6" name="Rectangle 5">
            <a:extLst>
              <a:ext uri="{FF2B5EF4-FFF2-40B4-BE49-F238E27FC236}">
                <a16:creationId xmlns:a16="http://schemas.microsoft.com/office/drawing/2014/main" id="{1FF42759-3B00-8A47-A9BD-BEC2BBB992A9}"/>
              </a:ext>
            </a:extLst>
          </p:cNvPr>
          <p:cNvSpPr/>
          <p:nvPr/>
        </p:nvSpPr>
        <p:spPr>
          <a:xfrm>
            <a:off x="419101" y="323130"/>
            <a:ext cx="1726435" cy="184666"/>
          </a:xfrm>
          <a:prstGeom prst="rect">
            <a:avLst/>
          </a:prstGeom>
        </p:spPr>
        <p:txBody>
          <a:bodyPr wrap="none" lIns="0" tIns="0" rIns="0" bIns="0">
            <a:spAutoFit/>
          </a:bodyPr>
          <a:lstStyle/>
          <a:p>
            <a:r>
              <a:rPr lang="en-US" sz="1200" b="1" dirty="0">
                <a:solidFill>
                  <a:srgbClr val="474847"/>
                </a:solidFill>
                <a:latin typeface="Arial"/>
                <a:cs typeface="Arial"/>
              </a:rPr>
              <a:t>Collaboration Research</a:t>
            </a:r>
            <a:endParaRPr lang="en-US" sz="1200" dirty="0">
              <a:solidFill>
                <a:srgbClr val="474847"/>
              </a:solidFill>
              <a:latin typeface="Arial"/>
              <a:cs typeface="Arial"/>
            </a:endParaRPr>
          </a:p>
        </p:txBody>
      </p:sp>
    </p:spTree>
    <p:extLst>
      <p:ext uri="{BB962C8B-B14F-4D97-AF65-F5344CB8AC3E}">
        <p14:creationId xmlns:p14="http://schemas.microsoft.com/office/powerpoint/2010/main" val="2501972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sp>
        <p:nvSpPr>
          <p:cNvPr id="2" name="Shape 195"/>
          <p:cNvSpPr txBox="1">
            <a:spLocks/>
          </p:cNvSpPr>
          <p:nvPr/>
        </p:nvSpPr>
        <p:spPr>
          <a:xfrm>
            <a:off x="416589" y="1506417"/>
            <a:ext cx="3800884" cy="836733"/>
          </a:xfrm>
          <a:prstGeom prst="rect">
            <a:avLst/>
          </a:prstGeom>
          <a:noFill/>
          <a:ln>
            <a:noFill/>
          </a:ln>
        </p:spPr>
        <p:txBody>
          <a:bodyPr lIns="0" tIns="0" rIns="0" bIns="0" anchor="t" anchorCtr="0">
            <a:noAutofit/>
          </a:bodyPr>
          <a:lstStyle/>
          <a:p>
            <a:pPr>
              <a:buClr>
                <a:schemeClr val="lt1"/>
              </a:buClr>
              <a:buSzPct val="25000"/>
              <a:defRPr/>
            </a:pPr>
            <a:r>
              <a:rPr lang="en-US" sz="2400" b="1" dirty="0">
                <a:solidFill>
                  <a:srgbClr val="404040"/>
                </a:solidFill>
                <a:latin typeface="Arial"/>
                <a:cs typeface="Arial"/>
              </a:rPr>
              <a:t>Outdated Technology</a:t>
            </a:r>
          </a:p>
          <a:p>
            <a:pPr>
              <a:buClr>
                <a:schemeClr val="lt1"/>
              </a:buClr>
              <a:buSzPct val="25000"/>
              <a:defRPr/>
            </a:pPr>
            <a:r>
              <a:rPr lang="en-US" sz="2400" dirty="0">
                <a:solidFill>
                  <a:srgbClr val="404040"/>
                </a:solidFill>
                <a:latin typeface="Arial"/>
                <a:cs typeface="Arial"/>
              </a:rPr>
              <a:t>66% of employees said </a:t>
            </a:r>
            <a:br>
              <a:rPr lang="en-US" sz="2400" dirty="0">
                <a:solidFill>
                  <a:srgbClr val="404040"/>
                </a:solidFill>
                <a:latin typeface="Arial"/>
                <a:cs typeface="Arial"/>
              </a:rPr>
            </a:br>
            <a:r>
              <a:rPr lang="en-US" sz="2400" dirty="0">
                <a:solidFill>
                  <a:srgbClr val="404040"/>
                </a:solidFill>
                <a:latin typeface="Arial"/>
                <a:cs typeface="Arial"/>
              </a:rPr>
              <a:t>their technologies and </a:t>
            </a:r>
            <a:br>
              <a:rPr lang="en-US" sz="2400" dirty="0">
                <a:solidFill>
                  <a:srgbClr val="404040"/>
                </a:solidFill>
                <a:latin typeface="Arial"/>
                <a:cs typeface="Arial"/>
              </a:rPr>
            </a:br>
            <a:r>
              <a:rPr lang="en-US" sz="2400" dirty="0">
                <a:solidFill>
                  <a:srgbClr val="404040"/>
                </a:solidFill>
                <a:latin typeface="Arial"/>
                <a:cs typeface="Arial"/>
              </a:rPr>
              <a:t>software are not compatible. </a:t>
            </a:r>
          </a:p>
        </p:txBody>
      </p:sp>
      <p:sp>
        <p:nvSpPr>
          <p:cNvPr id="6" name="Rectangle 5">
            <a:extLst>
              <a:ext uri="{FF2B5EF4-FFF2-40B4-BE49-F238E27FC236}">
                <a16:creationId xmlns:a16="http://schemas.microsoft.com/office/drawing/2014/main" id="{34072176-8D7F-8F49-AA29-6DBB7E6FC087}"/>
              </a:ext>
            </a:extLst>
          </p:cNvPr>
          <p:cNvSpPr/>
          <p:nvPr/>
        </p:nvSpPr>
        <p:spPr>
          <a:xfrm>
            <a:off x="419100" y="323130"/>
            <a:ext cx="1726435" cy="184666"/>
          </a:xfrm>
          <a:prstGeom prst="rect">
            <a:avLst/>
          </a:prstGeom>
        </p:spPr>
        <p:txBody>
          <a:bodyPr wrap="none" lIns="0" tIns="0" rIns="0" bIns="0">
            <a:spAutoFit/>
          </a:bodyPr>
          <a:lstStyle/>
          <a:p>
            <a:r>
              <a:rPr lang="en-US" sz="1200" b="1" dirty="0">
                <a:solidFill>
                  <a:srgbClr val="474847"/>
                </a:solidFill>
                <a:latin typeface="Arial"/>
                <a:cs typeface="Arial"/>
              </a:rPr>
              <a:t>Collaboration Research</a:t>
            </a:r>
            <a:endParaRPr lang="en-US" sz="1200" dirty="0">
              <a:solidFill>
                <a:srgbClr val="474847"/>
              </a:solidFill>
              <a:latin typeface="Arial"/>
              <a:cs typeface="Arial"/>
            </a:endParaRPr>
          </a:p>
        </p:txBody>
      </p:sp>
      <p:pic>
        <p:nvPicPr>
          <p:cNvPr id="7" name="Picture 6">
            <a:extLst>
              <a:ext uri="{FF2B5EF4-FFF2-40B4-BE49-F238E27FC236}">
                <a16:creationId xmlns:a16="http://schemas.microsoft.com/office/drawing/2014/main" id="{50D1A1BF-3FB5-B545-8107-1F209F28DD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6386" y="1190732"/>
            <a:ext cx="5737614" cy="3227408"/>
          </a:xfrm>
          <a:prstGeom prst="rect">
            <a:avLst/>
          </a:prstGeom>
        </p:spPr>
      </p:pic>
    </p:spTree>
    <p:extLst>
      <p:ext uri="{BB962C8B-B14F-4D97-AF65-F5344CB8AC3E}">
        <p14:creationId xmlns:p14="http://schemas.microsoft.com/office/powerpoint/2010/main" val="242047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5E4"/>
        </a:solidFill>
        <a:effectLst/>
      </p:bgPr>
    </p:bg>
    <p:spTree>
      <p:nvGrpSpPr>
        <p:cNvPr id="1" name=""/>
        <p:cNvGrpSpPr/>
        <p:nvPr/>
      </p:nvGrpSpPr>
      <p:grpSpPr>
        <a:xfrm>
          <a:off x="0" y="0"/>
          <a:ext cx="0" cy="0"/>
          <a:chOff x="0" y="0"/>
          <a:chExt cx="0" cy="0"/>
        </a:xfrm>
      </p:grpSpPr>
      <p:sp>
        <p:nvSpPr>
          <p:cNvPr id="2" name="Shape 195"/>
          <p:cNvSpPr txBox="1">
            <a:spLocks/>
          </p:cNvSpPr>
          <p:nvPr/>
        </p:nvSpPr>
        <p:spPr>
          <a:xfrm>
            <a:off x="419101" y="1503363"/>
            <a:ext cx="3118464" cy="879286"/>
          </a:xfrm>
          <a:prstGeom prst="rect">
            <a:avLst/>
          </a:prstGeom>
          <a:noFill/>
          <a:ln>
            <a:noFill/>
          </a:ln>
        </p:spPr>
        <p:txBody>
          <a:bodyPr lIns="0" tIns="0" rIns="0" bIns="0" anchor="t" anchorCtr="0">
            <a:noAutofit/>
          </a:bodyPr>
          <a:lstStyle/>
          <a:p>
            <a:pPr>
              <a:buClr>
                <a:schemeClr val="lt1"/>
              </a:buClr>
              <a:buSzPct val="25000"/>
              <a:defRPr/>
            </a:pPr>
            <a:r>
              <a:rPr lang="en-US" sz="2400" b="1" dirty="0">
                <a:solidFill>
                  <a:srgbClr val="404040"/>
                </a:solidFill>
                <a:latin typeface="Arial"/>
                <a:cs typeface="Arial"/>
              </a:rPr>
              <a:t>Meeting Room Constraints</a:t>
            </a:r>
          </a:p>
          <a:p>
            <a:pPr>
              <a:buClr>
                <a:schemeClr val="lt1"/>
              </a:buClr>
              <a:buSzPct val="25000"/>
              <a:defRPr/>
            </a:pPr>
            <a:r>
              <a:rPr lang="en-US" sz="2400" dirty="0">
                <a:solidFill>
                  <a:srgbClr val="404040"/>
                </a:solidFill>
                <a:latin typeface="Arial"/>
                <a:cs typeface="Arial"/>
              </a:rPr>
              <a:t>72% of employees want to be able to move, but only 53% are able to. </a:t>
            </a:r>
          </a:p>
        </p:txBody>
      </p:sp>
      <p:sp>
        <p:nvSpPr>
          <p:cNvPr id="6" name="Rectangle 5">
            <a:extLst>
              <a:ext uri="{FF2B5EF4-FFF2-40B4-BE49-F238E27FC236}">
                <a16:creationId xmlns:a16="http://schemas.microsoft.com/office/drawing/2014/main" id="{1B787D93-265E-2D4D-A3FB-A8451DBF1E28}"/>
              </a:ext>
            </a:extLst>
          </p:cNvPr>
          <p:cNvSpPr/>
          <p:nvPr/>
        </p:nvSpPr>
        <p:spPr>
          <a:xfrm>
            <a:off x="419100" y="323130"/>
            <a:ext cx="1726435" cy="184666"/>
          </a:xfrm>
          <a:prstGeom prst="rect">
            <a:avLst/>
          </a:prstGeom>
        </p:spPr>
        <p:txBody>
          <a:bodyPr wrap="none" lIns="0" tIns="0" rIns="0" bIns="0">
            <a:spAutoFit/>
          </a:bodyPr>
          <a:lstStyle/>
          <a:p>
            <a:r>
              <a:rPr lang="en-US" sz="1200" b="1" dirty="0">
                <a:solidFill>
                  <a:srgbClr val="474847"/>
                </a:solidFill>
                <a:latin typeface="Arial"/>
                <a:cs typeface="Arial"/>
              </a:rPr>
              <a:t>Collaboration Research</a:t>
            </a:r>
            <a:endParaRPr lang="en-US" sz="1200" dirty="0">
              <a:solidFill>
                <a:srgbClr val="474847"/>
              </a:solidFill>
              <a:latin typeface="Arial"/>
              <a:cs typeface="Arial"/>
            </a:endParaRPr>
          </a:p>
        </p:txBody>
      </p:sp>
      <p:pic>
        <p:nvPicPr>
          <p:cNvPr id="7" name="Picture 6" descr="A picture containing LEGO, toy&#10;&#10;Description automatically generated">
            <a:extLst>
              <a:ext uri="{FF2B5EF4-FFF2-40B4-BE49-F238E27FC236}">
                <a16:creationId xmlns:a16="http://schemas.microsoft.com/office/drawing/2014/main" id="{374F2EBB-6D95-6B4F-A2AA-CFDE5BBC11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1644" y="938463"/>
            <a:ext cx="6040326" cy="3397684"/>
          </a:xfrm>
          <a:prstGeom prst="rect">
            <a:avLst/>
          </a:prstGeom>
        </p:spPr>
      </p:pic>
    </p:spTree>
    <p:extLst>
      <p:ext uri="{BB962C8B-B14F-4D97-AF65-F5344CB8AC3E}">
        <p14:creationId xmlns:p14="http://schemas.microsoft.com/office/powerpoint/2010/main" val="4003757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9E8EA"/>
        </a:solidFill>
        <a:effectLst/>
      </p:bgPr>
    </p:bg>
    <p:spTree>
      <p:nvGrpSpPr>
        <p:cNvPr id="1" name=""/>
        <p:cNvGrpSpPr/>
        <p:nvPr/>
      </p:nvGrpSpPr>
      <p:grpSpPr>
        <a:xfrm>
          <a:off x="0" y="0"/>
          <a:ext cx="0" cy="0"/>
          <a:chOff x="0" y="0"/>
          <a:chExt cx="0" cy="0"/>
        </a:xfrm>
      </p:grpSpPr>
      <p:pic>
        <p:nvPicPr>
          <p:cNvPr id="8" name="Steelcase Hub_Roam S2 - Final (4K)">
            <a:hlinkClick r:id="" action="ppaction://media"/>
            <a:extLst>
              <a:ext uri="{FF2B5EF4-FFF2-40B4-BE49-F238E27FC236}">
                <a16:creationId xmlns:a16="http://schemas.microsoft.com/office/drawing/2014/main" id="{F8B993C5-B17C-F74A-AA31-E51AEC5A07F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4763"/>
            <a:ext cx="9144000" cy="5143500"/>
          </a:xfrm>
          <a:prstGeom prst="rect">
            <a:avLst/>
          </a:prstGeom>
        </p:spPr>
      </p:pic>
    </p:spTree>
    <p:extLst>
      <p:ext uri="{BB962C8B-B14F-4D97-AF65-F5344CB8AC3E}">
        <p14:creationId xmlns:p14="http://schemas.microsoft.com/office/powerpoint/2010/main" val="61874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2873</TotalTime>
  <Words>973</Words>
  <Application>Microsoft Office PowerPoint</Application>
  <PresentationFormat>On-screen Show (16:9)</PresentationFormat>
  <Paragraphs>125</Paragraphs>
  <Slides>22</Slides>
  <Notes>22</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Vander Kolk, Patrick</dc:creator>
  <cp:lastModifiedBy>Vander Kolk, Patrick</cp:lastModifiedBy>
  <cp:revision>142</cp:revision>
  <dcterms:created xsi:type="dcterms:W3CDTF">2019-04-29T21:15:23Z</dcterms:created>
  <dcterms:modified xsi:type="dcterms:W3CDTF">2019-05-09T14:50:29Z</dcterms:modified>
</cp:coreProperties>
</file>