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62" r:id="rId2"/>
    <p:sldId id="363" r:id="rId3"/>
    <p:sldId id="364" r:id="rId4"/>
    <p:sldId id="366" r:id="rId5"/>
    <p:sldId id="365" r:id="rId6"/>
    <p:sldId id="367" r:id="rId7"/>
    <p:sldId id="292" r:id="rId8"/>
    <p:sldId id="368" r:id="rId9"/>
    <p:sldId id="397" r:id="rId10"/>
    <p:sldId id="369" r:id="rId11"/>
    <p:sldId id="316" r:id="rId12"/>
    <p:sldId id="392" r:id="rId13"/>
    <p:sldId id="372" r:id="rId14"/>
    <p:sldId id="371" r:id="rId15"/>
    <p:sldId id="373" r:id="rId16"/>
    <p:sldId id="357" r:id="rId17"/>
    <p:sldId id="380" r:id="rId18"/>
    <p:sldId id="379" r:id="rId19"/>
    <p:sldId id="381" r:id="rId20"/>
    <p:sldId id="377" r:id="rId21"/>
    <p:sldId id="393" r:id="rId22"/>
    <p:sldId id="385" r:id="rId23"/>
    <p:sldId id="386" r:id="rId24"/>
    <p:sldId id="387" r:id="rId25"/>
    <p:sldId id="394" r:id="rId26"/>
    <p:sldId id="388" r:id="rId27"/>
    <p:sldId id="389" r:id="rId28"/>
    <p:sldId id="390" r:id="rId29"/>
    <p:sldId id="395" r:id="rId30"/>
    <p:sldId id="39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DB"/>
    <a:srgbClr val="CA8925"/>
    <a:srgbClr val="F4A72D"/>
    <a:srgbClr val="FFB634"/>
    <a:srgbClr val="51C5EA"/>
    <a:srgbClr val="77C557"/>
    <a:srgbClr val="69BD96"/>
    <a:srgbClr val="34C5F3"/>
    <a:srgbClr val="4AB4D5"/>
    <a:srgbClr val="74A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13"/>
  </p:normalViewPr>
  <p:slideViewPr>
    <p:cSldViewPr snapToGrid="0" snapToObjects="1" showGuides="1">
      <p:cViewPr varScale="1">
        <p:scale>
          <a:sx n="115" d="100"/>
          <a:sy n="115" d="100"/>
        </p:scale>
        <p:origin x="9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5DB11E-A9B7-1E47-82C1-6F9F748E43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EB84B-259D-5546-844D-26234D173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BDF57-C362-724F-8C24-085FA80B1C72}" type="datetimeFigureOut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3/20/19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BF35F-B545-1E46-B82F-39407EEA72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E4CC34-AED0-5C45-91DF-682D401957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64451-B339-7546-B264-F0BE33BB0B5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56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A2D615-8EE0-4047-A9A5-3D060D6E93D7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26B1A8-800D-2047-A5CB-B34E45011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6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6B1A8-800D-2047-A5CB-B34E450118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52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6B1A8-800D-2047-A5CB-B34E450118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45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6B1A8-800D-2047-A5CB-B34E450118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42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6B1A8-800D-2047-A5CB-B34E450118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03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6B1A8-800D-2047-A5CB-B34E450118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6B1A8-800D-2047-A5CB-B34E450118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04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6B1A8-800D-2047-A5CB-B34E450118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1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Hide this slide and replace with the next one for Australia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6B1A8-800D-2047-A5CB-B34E450118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48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advise which logos should be 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6B1A8-800D-2047-A5CB-B34E450118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4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6B1A8-800D-2047-A5CB-B34E450118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27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6B1A8-800D-2047-A5CB-B34E450118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57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6B1A8-800D-2047-A5CB-B34E450118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3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C3677D0-9D78-C640-B7BA-53302E394D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44"/>
            <a:ext cx="12191999" cy="6856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61E5A3-30C7-6A40-84B2-74E50C9E2E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2" y="3344928"/>
            <a:ext cx="7200901" cy="2387600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90E92-3DF1-2A47-9F39-BABD99519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5872161"/>
            <a:ext cx="7200900" cy="365126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5443E2-0A3E-DE48-A265-8D6ADF0754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620713"/>
            <a:ext cx="2016000" cy="6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2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AB1752-EEEF-0B43-811D-363AD520DA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429000"/>
            <a:ext cx="6096000" cy="3429000"/>
          </a:xfrm>
        </p:spPr>
        <p:txBody>
          <a:bodyPr anchor="ctr"/>
          <a:lstStyle>
            <a:lvl1pPr marL="0" indent="0" algn="ctr"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B7D43BA0-6CDD-0A46-8DBF-AE6A45E5D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9616" y="6247066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709098-96CC-D943-B294-79F9D4F402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C7CF0-DFAB-3D4F-A32E-2516E70CBA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1191838"/>
            <a:ext cx="5126636" cy="1011267"/>
          </a:xfr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31D8E9C-1AA5-3344-B057-AADE849B04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813" y="620714"/>
            <a:ext cx="5126636" cy="287936"/>
          </a:xfrm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5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DB78CE5-10EA-7F4F-B840-B2F1C740C710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AB1752-EEEF-0B43-811D-363AD520DA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429000"/>
            <a:ext cx="6096000" cy="3429000"/>
          </a:xfrm>
        </p:spPr>
        <p:txBody>
          <a:bodyPr anchor="ctr"/>
          <a:lstStyle>
            <a:lvl1pPr marL="0" indent="0" algn="ctr"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AE63FAA-1097-E64E-BC65-742BBA1DEA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0"/>
            <a:ext cx="6096000" cy="3429000"/>
          </a:xfrm>
        </p:spPr>
        <p:txBody>
          <a:bodyPr anchor="ctr"/>
          <a:lstStyle>
            <a:lvl1pPr marL="0" indent="0" algn="ctr"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B7D43BA0-6CDD-0A46-8DBF-AE6A45E5D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9616" y="6247066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709098-96CC-D943-B294-79F9D4F402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C7CF0-DFAB-3D4F-A32E-2516E70CBA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1191838"/>
            <a:ext cx="5126636" cy="1011267"/>
          </a:xfr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ABB920B-0D00-B645-B5E2-FE7248CC1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0160" y="1191838"/>
            <a:ext cx="5126636" cy="1011267"/>
          </a:xfr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31D8E9C-1AA5-3344-B057-AADE849B04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813" y="620714"/>
            <a:ext cx="5126636" cy="287936"/>
          </a:xfrm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1C3DE27-5032-6343-87A0-8097FED39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0160" y="620714"/>
            <a:ext cx="5126636" cy="287936"/>
          </a:xfrm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4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2B50C5-9E0D-2844-8D7B-7651EB95C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C971CF-65D7-E144-BE6E-0C165DC3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20713"/>
            <a:ext cx="7200900" cy="106997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65D0EB-F3F7-894F-B1D1-DEB331941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709098-96CC-D943-B294-79F9D4F40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94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AD4E35-CEED-4F4C-908D-E56B5D0B3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54CDB2-AB83-0748-B3B8-16B3DCB24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3415098"/>
            <a:ext cx="10874374" cy="1069975"/>
          </a:xfrm>
        </p:spPr>
        <p:txBody>
          <a:bodyPr anchor="t"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008639-3B77-5244-8383-B1B8AD98AC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4858622"/>
            <a:ext cx="2157461" cy="68319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781C75-2329-704E-A3EB-8D84730F97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5770563"/>
            <a:ext cx="10874375" cy="4667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21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F4A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1E5A3-30C7-6A40-84B2-74E50C9E2E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2" y="2235200"/>
            <a:ext cx="7200901" cy="2387600"/>
          </a:xfrm>
        </p:spPr>
        <p:txBody>
          <a:bodyPr anchor="ctr"/>
          <a:lstStyle>
            <a:lvl1pPr algn="l">
              <a:defRPr sz="5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B7D43BA0-6CDD-0A46-8DBF-AE6A45E5D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9616" y="6247066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709098-96CC-D943-B294-79F9D4F40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5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F4A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B7D43BA0-6CDD-0A46-8DBF-AE6A45E5D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9616" y="6247066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2709098-96CC-D943-B294-79F9D4F40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A7270-3333-1545-AFD8-0CB10F915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620713"/>
            <a:ext cx="7200900" cy="725487"/>
          </a:xfr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D875CD9-CAD9-8C46-BE1D-8CECAB9AB5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" y="1346200"/>
            <a:ext cx="10874376" cy="4434840"/>
          </a:xfrm>
        </p:spPr>
        <p:txBody>
          <a:bodyPr anchor="ctr"/>
          <a:lstStyle>
            <a:lvl1pPr marL="720000" indent="-720000">
              <a:buFont typeface="+mj-lt"/>
              <a:buAutoNum type="arabicPeriod"/>
              <a:defRPr sz="5000">
                <a:solidFill>
                  <a:srgbClr val="CA892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14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AB1752-EEEF-0B43-811D-363AD520DA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2288" y="0"/>
            <a:ext cx="7859712" cy="6858000"/>
          </a:xfrm>
        </p:spPr>
        <p:txBody>
          <a:bodyPr anchor="ctr"/>
          <a:lstStyle>
            <a:lvl1pPr marL="0" indent="0" algn="ctr"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1E5A3-30C7-6A40-84B2-74E50C9E2E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235200"/>
            <a:ext cx="3457576" cy="2387600"/>
          </a:xfrm>
        </p:spPr>
        <p:txBody>
          <a:bodyPr anchor="ctr"/>
          <a:lstStyle>
            <a:lvl1pPr algn="l"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B7D43BA0-6CDD-0A46-8DBF-AE6A45E5D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9616" y="6247066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709098-96CC-D943-B294-79F9D4F40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4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AB1752-EEEF-0B43-811D-363AD520DA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2288" y="0"/>
            <a:ext cx="7859712" cy="6858000"/>
          </a:xfrm>
        </p:spPr>
        <p:txBody>
          <a:bodyPr anchor="ctr"/>
          <a:lstStyle>
            <a:lvl1pPr marL="0" indent="0" algn="ctr"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1E5A3-30C7-6A40-84B2-74E50C9E2E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620713"/>
            <a:ext cx="3457576" cy="1075815"/>
          </a:xfrm>
        </p:spPr>
        <p:txBody>
          <a:bodyPr anchor="t"/>
          <a:lstStyle>
            <a:lvl1pPr algn="l"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B7D43BA0-6CDD-0A46-8DBF-AE6A45E5D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9616" y="6247066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709098-96CC-D943-B294-79F9D4F40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C7CF0-DFAB-3D4F-A32E-2516E70CBA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2600325"/>
            <a:ext cx="3457575" cy="2828925"/>
          </a:xfr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79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AB1752-EEEF-0B43-811D-363AD520DA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2288" y="0"/>
            <a:ext cx="7859712" cy="6858000"/>
          </a:xfrm>
        </p:spPr>
        <p:txBody>
          <a:bodyPr anchor="ctr"/>
          <a:lstStyle>
            <a:lvl1pPr marL="0" indent="0" algn="ctr">
              <a:buNone/>
              <a:defRPr sz="1500" b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1E5A3-30C7-6A40-84B2-74E50C9E2E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3620265"/>
            <a:ext cx="3457576" cy="1075815"/>
          </a:xfrm>
        </p:spPr>
        <p:txBody>
          <a:bodyPr anchor="t"/>
          <a:lstStyle>
            <a:lvl1pPr algn="l">
              <a:lnSpc>
                <a:spcPct val="120000"/>
              </a:lnSpc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B7D43BA0-6CDD-0A46-8DBF-AE6A45E5D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9616" y="6247066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709098-96CC-D943-B294-79F9D4F40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C7CF0-DFAB-3D4F-A32E-2516E70CBA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2600325"/>
            <a:ext cx="3457575" cy="828675"/>
          </a:xfrm>
        </p:spPr>
        <p:txBody>
          <a:bodyPr anchor="b"/>
          <a:lstStyle>
            <a:lvl1pPr marL="0" indent="0"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301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1E5A3-30C7-6A40-84B2-74E50C9E2E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235200"/>
            <a:ext cx="3457576" cy="2387600"/>
          </a:xfrm>
        </p:spPr>
        <p:txBody>
          <a:bodyPr anchor="ctr"/>
          <a:lstStyle>
            <a:lvl1pPr algn="l"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B7D43BA0-6CDD-0A46-8DBF-AE6A45E5D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9616" y="6247066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709098-96CC-D943-B294-79F9D4F40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0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ith Grey Backgroun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1E5A3-30C7-6A40-84B2-74E50C9E2E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235200"/>
            <a:ext cx="3457576" cy="2387600"/>
          </a:xfrm>
        </p:spPr>
        <p:txBody>
          <a:bodyPr anchor="ctr"/>
          <a:lstStyle>
            <a:lvl1pPr algn="l"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B7D43BA0-6CDD-0A46-8DBF-AE6A45E5D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9616" y="6247066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709098-96CC-D943-B294-79F9D4F40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0FEFD8-E7C6-514C-B215-D94306B1A269}"/>
              </a:ext>
            </a:extLst>
          </p:cNvPr>
          <p:cNvSpPr/>
          <p:nvPr userDrawn="1"/>
        </p:nvSpPr>
        <p:spPr>
          <a:xfrm>
            <a:off x="4332288" y="0"/>
            <a:ext cx="785971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ith Grey Backgroun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F018D6-F2A7-E848-B32D-176EFC88949D}"/>
              </a:ext>
            </a:extLst>
          </p:cNvPr>
          <p:cNvSpPr/>
          <p:nvPr userDrawn="1"/>
        </p:nvSpPr>
        <p:spPr>
          <a:xfrm>
            <a:off x="4332288" y="0"/>
            <a:ext cx="785971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1E5A3-30C7-6A40-84B2-74E50C9E2E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620713"/>
            <a:ext cx="3457576" cy="1075815"/>
          </a:xfrm>
        </p:spPr>
        <p:txBody>
          <a:bodyPr anchor="t"/>
          <a:lstStyle>
            <a:lvl1pPr algn="l"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B7D43BA0-6CDD-0A46-8DBF-AE6A45E5D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9616" y="6247066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709098-96CC-D943-B294-79F9D4F40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C7CF0-DFAB-3D4F-A32E-2516E70CBA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2600325"/>
            <a:ext cx="3457575" cy="2828925"/>
          </a:xfrm>
        </p:spPr>
        <p:txBody>
          <a:bodyPr/>
          <a:lstStyle>
            <a:lvl1pPr marL="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E23FA8-6E4C-D74E-952E-846B2F73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20713"/>
            <a:ext cx="10694987" cy="10699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EFAA-3004-B946-A10E-5422F84FF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825625"/>
            <a:ext cx="10694987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37FCAEB-4A0D-2348-AECE-EC863BC03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9616" y="6247066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 i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709098-96CC-D943-B294-79F9D4F402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196F084-03D0-BD46-AA24-BC80F1447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3" y="6237288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STEELCASE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5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57" r:id="rId4"/>
    <p:sldLayoutId id="2147483658" r:id="rId5"/>
    <p:sldLayoutId id="2147483665" r:id="rId6"/>
    <p:sldLayoutId id="2147483659" r:id="rId7"/>
    <p:sldLayoutId id="2147483664" r:id="rId8"/>
    <p:sldLayoutId id="2147483663" r:id="rId9"/>
    <p:sldLayoutId id="2147483662" r:id="rId10"/>
    <p:sldLayoutId id="2147483661" r:id="rId11"/>
    <p:sldLayoutId id="2147483655" r:id="rId12"/>
    <p:sldLayoutId id="214748365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5" userDrawn="1">
          <p15:clr>
            <a:srgbClr val="F26B43"/>
          </p15:clr>
        </p15:guide>
        <p15:guide id="4" pos="7265" userDrawn="1">
          <p15:clr>
            <a:srgbClr val="F26B43"/>
          </p15:clr>
        </p15:guide>
        <p15:guide id="5" pos="2593" userDrawn="1">
          <p15:clr>
            <a:srgbClr val="F26B43"/>
          </p15:clr>
        </p15:guide>
        <p15:guide id="6" pos="5087" userDrawn="1">
          <p15:clr>
            <a:srgbClr val="F26B43"/>
          </p15:clr>
        </p15:guide>
        <p15:guide id="7" pos="2729" userDrawn="1">
          <p15:clr>
            <a:srgbClr val="F26B43"/>
          </p15:clr>
        </p15:guide>
        <p15:guide id="8" pos="4951" userDrawn="1">
          <p15:clr>
            <a:srgbClr val="F26B43"/>
          </p15:clr>
        </p15:guide>
        <p15:guide id="9" orient="horz" pos="391" userDrawn="1">
          <p15:clr>
            <a:srgbClr val="F26B43"/>
          </p15:clr>
        </p15:guide>
        <p15:guide id="10" orient="horz" pos="3929" userDrawn="1">
          <p15:clr>
            <a:srgbClr val="F26B43"/>
          </p15:clr>
        </p15:guide>
        <p15:guide id="11" orient="horz" pos="16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13" Type="http://schemas.openxmlformats.org/officeDocument/2006/relationships/image" Target="../media/image29.tiff"/><Relationship Id="rId3" Type="http://schemas.openxmlformats.org/officeDocument/2006/relationships/image" Target="../media/image19.tiff"/><Relationship Id="rId7" Type="http://schemas.openxmlformats.org/officeDocument/2006/relationships/image" Target="../media/image23.tiff"/><Relationship Id="rId12" Type="http://schemas.openxmlformats.org/officeDocument/2006/relationships/image" Target="../media/image2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tiff"/><Relationship Id="rId11" Type="http://schemas.openxmlformats.org/officeDocument/2006/relationships/image" Target="../media/image27.tiff"/><Relationship Id="rId5" Type="http://schemas.openxmlformats.org/officeDocument/2006/relationships/image" Target="../media/image21.tiff"/><Relationship Id="rId10" Type="http://schemas.openxmlformats.org/officeDocument/2006/relationships/image" Target="../media/image26.tiff"/><Relationship Id="rId4" Type="http://schemas.openxmlformats.org/officeDocument/2006/relationships/image" Target="../media/image20.tiff"/><Relationship Id="rId9" Type="http://schemas.openxmlformats.org/officeDocument/2006/relationships/image" Target="../media/image25.tiff"/><Relationship Id="rId14" Type="http://schemas.openxmlformats.org/officeDocument/2006/relationships/image" Target="../media/image3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&#13;&#10;&#13;&#10;Description automatically generated">
            <a:extLst>
              <a:ext uri="{FF2B5EF4-FFF2-40B4-BE49-F238E27FC236}">
                <a16:creationId xmlns:a16="http://schemas.microsoft.com/office/drawing/2014/main" id="{DB5F766E-494E-9B4A-B774-5C70EF671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3411" y="0"/>
            <a:ext cx="1221540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E5E47-A81A-FC4C-AC23-979A74B3DB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Rethinking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learning spaces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09262-55AD-5B46-8AFA-0A9DD9EC1C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An introduction to Steelcase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7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man, indoor, wall&#13;&#10;&#13;&#10;Description automatically generated">
            <a:extLst>
              <a:ext uri="{FF2B5EF4-FFF2-40B4-BE49-F238E27FC236}">
                <a16:creationId xmlns:a16="http://schemas.microsoft.com/office/drawing/2014/main" id="{A0D0BBA4-4F10-AC42-A845-8E86E2100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332287" y="0"/>
            <a:ext cx="78597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EB9787-7FC8-2149-BB6F-C9642C266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we work in collaboration 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with experts across fields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047F90-D43F-FB44-97FF-86414E0BD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F4257-0453-A041-804D-BAE6B00445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Educators Architects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Designers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Technologists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Futurists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2D571-CBFA-6143-8693-E9C9FAF779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3000" dirty="0"/>
              <a:t>we work with </a:t>
            </a:r>
            <a:r>
              <a:rPr lang="en-US" sz="3000" b="1" dirty="0"/>
              <a:t>progressive institutions </a:t>
            </a:r>
            <a:br>
              <a:rPr lang="en-US" sz="3000" b="1" dirty="0"/>
            </a:br>
            <a:r>
              <a:rPr lang="en-US" sz="3000" b="1" dirty="0"/>
              <a:t>around </a:t>
            </a:r>
            <a:br>
              <a:rPr lang="en-US" sz="3000" b="1" dirty="0"/>
            </a:br>
            <a:r>
              <a:rPr lang="en-US" sz="3000" b="1" dirty="0"/>
              <a:t>the world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7894A0-EAAD-0A41-9786-69123E0C4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11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77E9EE-C4EA-1B47-9E15-A2E290FCFE57}"/>
              </a:ext>
            </a:extLst>
          </p:cNvPr>
          <p:cNvSpPr txBox="1"/>
          <p:nvPr/>
        </p:nvSpPr>
        <p:spPr>
          <a:xfrm>
            <a:off x="18070286" y="-8403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2D417-0F72-7D44-AD5A-D69877BEB5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548" y="5008776"/>
            <a:ext cx="474873" cy="6981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E8DB51-89C7-484F-B9DB-119A294A33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4983" y="2443333"/>
            <a:ext cx="1584003" cy="715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891D82-E72B-FB4E-94C9-1E443FD0E9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233" y="3786888"/>
            <a:ext cx="1409503" cy="567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042EC5-6F17-1149-80A4-692742613A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6996" y="1487840"/>
            <a:ext cx="1799457" cy="371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D5A4EC-F6CD-ED45-9FD4-6AD46317762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2500" y="1500538"/>
            <a:ext cx="1568968" cy="4191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249DCB-1968-664A-BB45-5557243D9AE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768" y="4920701"/>
            <a:ext cx="874326" cy="8743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F5436F-A1F4-AC45-8B8B-C59BD31CD4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6985" y="1373533"/>
            <a:ext cx="1312718" cy="5263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D1850A-1C1A-3E4C-874A-76F8A79ACAD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714" y="5102627"/>
            <a:ext cx="1203260" cy="5104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5FAF16-E51F-9E47-898F-DA4BAAA9459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290" y="2661537"/>
            <a:ext cx="1798108" cy="3476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D54B99-84B8-A24C-9141-BF7943F1367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915" y="2615380"/>
            <a:ext cx="848033" cy="3714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95AAB7-46BD-F349-938A-FE183C123E1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544" y="3838679"/>
            <a:ext cx="1506775" cy="4636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D7414F-19BF-3248-BB09-CDF6BEBC22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37844" y="3682491"/>
            <a:ext cx="1290024" cy="6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11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865486-8C6A-1A42-ACD6-35D42D2C2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2CABA-DB20-764F-A409-1FCE4D736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Three major themes guide our work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in enabling future-ready learning spaces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BF0D02-4C25-9F4C-893B-1ACD3E12B5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" y="1346200"/>
            <a:ext cx="10304844" cy="4434840"/>
          </a:xfrm>
        </p:spPr>
        <p:txBody>
          <a:bodyPr/>
          <a:lstStyle/>
          <a:p>
            <a:r>
              <a:rPr lang="en-S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is </a:t>
            </a:r>
            <a:r>
              <a:rPr lang="en-S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</a:p>
          <a:p>
            <a:r>
              <a:rPr lang="en-S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is </a:t>
            </a:r>
            <a:r>
              <a:rPr lang="en-SG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everywhere</a:t>
            </a:r>
          </a:p>
          <a:p>
            <a:r>
              <a:rPr lang="en-S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is </a:t>
            </a:r>
            <a:r>
              <a:rPr lang="en-SG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transforming</a:t>
            </a:r>
          </a:p>
        </p:txBody>
      </p:sp>
    </p:spTree>
    <p:extLst>
      <p:ext uri="{BB962C8B-B14F-4D97-AF65-F5344CB8AC3E}">
        <p14:creationId xmlns:p14="http://schemas.microsoft.com/office/powerpoint/2010/main" val="501306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304967D3-1A6C-3546-A0A5-B075A2B5F9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C5C68-F489-4842-AC74-18687064F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1EC005-08FA-C04B-BF00-378F17AA0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Classroom based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Lecture style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One size fits all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Analog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D87431A-2E6C-D64C-8C33-FD146B98B0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</a:p>
        </p:txBody>
      </p:sp>
    </p:spTree>
    <p:extLst>
      <p:ext uri="{BB962C8B-B14F-4D97-AF65-F5344CB8AC3E}">
        <p14:creationId xmlns:p14="http://schemas.microsoft.com/office/powerpoint/2010/main" val="3868869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27BF73-FF2E-D043-A4B7-4E8977B4C5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5999" y="3429000"/>
            <a:ext cx="6095998" cy="3429000"/>
          </a:xfrm>
          <a:prstGeom prst="rect">
            <a:avLst/>
          </a:prstGeo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304967D3-1A6C-3546-A0A5-B075A2B5F9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C5C68-F489-4842-AC74-18687064F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1EC005-08FA-C04B-BF00-378F17AA0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Classroom based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Lecture style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One size fits all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Analog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CFF0766-A117-5D4D-B3BB-453B0421E2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Multi-location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Tailored to the individual Blended (</a:t>
            </a:r>
            <a:r>
              <a:rPr lang="en-SG" dirty="0" err="1">
                <a:latin typeface="Arial" panose="020B0604020202020204" pitchFamily="34" charset="0"/>
                <a:cs typeface="Arial" panose="020B0604020202020204" pitchFamily="34" charset="0"/>
              </a:rPr>
              <a:t>analog</a:t>
            </a: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 and digital)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D87431A-2E6C-D64C-8C33-FD146B98B0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54EC11-4F05-D74D-AC02-760B2F23A7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2903408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27BF73-FF2E-D043-A4B7-4E8977B4C5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5999" y="3429000"/>
            <a:ext cx="6095998" cy="3429000"/>
          </a:xfrm>
          <a:prstGeom prst="rect">
            <a:avLst/>
          </a:prstGeo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304967D3-1A6C-3546-A0A5-B075A2B5F9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3C972-FA06-D64E-AA2F-EA3EAC480D69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15CF82A4-48DE-2D43-B0B0-C2DCA9DDECC2}"/>
              </a:ext>
            </a:extLst>
          </p:cNvPr>
          <p:cNvSpPr/>
          <p:nvPr/>
        </p:nvSpPr>
        <p:spPr>
          <a:xfrm rot="5400000">
            <a:off x="5078929" y="4821643"/>
            <a:ext cx="746708" cy="64371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3CB731-4E48-5B42-BDFD-9EDAE32489B1}"/>
              </a:ext>
            </a:extLst>
          </p:cNvPr>
          <p:cNvSpPr txBox="1"/>
          <p:nvPr/>
        </p:nvSpPr>
        <p:spPr>
          <a:xfrm>
            <a:off x="535229" y="4327892"/>
            <a:ext cx="4156362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Passive </a:t>
            </a:r>
          </a:p>
          <a:p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C5C68-F489-4842-AC74-18687064F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1EC005-08FA-C04B-BF00-378F17AA0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/>
              <a:t>Classroom based</a:t>
            </a:r>
            <a:br>
              <a:rPr lang="en-SG" dirty="0"/>
            </a:br>
            <a:r>
              <a:rPr lang="en-SG" dirty="0"/>
              <a:t>Lecture style</a:t>
            </a:r>
            <a:br>
              <a:rPr lang="en-SG" dirty="0"/>
            </a:br>
            <a:r>
              <a:rPr lang="en-SG" dirty="0"/>
              <a:t>One size fits all</a:t>
            </a:r>
            <a:br>
              <a:rPr lang="en-SG" dirty="0"/>
            </a:br>
            <a:r>
              <a:rPr lang="en-SG" dirty="0"/>
              <a:t>Analog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CFF0766-A117-5D4D-B3BB-453B0421E2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SG" dirty="0"/>
              <a:t>Multi-location</a:t>
            </a:r>
            <a:br>
              <a:rPr lang="en-SG" dirty="0"/>
            </a:br>
            <a:r>
              <a:rPr lang="en-SG" dirty="0"/>
              <a:t>Interactive</a:t>
            </a:r>
            <a:br>
              <a:rPr lang="en-SG" dirty="0"/>
            </a:br>
            <a:r>
              <a:rPr lang="en-SG" dirty="0"/>
              <a:t>Tailored to the individual Blended (</a:t>
            </a:r>
            <a:r>
              <a:rPr lang="en-SG" dirty="0" err="1"/>
              <a:t>analog</a:t>
            </a:r>
            <a:r>
              <a:rPr lang="en-SG" dirty="0"/>
              <a:t> and digital)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D87431A-2E6C-D64C-8C33-FD146B98B0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from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54EC11-4F05-D74D-AC02-760B2F23A7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2C21AB-C962-2542-B837-C0B489415285}"/>
              </a:ext>
            </a:extLst>
          </p:cNvPr>
          <p:cNvSpPr txBox="1"/>
          <p:nvPr/>
        </p:nvSpPr>
        <p:spPr>
          <a:xfrm>
            <a:off x="6360160" y="4327892"/>
            <a:ext cx="4156362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</a:p>
          <a:p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784911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1895C29-3A09-F347-BB62-6A68A42A5B92}"/>
              </a:ext>
            </a:extLst>
          </p:cNvPr>
          <p:cNvSpPr>
            <a:spLocks noChangeAspect="1"/>
          </p:cNvSpPr>
          <p:nvPr/>
        </p:nvSpPr>
        <p:spPr>
          <a:xfrm>
            <a:off x="5382144" y="528375"/>
            <a:ext cx="5760000" cy="5760000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E66DDE49-7ECF-3842-800E-DC1A8BEAAD50}"/>
              </a:ext>
            </a:extLst>
          </p:cNvPr>
          <p:cNvSpPr/>
          <p:nvPr/>
        </p:nvSpPr>
        <p:spPr>
          <a:xfrm>
            <a:off x="6716808" y="5726140"/>
            <a:ext cx="3090672" cy="846540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2D571-CBFA-6143-8693-E9C9FAF779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active learning needs a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holistic approach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7FDD5F3-1F4F-FD45-9969-C5986BD7E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77E9EE-C4EA-1B47-9E15-A2E290FCFE57}"/>
              </a:ext>
            </a:extLst>
          </p:cNvPr>
          <p:cNvSpPr txBox="1"/>
          <p:nvPr/>
        </p:nvSpPr>
        <p:spPr>
          <a:xfrm>
            <a:off x="18070286" y="-8403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5A3161-EF67-D046-A8A0-C624C8DC9BAA}"/>
              </a:ext>
            </a:extLst>
          </p:cNvPr>
          <p:cNvGrpSpPr>
            <a:grpSpLocks noChangeAspect="1"/>
          </p:cNvGrpSpPr>
          <p:nvPr/>
        </p:nvGrpSpPr>
        <p:grpSpPr>
          <a:xfrm>
            <a:off x="6007644" y="1062123"/>
            <a:ext cx="4509000" cy="4320000"/>
            <a:chOff x="5323962" y="601001"/>
            <a:chExt cx="5876363" cy="563004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DA42748-4B2D-8746-A3B9-AFF406B62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3962" y="601001"/>
              <a:ext cx="5876363" cy="563004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FEDC98-D01D-D048-A7B8-B685D80BE764}"/>
                </a:ext>
              </a:extLst>
            </p:cNvPr>
            <p:cNvSpPr txBox="1"/>
            <p:nvPr/>
          </p:nvSpPr>
          <p:spPr>
            <a:xfrm>
              <a:off x="7044006" y="1016686"/>
              <a:ext cx="2444709" cy="16405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Up">
                <a:avLst>
                  <a:gd name="adj" fmla="val 13992940"/>
                </a:avLst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pedagogy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95E615-AFCC-8048-A0BB-EE859653C738}"/>
                </a:ext>
              </a:extLst>
            </p:cNvPr>
            <p:cNvSpPr txBox="1"/>
            <p:nvPr/>
          </p:nvSpPr>
          <p:spPr>
            <a:xfrm rot="2700000">
              <a:off x="5730395" y="3542729"/>
              <a:ext cx="2444708" cy="21026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Down">
                <a:avLst>
                  <a:gd name="adj" fmla="val 2718572"/>
                </a:avLst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space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11B156-A072-5846-A455-04644D0B7945}"/>
                </a:ext>
              </a:extLst>
            </p:cNvPr>
            <p:cNvSpPr txBox="1"/>
            <p:nvPr/>
          </p:nvSpPr>
          <p:spPr>
            <a:xfrm rot="18900000">
              <a:off x="8370235" y="3542727"/>
              <a:ext cx="2444709" cy="21026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Down">
                <a:avLst>
                  <a:gd name="adj" fmla="val 2718572"/>
                </a:avLst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technology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CA1CC0-E0B8-8547-9AB2-7A493BD95938}"/>
                </a:ext>
              </a:extLst>
            </p:cNvPr>
            <p:cNvSpPr txBox="1"/>
            <p:nvPr/>
          </p:nvSpPr>
          <p:spPr>
            <a:xfrm>
              <a:off x="7568656" y="3255734"/>
              <a:ext cx="1372579" cy="538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Active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learning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7EB5996-6996-8941-B708-0FA50386D413}"/>
              </a:ext>
            </a:extLst>
          </p:cNvPr>
          <p:cNvSpPr txBox="1"/>
          <p:nvPr/>
        </p:nvSpPr>
        <p:spPr>
          <a:xfrm>
            <a:off x="5391753" y="610998"/>
            <a:ext cx="5740782" cy="568578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ArchDown">
              <a:avLst>
                <a:gd name="adj" fmla="val 3618664"/>
              </a:avLst>
            </a:prstTxWarp>
            <a:spAutoFit/>
          </a:bodyPr>
          <a:lstStyle/>
          <a:p>
            <a:pPr algn="ctr"/>
            <a:r>
              <a:rPr lang="en-SG" sz="1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learning ecosystem</a:t>
            </a:r>
            <a:endParaRPr lang="en-US" sz="1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1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D5993-5EAF-8B4D-98BC-51AE1BABA4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b="1" dirty="0">
                <a:latin typeface="Arial" panose="020B0604020202020204" pitchFamily="34" charset="0"/>
                <a:cs typeface="Arial" panose="020B0604020202020204" pitchFamily="34" charset="0"/>
              </a:rPr>
              <a:t>pedagogy</a:t>
            </a: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 is the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driving force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AAEE5-F0D6-FC44-9691-B1EE64504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6D6C6-B6BF-C44D-9E13-FE0EE5160A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Transition among multiple 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teaching modes</a:t>
            </a:r>
          </a:p>
          <a:p>
            <a:pPr marL="342900" indent="-342900">
              <a:buFont typeface="+mj-lt"/>
              <a:buAutoNum type="arabicPeriod"/>
            </a:pP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Peer-to-peer learning</a:t>
            </a:r>
          </a:p>
          <a:p>
            <a:pPr marL="342900" indent="-342900">
              <a:buFont typeface="+mj-lt"/>
              <a:buAutoNum type="arabicPeriod"/>
            </a:pP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Individual learning</a:t>
            </a:r>
          </a:p>
          <a:p>
            <a:pPr marL="342900" indent="-342900">
              <a:buFont typeface="+mj-lt"/>
              <a:buAutoNum type="arabicPeriod"/>
            </a:pP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Teacher interactions and 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ongoing assessment </a:t>
            </a:r>
          </a:p>
          <a:p>
            <a:pPr marL="342900" indent="-342900">
              <a:buFont typeface="+mj-lt"/>
              <a:buAutoNum type="arabicPeriod"/>
            </a:pP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Professional development to increase adoption of new 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teaching strategies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3EAD64-4E81-A94B-A64B-AD145244DBC4}"/>
              </a:ext>
            </a:extLst>
          </p:cNvPr>
          <p:cNvSpPr/>
          <p:nvPr/>
        </p:nvSpPr>
        <p:spPr>
          <a:xfrm>
            <a:off x="6759560" y="1075199"/>
            <a:ext cx="3004413" cy="3022413"/>
          </a:xfrm>
          <a:prstGeom prst="ellipse">
            <a:avLst/>
          </a:prstGeom>
          <a:solidFill>
            <a:srgbClr val="009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2348E8-7058-1A4D-A762-EDD4BB75F2DE}"/>
              </a:ext>
            </a:extLst>
          </p:cNvPr>
          <p:cNvGrpSpPr>
            <a:grpSpLocks noChangeAspect="1"/>
          </p:cNvGrpSpPr>
          <p:nvPr/>
        </p:nvGrpSpPr>
        <p:grpSpPr>
          <a:xfrm>
            <a:off x="6007644" y="1062123"/>
            <a:ext cx="4509000" cy="4320000"/>
            <a:chOff x="5323959" y="601001"/>
            <a:chExt cx="5876361" cy="563004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C04A60-EEB0-BA48-9B61-9D59D21AA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3959" y="601001"/>
              <a:ext cx="5876361" cy="563004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8658BD-E6D9-E745-B636-E2AEE5316D8C}"/>
                </a:ext>
              </a:extLst>
            </p:cNvPr>
            <p:cNvSpPr txBox="1"/>
            <p:nvPr/>
          </p:nvSpPr>
          <p:spPr>
            <a:xfrm>
              <a:off x="7044002" y="1016686"/>
              <a:ext cx="2444708" cy="16405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Up">
                <a:avLst>
                  <a:gd name="adj" fmla="val 13992940"/>
                </a:avLst>
              </a:prstTxWarp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pedagogy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7EBD47-EA15-E84A-B358-69487844969B}"/>
                </a:ext>
              </a:extLst>
            </p:cNvPr>
            <p:cNvSpPr txBox="1"/>
            <p:nvPr/>
          </p:nvSpPr>
          <p:spPr>
            <a:xfrm rot="2700000">
              <a:off x="5730394" y="3542728"/>
              <a:ext cx="2444707" cy="21026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Down">
                <a:avLst>
                  <a:gd name="adj" fmla="val 2718572"/>
                </a:avLst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space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A2A5D1-30F3-914F-8181-3A1C8C1D5B78}"/>
                </a:ext>
              </a:extLst>
            </p:cNvPr>
            <p:cNvSpPr txBox="1"/>
            <p:nvPr/>
          </p:nvSpPr>
          <p:spPr>
            <a:xfrm rot="18900000">
              <a:off x="8370233" y="3542725"/>
              <a:ext cx="2444708" cy="2102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Down">
                <a:avLst>
                  <a:gd name="adj" fmla="val 2718572"/>
                </a:avLst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technology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F105FD-6BB5-1D44-97A5-1D25F2F445DE}"/>
                </a:ext>
              </a:extLst>
            </p:cNvPr>
            <p:cNvSpPr txBox="1"/>
            <p:nvPr/>
          </p:nvSpPr>
          <p:spPr>
            <a:xfrm>
              <a:off x="7568656" y="3255735"/>
              <a:ext cx="1372578" cy="538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Active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learning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D3B4398-B480-0741-AF99-7BC8588DC5C1}"/>
              </a:ext>
            </a:extLst>
          </p:cNvPr>
          <p:cNvGrpSpPr/>
          <p:nvPr/>
        </p:nvGrpSpPr>
        <p:grpSpPr>
          <a:xfrm>
            <a:off x="5382144" y="528375"/>
            <a:ext cx="5760000" cy="6044305"/>
            <a:chOff x="5382144" y="528375"/>
            <a:chExt cx="5760000" cy="604430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7D95003-5DB9-934F-92B7-987A855FF4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2144" y="528375"/>
              <a:ext cx="5760000" cy="57600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8F91B289-3759-414D-9A1A-F25EB6432CB3}"/>
                </a:ext>
              </a:extLst>
            </p:cNvPr>
            <p:cNvSpPr/>
            <p:nvPr/>
          </p:nvSpPr>
          <p:spPr>
            <a:xfrm>
              <a:off x="6716808" y="5726140"/>
              <a:ext cx="3090672" cy="84654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E6F968-BCAF-4245-B6BB-080C3AE33BE1}"/>
                </a:ext>
              </a:extLst>
            </p:cNvPr>
            <p:cNvSpPr txBox="1"/>
            <p:nvPr/>
          </p:nvSpPr>
          <p:spPr>
            <a:xfrm>
              <a:off x="5391753" y="610998"/>
              <a:ext cx="5740782" cy="56857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Down">
                <a:avLst>
                  <a:gd name="adj" fmla="val 3618664"/>
                </a:avLst>
              </a:prstTxWarp>
              <a:spAutoFit/>
            </a:bodyPr>
            <a:lstStyle/>
            <a:p>
              <a:pPr algn="ctr"/>
              <a:r>
                <a:rPr lang="en-SG" sz="15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Active Learning ecosystem</a:t>
              </a:r>
              <a:endParaRPr lang="en-US" sz="1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849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93DF85A-44C9-F043-9509-C93E804868A2}"/>
              </a:ext>
            </a:extLst>
          </p:cNvPr>
          <p:cNvGrpSpPr/>
          <p:nvPr/>
        </p:nvGrpSpPr>
        <p:grpSpPr>
          <a:xfrm>
            <a:off x="5382144" y="528375"/>
            <a:ext cx="5760000" cy="6044305"/>
            <a:chOff x="5382144" y="528375"/>
            <a:chExt cx="5760000" cy="604430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F39CA55-44CA-6947-9CB1-4E65BA9E2D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2144" y="528375"/>
              <a:ext cx="5760000" cy="57600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50D16500-42A5-B74E-9122-00636F6B9682}"/>
                </a:ext>
              </a:extLst>
            </p:cNvPr>
            <p:cNvSpPr/>
            <p:nvPr/>
          </p:nvSpPr>
          <p:spPr>
            <a:xfrm>
              <a:off x="6716808" y="5726140"/>
              <a:ext cx="3090672" cy="84654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033EA0-295D-6645-A420-5D2DB7BBED5F}"/>
                </a:ext>
              </a:extLst>
            </p:cNvPr>
            <p:cNvSpPr txBox="1"/>
            <p:nvPr/>
          </p:nvSpPr>
          <p:spPr>
            <a:xfrm>
              <a:off x="5391753" y="610998"/>
              <a:ext cx="5740782" cy="56857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Down">
                <a:avLst>
                  <a:gd name="adj" fmla="val 3618664"/>
                </a:avLst>
              </a:prstTxWarp>
              <a:spAutoFit/>
            </a:bodyPr>
            <a:lstStyle/>
            <a:p>
              <a:pPr algn="ctr"/>
              <a:r>
                <a:rPr lang="en-SG" sz="15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Active Learning ecosystem</a:t>
              </a:r>
              <a:endParaRPr lang="en-US" sz="1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A4F110-562D-EE49-86C4-A73362627B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needs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thoughtful integration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C99539-4EEE-FA4B-B497-81D2CF5D8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D459A-7731-1F49-ABFA-CD9F79B507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Projection / interaction 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surfaces for sharing</a:t>
            </a:r>
          </a:p>
          <a:p>
            <a:pPr marL="342900" indent="-342900">
              <a:buFont typeface="+mj-lt"/>
              <a:buAutoNum type="arabicPeriod"/>
            </a:pP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Access to BYOD and 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instructional tools</a:t>
            </a:r>
          </a:p>
          <a:p>
            <a:pPr marL="342900" indent="-342900">
              <a:buFont typeface="+mj-lt"/>
              <a:buAutoNum type="arabicPeriod"/>
            </a:pP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Tools to support anywhere / 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anytime learning</a:t>
            </a:r>
          </a:p>
          <a:p>
            <a:pPr marL="342900" indent="-342900">
              <a:buFont typeface="+mj-lt"/>
              <a:buAutoNum type="arabicPeriod"/>
            </a:pP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Analog + digital means to 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co-create</a:t>
            </a:r>
          </a:p>
          <a:p>
            <a:pPr marL="342900" indent="-342900">
              <a:buFont typeface="+mj-lt"/>
              <a:buAutoNum type="arabicPeriod"/>
            </a:pP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Designed to support 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pedagogical strategies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A202C3-87C9-6F4E-A15F-BBF672FB0E8F}"/>
              </a:ext>
            </a:extLst>
          </p:cNvPr>
          <p:cNvSpPr/>
          <p:nvPr/>
        </p:nvSpPr>
        <p:spPr>
          <a:xfrm>
            <a:off x="7495206" y="2353983"/>
            <a:ext cx="3010082" cy="3008663"/>
          </a:xfrm>
          <a:prstGeom prst="ellipse">
            <a:avLst/>
          </a:prstGeom>
          <a:solidFill>
            <a:srgbClr val="009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81641B-880B-264C-9F60-976CA6F090C9}"/>
              </a:ext>
            </a:extLst>
          </p:cNvPr>
          <p:cNvGrpSpPr>
            <a:grpSpLocks noChangeAspect="1"/>
          </p:cNvGrpSpPr>
          <p:nvPr/>
        </p:nvGrpSpPr>
        <p:grpSpPr>
          <a:xfrm>
            <a:off x="6007644" y="1062123"/>
            <a:ext cx="4509000" cy="4320000"/>
            <a:chOff x="5323962" y="601001"/>
            <a:chExt cx="5876363" cy="563004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5EB3957-93AE-1B4B-9D0B-C45DE631D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3962" y="601001"/>
              <a:ext cx="5876363" cy="563004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9868D2-9A82-FD40-83DF-9B98FCF86CA1}"/>
                </a:ext>
              </a:extLst>
            </p:cNvPr>
            <p:cNvSpPr txBox="1"/>
            <p:nvPr/>
          </p:nvSpPr>
          <p:spPr>
            <a:xfrm>
              <a:off x="7044006" y="1016686"/>
              <a:ext cx="2444709" cy="16405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Up">
                <a:avLst>
                  <a:gd name="adj" fmla="val 13992940"/>
                </a:avLst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pedagogy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AD2692-AC06-9448-B22F-D76BECA8C035}"/>
                </a:ext>
              </a:extLst>
            </p:cNvPr>
            <p:cNvSpPr txBox="1"/>
            <p:nvPr/>
          </p:nvSpPr>
          <p:spPr>
            <a:xfrm rot="2700000">
              <a:off x="5730395" y="3542729"/>
              <a:ext cx="2444708" cy="21026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Down">
                <a:avLst>
                  <a:gd name="adj" fmla="val 2718572"/>
                </a:avLst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space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5710FD-AD29-9745-B6C6-4115E4AA0F37}"/>
                </a:ext>
              </a:extLst>
            </p:cNvPr>
            <p:cNvSpPr txBox="1"/>
            <p:nvPr/>
          </p:nvSpPr>
          <p:spPr>
            <a:xfrm rot="18900000">
              <a:off x="8370235" y="3542727"/>
              <a:ext cx="2444709" cy="21026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Down">
                <a:avLst>
                  <a:gd name="adj" fmla="val 2718572"/>
                </a:avLst>
              </a:prstTxWarp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technology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B2AD9D-0A0E-D143-8710-268FF561A577}"/>
                </a:ext>
              </a:extLst>
            </p:cNvPr>
            <p:cNvSpPr txBox="1"/>
            <p:nvPr/>
          </p:nvSpPr>
          <p:spPr>
            <a:xfrm>
              <a:off x="7568656" y="3255734"/>
              <a:ext cx="1372579" cy="538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Active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5144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AC8A628-C2E4-EB4C-86DE-9DC87C3BA29D}"/>
              </a:ext>
            </a:extLst>
          </p:cNvPr>
          <p:cNvGrpSpPr/>
          <p:nvPr/>
        </p:nvGrpSpPr>
        <p:grpSpPr>
          <a:xfrm>
            <a:off x="5382144" y="528375"/>
            <a:ext cx="5760000" cy="6044305"/>
            <a:chOff x="5382144" y="528375"/>
            <a:chExt cx="5760000" cy="604430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9DD3C10-3F54-3249-BF24-5D4F037770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2144" y="528375"/>
              <a:ext cx="5760000" cy="57600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F64F2335-ADEB-9D4C-9505-86C43D53F3C1}"/>
                </a:ext>
              </a:extLst>
            </p:cNvPr>
            <p:cNvSpPr/>
            <p:nvPr/>
          </p:nvSpPr>
          <p:spPr>
            <a:xfrm>
              <a:off x="6716808" y="5726140"/>
              <a:ext cx="3090672" cy="84654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F425E9-4652-3C43-9D71-14F144301B51}"/>
                </a:ext>
              </a:extLst>
            </p:cNvPr>
            <p:cNvSpPr txBox="1"/>
            <p:nvPr/>
          </p:nvSpPr>
          <p:spPr>
            <a:xfrm>
              <a:off x="5391753" y="610998"/>
              <a:ext cx="5740782" cy="56857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Down">
                <a:avLst>
                  <a:gd name="adj" fmla="val 3618664"/>
                </a:avLst>
              </a:prstTxWarp>
              <a:spAutoFit/>
            </a:bodyPr>
            <a:lstStyle/>
            <a:p>
              <a:pPr algn="ctr"/>
              <a:r>
                <a:rPr lang="en-SG" sz="15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Active Learning ecosystem</a:t>
              </a:r>
              <a:endParaRPr lang="en-US" sz="1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6BE58-5CF0-C444-AD5F-F17A53AECA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b="1" dirty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 must enable 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and enhance learning 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across the campus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6636D-5BD0-574B-81EE-D95B4716C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7882D-48F3-E64F-A6A7-85CB1A68C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Visual and physical access</a:t>
            </a:r>
          </a:p>
          <a:p>
            <a:pPr marL="342900" indent="-342900">
              <a:buFont typeface="+mj-lt"/>
              <a:buAutoNum type="arabicPeriod"/>
            </a:pP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Facilitate social learning</a:t>
            </a:r>
          </a:p>
          <a:p>
            <a:pPr marL="342900" indent="-342900">
              <a:buFont typeface="+mj-lt"/>
              <a:buAutoNum type="arabicPeriod"/>
            </a:pP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Enable switching among 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learning modes</a:t>
            </a:r>
          </a:p>
          <a:p>
            <a:pPr marL="342900" indent="-342900">
              <a:buFont typeface="+mj-lt"/>
              <a:buAutoNum type="arabicPeriod"/>
            </a:pP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Support a range of postures 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for wellbeing</a:t>
            </a:r>
          </a:p>
          <a:p>
            <a:pPr marL="342900" indent="-342900">
              <a:buFont typeface="+mj-lt"/>
              <a:buAutoNum type="arabicPeriod"/>
            </a:pP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Integrate institution’s 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mission / goals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39EE1A-D411-8A46-B179-BC465D49331C}"/>
              </a:ext>
            </a:extLst>
          </p:cNvPr>
          <p:cNvSpPr/>
          <p:nvPr/>
        </p:nvSpPr>
        <p:spPr>
          <a:xfrm>
            <a:off x="6023915" y="2360859"/>
            <a:ext cx="3010082" cy="3008663"/>
          </a:xfrm>
          <a:prstGeom prst="ellipse">
            <a:avLst/>
          </a:prstGeom>
          <a:solidFill>
            <a:srgbClr val="009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6A1299-F2D2-7742-B593-7B508619232C}"/>
              </a:ext>
            </a:extLst>
          </p:cNvPr>
          <p:cNvGrpSpPr>
            <a:grpSpLocks noChangeAspect="1"/>
          </p:cNvGrpSpPr>
          <p:nvPr/>
        </p:nvGrpSpPr>
        <p:grpSpPr>
          <a:xfrm>
            <a:off x="6007644" y="1062123"/>
            <a:ext cx="4509000" cy="4320000"/>
            <a:chOff x="5323962" y="601001"/>
            <a:chExt cx="5876363" cy="563004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DAAC35-CEAE-7543-B4FD-9C8791750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3962" y="601001"/>
              <a:ext cx="5876363" cy="563004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8D3725-5FD5-154D-9BFC-F78B3E844B43}"/>
                </a:ext>
              </a:extLst>
            </p:cNvPr>
            <p:cNvSpPr txBox="1"/>
            <p:nvPr/>
          </p:nvSpPr>
          <p:spPr>
            <a:xfrm>
              <a:off x="7044006" y="1016686"/>
              <a:ext cx="2444709" cy="16405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Up">
                <a:avLst>
                  <a:gd name="adj" fmla="val 13992940"/>
                </a:avLst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pedagogy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D05E25-5B01-974C-B203-8A9F9F91BC59}"/>
                </a:ext>
              </a:extLst>
            </p:cNvPr>
            <p:cNvSpPr txBox="1"/>
            <p:nvPr/>
          </p:nvSpPr>
          <p:spPr>
            <a:xfrm rot="2700000">
              <a:off x="5730395" y="3542729"/>
              <a:ext cx="2444708" cy="21026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Down">
                <a:avLst>
                  <a:gd name="adj" fmla="val 2718572"/>
                </a:avLst>
              </a:prstTxWarp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space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B9DCC4-137D-9243-B5CE-C6A499340F25}"/>
                </a:ext>
              </a:extLst>
            </p:cNvPr>
            <p:cNvSpPr txBox="1"/>
            <p:nvPr/>
          </p:nvSpPr>
          <p:spPr>
            <a:xfrm rot="18900000">
              <a:off x="8370235" y="3542727"/>
              <a:ext cx="2444709" cy="21026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Down">
                <a:avLst>
                  <a:gd name="adj" fmla="val 2718572"/>
                </a:avLst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technology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9D2F0B-2D8B-7F42-A26A-258557F98B1C}"/>
                </a:ext>
              </a:extLst>
            </p:cNvPr>
            <p:cNvSpPr txBox="1"/>
            <p:nvPr/>
          </p:nvSpPr>
          <p:spPr>
            <a:xfrm>
              <a:off x="7568656" y="3255734"/>
              <a:ext cx="1372579" cy="538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Active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532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C2BDE-79EB-1A40-99FE-F04B6D33E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is</a:t>
            </a:r>
            <a:br>
              <a:rPr lang="en-US" dirty="0"/>
            </a:br>
            <a:r>
              <a:rPr lang="en-US" b="1" dirty="0"/>
              <a:t>changing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3947D-6B16-984F-9F23-29B89D1C1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26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6607120B-541F-ED45-A1B2-CBF188DE08D8}"/>
              </a:ext>
            </a:extLst>
          </p:cNvPr>
          <p:cNvSpPr/>
          <p:nvPr/>
        </p:nvSpPr>
        <p:spPr>
          <a:xfrm>
            <a:off x="7493955" y="2543821"/>
            <a:ext cx="1537240" cy="1546916"/>
          </a:xfrm>
          <a:custGeom>
            <a:avLst/>
            <a:gdLst>
              <a:gd name="connsiteX0" fmla="*/ 1002998 w 2012955"/>
              <a:gd name="connsiteY0" fmla="*/ 0 h 2002619"/>
              <a:gd name="connsiteX1" fmla="*/ 1147390 w 2012955"/>
              <a:gd name="connsiteY1" fmla="*/ 87287 h 2002619"/>
              <a:gd name="connsiteX2" fmla="*/ 2012955 w 2012955"/>
              <a:gd name="connsiteY2" fmla="*/ 1707175 h 2002619"/>
              <a:gd name="connsiteX3" fmla="*/ 2012218 w 2012955"/>
              <a:gd name="connsiteY3" fmla="*/ 1721700 h 2002619"/>
              <a:gd name="connsiteX4" fmla="*/ 1939438 w 2012955"/>
              <a:gd name="connsiteY4" fmla="*/ 1765876 h 2002619"/>
              <a:gd name="connsiteX5" fmla="*/ 1003651 w 2012955"/>
              <a:gd name="connsiteY5" fmla="*/ 2002619 h 2002619"/>
              <a:gd name="connsiteX6" fmla="*/ 67864 w 2012955"/>
              <a:gd name="connsiteY6" fmla="*/ 1765876 h 2002619"/>
              <a:gd name="connsiteX7" fmla="*/ 987 w 2012955"/>
              <a:gd name="connsiteY7" fmla="*/ 1725283 h 2002619"/>
              <a:gd name="connsiteX8" fmla="*/ 0 w 2012955"/>
              <a:gd name="connsiteY8" fmla="*/ 1705766 h 2002619"/>
              <a:gd name="connsiteX9" fmla="*/ 863335 w 2012955"/>
              <a:gd name="connsiteY9" fmla="*/ 84707 h 2002619"/>
              <a:gd name="connsiteX10" fmla="*/ 1002998 w 2012955"/>
              <a:gd name="connsiteY10" fmla="*/ 0 h 200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2955" h="2002619">
                <a:moveTo>
                  <a:pt x="1002998" y="0"/>
                </a:moveTo>
                <a:lnTo>
                  <a:pt x="1147390" y="87287"/>
                </a:lnTo>
                <a:cubicBezTo>
                  <a:pt x="1669610" y="438349"/>
                  <a:pt x="2012955" y="1032864"/>
                  <a:pt x="2012955" y="1707175"/>
                </a:cubicBezTo>
                <a:lnTo>
                  <a:pt x="2012218" y="1721700"/>
                </a:lnTo>
                <a:lnTo>
                  <a:pt x="1939438" y="1765876"/>
                </a:lnTo>
                <a:cubicBezTo>
                  <a:pt x="1661263" y="1916858"/>
                  <a:pt x="1342481" y="2002619"/>
                  <a:pt x="1003651" y="2002619"/>
                </a:cubicBezTo>
                <a:cubicBezTo>
                  <a:pt x="664821" y="2002619"/>
                  <a:pt x="346039" y="1916858"/>
                  <a:pt x="67864" y="1765876"/>
                </a:cubicBezTo>
                <a:lnTo>
                  <a:pt x="987" y="1725283"/>
                </a:lnTo>
                <a:lnTo>
                  <a:pt x="0" y="1705766"/>
                </a:lnTo>
                <a:cubicBezTo>
                  <a:pt x="0" y="1030967"/>
                  <a:pt x="342461" y="436023"/>
                  <a:pt x="863335" y="84707"/>
                </a:cubicBezTo>
                <a:lnTo>
                  <a:pt x="1002998" y="0"/>
                </a:lnTo>
                <a:close/>
              </a:path>
            </a:pathLst>
          </a:custGeom>
          <a:solidFill>
            <a:srgbClr val="009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5A3161-EF67-D046-A8A0-C624C8DC9BAA}"/>
              </a:ext>
            </a:extLst>
          </p:cNvPr>
          <p:cNvGrpSpPr>
            <a:grpSpLocks noChangeAspect="1"/>
          </p:cNvGrpSpPr>
          <p:nvPr/>
        </p:nvGrpSpPr>
        <p:grpSpPr>
          <a:xfrm>
            <a:off x="6007644" y="1062123"/>
            <a:ext cx="4509000" cy="4320000"/>
            <a:chOff x="5323962" y="601001"/>
            <a:chExt cx="5876363" cy="563004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DA42748-4B2D-8746-A3B9-AFF406B62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3962" y="601001"/>
              <a:ext cx="5876363" cy="563004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FEDC98-D01D-D048-A7B8-B685D80BE764}"/>
                </a:ext>
              </a:extLst>
            </p:cNvPr>
            <p:cNvSpPr txBox="1"/>
            <p:nvPr/>
          </p:nvSpPr>
          <p:spPr>
            <a:xfrm>
              <a:off x="7044006" y="1016686"/>
              <a:ext cx="2444709" cy="16405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Up">
                <a:avLst>
                  <a:gd name="adj" fmla="val 13992940"/>
                </a:avLst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pedagogy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95E615-AFCC-8048-A0BB-EE859653C738}"/>
                </a:ext>
              </a:extLst>
            </p:cNvPr>
            <p:cNvSpPr txBox="1"/>
            <p:nvPr/>
          </p:nvSpPr>
          <p:spPr>
            <a:xfrm rot="2700000">
              <a:off x="5730395" y="3542729"/>
              <a:ext cx="2444708" cy="21026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Down">
                <a:avLst>
                  <a:gd name="adj" fmla="val 2718572"/>
                </a:avLst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space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11B156-A072-5846-A455-04644D0B7945}"/>
                </a:ext>
              </a:extLst>
            </p:cNvPr>
            <p:cNvSpPr txBox="1"/>
            <p:nvPr/>
          </p:nvSpPr>
          <p:spPr>
            <a:xfrm rot="18900000">
              <a:off x="8370235" y="3542727"/>
              <a:ext cx="2444709" cy="21026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Down">
                <a:avLst>
                  <a:gd name="adj" fmla="val 2718572"/>
                </a:avLst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technology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CA1CC0-E0B8-8547-9AB2-7A493BD95938}"/>
                </a:ext>
              </a:extLst>
            </p:cNvPr>
            <p:cNvSpPr txBox="1"/>
            <p:nvPr/>
          </p:nvSpPr>
          <p:spPr>
            <a:xfrm>
              <a:off x="7568656" y="3255734"/>
              <a:ext cx="1372579" cy="538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Active</a:t>
              </a:r>
            </a:p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learning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B2D571-CBFA-6143-8693-E9C9FAF779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active learning needs a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holistic approach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7FDD5F3-1F4F-FD45-9969-C5986BD7E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77E9EE-C4EA-1B47-9E15-A2E290FCFE57}"/>
              </a:ext>
            </a:extLst>
          </p:cNvPr>
          <p:cNvSpPr txBox="1"/>
          <p:nvPr/>
        </p:nvSpPr>
        <p:spPr>
          <a:xfrm>
            <a:off x="18070286" y="-8403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38DCD0D-B384-1045-A7B1-39FD393C96C4}"/>
              </a:ext>
            </a:extLst>
          </p:cNvPr>
          <p:cNvGrpSpPr/>
          <p:nvPr/>
        </p:nvGrpSpPr>
        <p:grpSpPr>
          <a:xfrm>
            <a:off x="5382144" y="528375"/>
            <a:ext cx="5760000" cy="6044305"/>
            <a:chOff x="5382144" y="528375"/>
            <a:chExt cx="5760000" cy="604430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E0D59F-CDFC-AF40-B3ED-C5E6DFACD4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2144" y="528375"/>
              <a:ext cx="5760000" cy="57600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60467A74-C4E9-224B-AF5E-FCC3CF805A8C}"/>
                </a:ext>
              </a:extLst>
            </p:cNvPr>
            <p:cNvSpPr/>
            <p:nvPr/>
          </p:nvSpPr>
          <p:spPr>
            <a:xfrm>
              <a:off x="6716808" y="5726140"/>
              <a:ext cx="3090672" cy="84654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4472D8-07F1-E545-B17F-791C3649FC6B}"/>
                </a:ext>
              </a:extLst>
            </p:cNvPr>
            <p:cNvSpPr txBox="1"/>
            <p:nvPr/>
          </p:nvSpPr>
          <p:spPr>
            <a:xfrm>
              <a:off x="5391753" y="610998"/>
              <a:ext cx="5740782" cy="56857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Down">
                <a:avLst>
                  <a:gd name="adj" fmla="val 3618664"/>
                </a:avLst>
              </a:prstTxWarp>
              <a:spAutoFit/>
            </a:bodyPr>
            <a:lstStyle/>
            <a:p>
              <a:pPr algn="ctr"/>
              <a:r>
                <a:rPr lang="en-SG" sz="15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Active Learning ecosystem</a:t>
              </a:r>
              <a:endParaRPr lang="en-US" sz="1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880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865486-8C6A-1A42-ACD6-35D42D2C2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2CABA-DB20-764F-A409-1FCE4D736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Three major themes guide our work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in enabling future-ready learning spaces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BF0D02-4C25-9F4C-893B-1ACD3E12B5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" y="1346200"/>
            <a:ext cx="10304844" cy="4434840"/>
          </a:xfrm>
        </p:spPr>
        <p:txBody>
          <a:bodyPr/>
          <a:lstStyle/>
          <a:p>
            <a:r>
              <a:rPr lang="en-S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is </a:t>
            </a:r>
            <a:r>
              <a:rPr lang="en-SG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</a:p>
          <a:p>
            <a:r>
              <a:rPr lang="en-S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is </a:t>
            </a:r>
            <a:r>
              <a:rPr lang="en-S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everywhere</a:t>
            </a:r>
          </a:p>
          <a:p>
            <a:r>
              <a:rPr lang="en-S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is </a:t>
            </a:r>
            <a:r>
              <a:rPr lang="en-SG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transforming</a:t>
            </a:r>
          </a:p>
        </p:txBody>
      </p:sp>
    </p:spTree>
    <p:extLst>
      <p:ext uri="{BB962C8B-B14F-4D97-AF65-F5344CB8AC3E}">
        <p14:creationId xmlns:p14="http://schemas.microsoft.com/office/powerpoint/2010/main" val="738561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D0FAEC-F536-A64E-9784-BFBECB4D4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332288" y="0"/>
            <a:ext cx="7859712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50480D-7185-4547-8D89-B0907478DE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Focus + interaction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Individually + in groups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AB0-8576-8E4E-9606-860A423B0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5D3FE-1237-DD40-A22E-2F67D36F45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people learn in  </a:t>
            </a:r>
            <a:r>
              <a:rPr lang="en-SG" b="1" dirty="0">
                <a:latin typeface="Arial" panose="020B0604020202020204" pitchFamily="34" charset="0"/>
                <a:cs typeface="Arial" panose="020B0604020202020204" pitchFamily="34" charset="0"/>
              </a:rPr>
              <a:t>many ways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group of people sitting at a table in front of a window&#13;&#10;&#13;&#10;Description automatically generated">
            <a:extLst>
              <a:ext uri="{FF2B5EF4-FFF2-40B4-BE49-F238E27FC236}">
                <a16:creationId xmlns:a16="http://schemas.microsoft.com/office/drawing/2014/main" id="{F9DE0001-BC30-484C-AA80-A800CEB6C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2286" y="0"/>
            <a:ext cx="785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7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4D8EF-91FD-8E44-A2CD-0EFAF7B33E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learning spaces must support </a:t>
            </a:r>
            <a:r>
              <a:rPr lang="en-SG" b="1" dirty="0">
                <a:latin typeface="Arial" panose="020B0604020202020204" pitchFamily="34" charset="0"/>
                <a:cs typeface="Arial" panose="020B0604020202020204" pitchFamily="34" charset="0"/>
              </a:rPr>
              <a:t>multiple ways </a:t>
            </a:r>
            <a:br>
              <a:rPr lang="en-SG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b="1" dirty="0">
                <a:latin typeface="Arial" panose="020B0604020202020204" pitchFamily="34" charset="0"/>
                <a:cs typeface="Arial" panose="020B0604020202020204" pitchFamily="34" charset="0"/>
              </a:rPr>
              <a:t>of learning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CD67E5-D123-704F-909D-40E18C63A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DFA116-FE1E-3E4E-A9D9-2D94BEB072A7}"/>
              </a:ext>
            </a:extLst>
          </p:cNvPr>
          <p:cNvSpPr txBox="1"/>
          <p:nvPr/>
        </p:nvSpPr>
        <p:spPr>
          <a:xfrm>
            <a:off x="7353340" y="987142"/>
            <a:ext cx="1441138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6AD52-9E00-7F49-BD52-A65BA0902199}"/>
              </a:ext>
            </a:extLst>
          </p:cNvPr>
          <p:cNvSpPr txBox="1"/>
          <p:nvPr/>
        </p:nvSpPr>
        <p:spPr>
          <a:xfrm>
            <a:off x="7353340" y="5563081"/>
            <a:ext cx="1441138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B26073-F2CC-D84D-A0B5-FDA2DA2E0A85}"/>
              </a:ext>
            </a:extLst>
          </p:cNvPr>
          <p:cNvSpPr txBox="1"/>
          <p:nvPr/>
        </p:nvSpPr>
        <p:spPr>
          <a:xfrm>
            <a:off x="10345868" y="3280132"/>
            <a:ext cx="104400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1CD45-DE62-B840-9AE4-1F615311882F}"/>
              </a:ext>
            </a:extLst>
          </p:cNvPr>
          <p:cNvSpPr txBox="1"/>
          <p:nvPr/>
        </p:nvSpPr>
        <p:spPr>
          <a:xfrm>
            <a:off x="5296011" y="3280132"/>
            <a:ext cx="68400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61083D-5CA0-2B4E-A9ED-327F13125D92}"/>
              </a:ext>
            </a:extLst>
          </p:cNvPr>
          <p:cNvSpPr txBox="1"/>
          <p:nvPr/>
        </p:nvSpPr>
        <p:spPr>
          <a:xfrm>
            <a:off x="6126879" y="2109364"/>
            <a:ext cx="136926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HK" sz="1500" dirty="0">
                <a:latin typeface="Arial" panose="020B0604020202020204" pitchFamily="34" charset="0"/>
                <a:cs typeface="Arial" panose="020B0604020202020204" pitchFamily="34" charset="0"/>
              </a:rPr>
              <a:t>Individual work in the presence of others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EDA843-D349-884B-A48A-34BD6ACCB30C}"/>
              </a:ext>
            </a:extLst>
          </p:cNvPr>
          <p:cNvSpPr txBox="1"/>
          <p:nvPr/>
        </p:nvSpPr>
        <p:spPr>
          <a:xfrm>
            <a:off x="8580673" y="2109364"/>
            <a:ext cx="1586765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HK" sz="1500" dirty="0">
                <a:latin typeface="Arial" panose="020B0604020202020204" pitchFamily="34" charset="0"/>
                <a:cs typeface="Arial" panose="020B0604020202020204" pitchFamily="34" charset="0"/>
              </a:rPr>
              <a:t>Open group work with peers or faculty and staff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9A9140-F7DA-E143-B00D-5A64DA06070E}"/>
              </a:ext>
            </a:extLst>
          </p:cNvPr>
          <p:cNvSpPr txBox="1"/>
          <p:nvPr/>
        </p:nvSpPr>
        <p:spPr>
          <a:xfrm>
            <a:off x="6126879" y="4050107"/>
            <a:ext cx="1441133" cy="123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HK" sz="1500" dirty="0">
                <a:latin typeface="Arial" panose="020B0604020202020204" pitchFamily="34" charset="0"/>
                <a:cs typeface="Arial" panose="020B0604020202020204" pitchFamily="34" charset="0"/>
              </a:rPr>
              <a:t>Individual focused work with visual and acoustic privacy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2FE8E1-2C5A-B640-9AB7-41A747ADBAB1}"/>
              </a:ext>
            </a:extLst>
          </p:cNvPr>
          <p:cNvSpPr txBox="1"/>
          <p:nvPr/>
        </p:nvSpPr>
        <p:spPr>
          <a:xfrm>
            <a:off x="8580673" y="4050107"/>
            <a:ext cx="1588525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HK" sz="1500" dirty="0">
                <a:latin typeface="Arial" panose="020B0604020202020204" pitchFamily="34" charset="0"/>
                <a:cs typeface="Arial" panose="020B0604020202020204" pitchFamily="34" charset="0"/>
              </a:rPr>
              <a:t>Group work </a:t>
            </a:r>
            <a:br>
              <a:rPr lang="en-HK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1500" dirty="0">
                <a:latin typeface="Arial" panose="020B0604020202020204" pitchFamily="34" charset="0"/>
                <a:cs typeface="Arial" panose="020B0604020202020204" pitchFamily="34" charset="0"/>
              </a:rPr>
              <a:t>with visual and acoustic privacy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CE0A4BC-29D7-9A43-B829-BF01EEE32FBC}"/>
              </a:ext>
            </a:extLst>
          </p:cNvPr>
          <p:cNvGrpSpPr/>
          <p:nvPr/>
        </p:nvGrpSpPr>
        <p:grpSpPr>
          <a:xfrm>
            <a:off x="6126879" y="1307000"/>
            <a:ext cx="4073794" cy="4250774"/>
            <a:chOff x="6126879" y="1307000"/>
            <a:chExt cx="4073794" cy="4250774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72F2644-B2DC-944B-9165-6452F78257B0}"/>
                </a:ext>
              </a:extLst>
            </p:cNvPr>
            <p:cNvCxnSpPr/>
            <p:nvPr/>
          </p:nvCxnSpPr>
          <p:spPr>
            <a:xfrm>
              <a:off x="8073908" y="3069000"/>
              <a:ext cx="0" cy="720000"/>
            </a:xfrm>
            <a:prstGeom prst="straightConnector1">
              <a:avLst/>
            </a:prstGeom>
            <a:ln w="63500">
              <a:solidFill>
                <a:srgbClr val="00B0F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47F9229-8838-8E44-AAA4-964B0AE08E97}"/>
                </a:ext>
              </a:extLst>
            </p:cNvPr>
            <p:cNvCxnSpPr/>
            <p:nvPr/>
          </p:nvCxnSpPr>
          <p:spPr>
            <a:xfrm>
              <a:off x="7715478" y="3429002"/>
              <a:ext cx="720000" cy="0"/>
            </a:xfrm>
            <a:prstGeom prst="straightConnector1">
              <a:avLst/>
            </a:prstGeom>
            <a:ln w="63500">
              <a:solidFill>
                <a:srgbClr val="00B0F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06EC869-1BEC-504E-9A2C-104571F01D0E}"/>
                </a:ext>
              </a:extLst>
            </p:cNvPr>
            <p:cNvCxnSpPr>
              <a:cxnSpLocks/>
            </p:cNvCxnSpPr>
            <p:nvPr/>
          </p:nvCxnSpPr>
          <p:spPr>
            <a:xfrm>
              <a:off x="8580673" y="3429000"/>
              <a:ext cx="1620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2393D65-C544-9348-8518-E581E7B4502D}"/>
                </a:ext>
              </a:extLst>
            </p:cNvPr>
            <p:cNvCxnSpPr>
              <a:cxnSpLocks/>
            </p:cNvCxnSpPr>
            <p:nvPr/>
          </p:nvCxnSpPr>
          <p:spPr>
            <a:xfrm>
              <a:off x="6126879" y="3429000"/>
              <a:ext cx="1440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C60C278-1568-924A-8633-66E61931641E}"/>
                </a:ext>
              </a:extLst>
            </p:cNvPr>
            <p:cNvCxnSpPr/>
            <p:nvPr/>
          </p:nvCxnSpPr>
          <p:spPr>
            <a:xfrm>
              <a:off x="8075478" y="1307000"/>
              <a:ext cx="0" cy="162000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42825D-6ACA-E243-B30E-ECDFF38D1D3F}"/>
                </a:ext>
              </a:extLst>
            </p:cNvPr>
            <p:cNvCxnSpPr/>
            <p:nvPr/>
          </p:nvCxnSpPr>
          <p:spPr>
            <a:xfrm>
              <a:off x="8075478" y="3937774"/>
              <a:ext cx="0" cy="162000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7071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BD6C370-2DC9-9049-A451-5A6CFB4DEA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615" y="3428999"/>
            <a:ext cx="4116385" cy="3428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BF648D-3309-724F-995A-D630D99A7E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2288" y="3429000"/>
            <a:ext cx="3743325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BBDB6F-3962-B740-A51F-3715D184A2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75613" y="0"/>
            <a:ext cx="4116371" cy="3429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90A10D-C1E5-9640-8517-CCDF5771D4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2288" y="0"/>
            <a:ext cx="3743325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D676E6-E036-6440-A50E-D2406DE1D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sz="2000" dirty="0">
                <a:latin typeface="Arial" panose="020B0604020202020204" pitchFamily="34" charset="0"/>
                <a:cs typeface="Arial" panose="020B0604020202020204" pitchFamily="34" charset="0"/>
              </a:rPr>
              <a:t>Campuses need a range </a:t>
            </a:r>
            <a:br>
              <a:rPr lang="en-SG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2000" dirty="0">
                <a:latin typeface="Arial" panose="020B0604020202020204" pitchFamily="34" charset="0"/>
                <a:cs typeface="Arial" panose="020B0604020202020204" pitchFamily="34" charset="0"/>
              </a:rPr>
              <a:t>of spaces that offer choice </a:t>
            </a:r>
            <a:br>
              <a:rPr lang="en-SG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2000" dirty="0">
                <a:latin typeface="Arial" panose="020B0604020202020204" pitchFamily="34" charset="0"/>
                <a:cs typeface="Arial" panose="020B0604020202020204" pitchFamily="34" charset="0"/>
              </a:rPr>
              <a:t>and control to teachers </a:t>
            </a:r>
            <a:br>
              <a:rPr lang="en-SG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2000" dirty="0">
                <a:latin typeface="Arial" panose="020B0604020202020204" pitchFamily="34" charset="0"/>
                <a:cs typeface="Arial" panose="020B0604020202020204" pitchFamily="34" charset="0"/>
              </a:rPr>
              <a:t>and learners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2EEBE8-92B9-7D4D-BEE4-91920D77D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-US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D6E333-15BE-CF4D-8347-C94FFBF06256}"/>
              </a:ext>
            </a:extLst>
          </p:cNvPr>
          <p:cNvCxnSpPr/>
          <p:nvPr/>
        </p:nvCxnSpPr>
        <p:spPr>
          <a:xfrm>
            <a:off x="8073908" y="3069000"/>
            <a:ext cx="0" cy="720000"/>
          </a:xfrm>
          <a:prstGeom prst="straightConnector1">
            <a:avLst/>
          </a:prstGeom>
          <a:ln w="635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4EA223-A940-964D-8DDB-CA28CF2681B9}"/>
              </a:ext>
            </a:extLst>
          </p:cNvPr>
          <p:cNvCxnSpPr/>
          <p:nvPr/>
        </p:nvCxnSpPr>
        <p:spPr>
          <a:xfrm>
            <a:off x="7715478" y="3429002"/>
            <a:ext cx="720000" cy="0"/>
          </a:xfrm>
          <a:prstGeom prst="straightConnector1">
            <a:avLst/>
          </a:prstGeom>
          <a:ln w="635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739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865486-8C6A-1A42-ACD6-35D42D2C2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2CABA-DB20-764F-A409-1FCE4D736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Three major themes guide our work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in enabling future-ready learning spaces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BF0D02-4C25-9F4C-893B-1ACD3E12B5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" y="1346200"/>
            <a:ext cx="10304844" cy="4434840"/>
          </a:xfrm>
        </p:spPr>
        <p:txBody>
          <a:bodyPr/>
          <a:lstStyle/>
          <a:p>
            <a:r>
              <a:rPr lang="en-S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is </a:t>
            </a:r>
            <a:r>
              <a:rPr lang="en-SG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</a:p>
          <a:p>
            <a:r>
              <a:rPr lang="en-S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is </a:t>
            </a:r>
            <a:r>
              <a:rPr lang="en-SG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everywhere</a:t>
            </a:r>
          </a:p>
          <a:p>
            <a:r>
              <a:rPr lang="en-S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is </a:t>
            </a:r>
            <a:r>
              <a:rPr lang="en-S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transforming</a:t>
            </a:r>
          </a:p>
        </p:txBody>
      </p:sp>
    </p:spTree>
    <p:extLst>
      <p:ext uri="{BB962C8B-B14F-4D97-AF65-F5344CB8AC3E}">
        <p14:creationId xmlns:p14="http://schemas.microsoft.com/office/powerpoint/2010/main" val="2163107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1CA4A9-64D3-CC44-AC45-BD9962F34F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2288" y="0"/>
            <a:ext cx="7859712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AB967D-DE0C-1240-BBFE-E134C299AC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Contemporary educators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see the 5Cs as essential skills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8CA17-2888-2045-831B-19E826FDA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D550BC-3063-1D46-B13D-DBE6215AD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Critical thinking</a:t>
            </a:r>
          </a:p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</a:p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</a:p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Curiosity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70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16CB9C-EF69-B94E-9BC6-6F358428CB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332287" y="0"/>
            <a:ext cx="7859711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8837A92-55E6-1F43-A68C-98F010B753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21st century learners increasingly need 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other key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25FA4-A3C1-0D40-80FF-FD940742D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CEFDBA-995D-C247-8E87-214338FBDD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Self agency</a:t>
            </a:r>
          </a:p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Disruptive innovation</a:t>
            </a:r>
          </a:p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Human to computer collaboration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67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E1A8C6-8E30-2549-9426-25412007B9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2288" y="0"/>
            <a:ext cx="7859712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C2EAC8D-CD47-6F44-B837-CB14967547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Learning spaces must 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support 21st century 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skill building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42106-D0C0-C64D-944A-766B3D101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44E380-BA1A-A247-8345-4D5412BEFE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Fluid and flexible</a:t>
            </a:r>
          </a:p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Integrated with technology</a:t>
            </a:r>
          </a:p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Customizable to learners’ physical, cognitive and emotional needs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39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865486-8C6A-1A42-ACD6-35D42D2C2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2CABA-DB20-764F-A409-1FCE4D736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Three major themes guide our work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in enabling future-ready learning spaces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BF0D02-4C25-9F4C-893B-1ACD3E12B5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" y="1346200"/>
            <a:ext cx="10304844" cy="4434840"/>
          </a:xfrm>
        </p:spPr>
        <p:txBody>
          <a:bodyPr/>
          <a:lstStyle/>
          <a:p>
            <a:r>
              <a:rPr lang="en-S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is </a:t>
            </a:r>
            <a:r>
              <a:rPr lang="en-S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</a:p>
          <a:p>
            <a:pPr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learning needs a holistic approach</a:t>
            </a:r>
            <a:r>
              <a:rPr lang="en-SG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+mj-lt"/>
              <a:buAutoNum type="arabicPeriod" startAt="2"/>
            </a:pPr>
            <a:r>
              <a:rPr lang="en-S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is </a:t>
            </a:r>
            <a:r>
              <a:rPr lang="en-S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everywhere</a:t>
            </a:r>
          </a:p>
          <a:p>
            <a:pPr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Campuses need to offer a diverse range of learning spaces</a:t>
            </a:r>
            <a:endParaRPr lang="en-SG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 startAt="3"/>
            </a:pPr>
            <a:r>
              <a:rPr lang="en-S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is </a:t>
            </a:r>
            <a:r>
              <a:rPr lang="en-S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transforming</a:t>
            </a:r>
          </a:p>
          <a:p>
            <a:pPr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spaces must support 21</a:t>
            </a:r>
            <a:r>
              <a:rPr lang="en-US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century skill building</a:t>
            </a:r>
            <a:endParaRPr lang="en-SG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5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61B803-19CC-E744-B0AC-3CD7D3641E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332288" y="0"/>
            <a:ext cx="78597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3EB76E-E9FD-F946-BB72-45A357CCB2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pedagogy has </a:t>
            </a:r>
            <a:br>
              <a:rPr lang="en-US" dirty="0"/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evolved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CE15DA-7C99-4E45-A346-8CB944251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56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099-3F69-324F-9C48-A4124AAA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let’s talk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59EBC-53B4-D84C-99D6-BEF75B9220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Owen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Pescod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|  +852 1234 5678  |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opescod@steelcase.com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steelcase.asia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0E30B-DA82-7E48-985A-759B4E6A345C}"/>
              </a:ext>
            </a:extLst>
          </p:cNvPr>
          <p:cNvSpPr txBox="1"/>
          <p:nvPr/>
        </p:nvSpPr>
        <p:spPr>
          <a:xfrm>
            <a:off x="2693324" y="5770563"/>
            <a:ext cx="3059083" cy="923330"/>
          </a:xfrm>
          <a:prstGeom prst="rect">
            <a:avLst/>
          </a:prstGeom>
          <a:solidFill>
            <a:srgbClr val="0096DB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Edu team please customize your contact details here and delete this note!</a:t>
            </a:r>
          </a:p>
        </p:txBody>
      </p:sp>
    </p:spTree>
    <p:extLst>
      <p:ext uri="{BB962C8B-B14F-4D97-AF65-F5344CB8AC3E}">
        <p14:creationId xmlns:p14="http://schemas.microsoft.com/office/powerpoint/2010/main" val="150507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DC52FC0-91FC-CF47-B763-D6C833E08C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2288" y="0"/>
            <a:ext cx="7859712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AF33E-F3B9-BD46-BD57-14DBD5D1A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technology has </a:t>
            </a:r>
            <a:br>
              <a:rPr lang="en-US" dirty="0"/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transformed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22D874-38BE-564F-94BC-01ACFD8C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5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4D28ED0-803F-804B-AED7-4B954759A4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2288" y="0"/>
            <a:ext cx="7859712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A846E1-812E-A142-BF0A-99F0F5284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learning spaces </a:t>
            </a:r>
            <a:br>
              <a:rPr lang="en-SG" dirty="0"/>
            </a:br>
            <a:r>
              <a:rPr lang="en-SG" b="1" dirty="0">
                <a:latin typeface="Arial" panose="020B0604020202020204" pitchFamily="34" charset="0"/>
                <a:cs typeface="Arial" panose="020B0604020202020204" pitchFamily="34" charset="0"/>
              </a:rPr>
              <a:t>need to </a:t>
            </a:r>
            <a:br>
              <a:rPr lang="en-SG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b="1" dirty="0">
                <a:latin typeface="Arial" panose="020B0604020202020204" pitchFamily="34" charset="0"/>
                <a:cs typeface="Arial" panose="020B0604020202020204" pitchFamily="34" charset="0"/>
              </a:rPr>
              <a:t>keep pace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DFD158-88FB-6C4D-8947-2639A38CF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4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C552-B09F-B449-8FE6-21A2DE7D1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2" y="2235200"/>
            <a:ext cx="8804165" cy="2387600"/>
          </a:xfrm>
        </p:spPr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Steelcase Education helps schools, colleges and universities create the most effective, rewarding and inspiring learning environments 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b="1" dirty="0">
                <a:latin typeface="Arial" panose="020B0604020202020204" pitchFamily="34" charset="0"/>
                <a:cs typeface="Arial" panose="020B0604020202020204" pitchFamily="34" charset="0"/>
              </a:rPr>
              <a:t>to meet the evolving needs </a:t>
            </a:r>
            <a:br>
              <a:rPr lang="en-SG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b="1" dirty="0">
                <a:latin typeface="Arial" panose="020B0604020202020204" pitchFamily="34" charset="0"/>
                <a:cs typeface="Arial" panose="020B0604020202020204" pitchFamily="34" charset="0"/>
              </a:rPr>
              <a:t>of students and educators.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469D0-C391-6C46-809D-51CFF8C55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9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533253F2-DB32-4044-A3ED-CC56DE2AA353}"/>
              </a:ext>
            </a:extLst>
          </p:cNvPr>
          <p:cNvSpPr/>
          <p:nvPr/>
        </p:nvSpPr>
        <p:spPr>
          <a:xfrm>
            <a:off x="3261104" y="-968482"/>
            <a:ext cx="9186847" cy="9186847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12700"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227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6964B5-C4BC-3A45-822B-BCBC73F021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SG" sz="3000" dirty="0"/>
              <a:t>our team</a:t>
            </a:r>
            <a:endParaRPr lang="en-US" sz="3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D94D7B-E1AA-594A-B4F8-557E265AC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09098-96CC-D943-B294-79F9D4F402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3B92E3-F7B2-CA48-B804-F4E0B6749AB5}"/>
              </a:ext>
            </a:extLst>
          </p:cNvPr>
          <p:cNvSpPr/>
          <p:nvPr/>
        </p:nvSpPr>
        <p:spPr>
          <a:xfrm>
            <a:off x="6246946" y="1830088"/>
            <a:ext cx="3225532" cy="3225532"/>
          </a:xfrm>
          <a:prstGeom prst="ellipse">
            <a:avLst/>
          </a:prstGeom>
          <a:noFill/>
          <a:ln w="12700" cap="rnd" cmpd="sng">
            <a:solidFill>
              <a:schemeClr val="tx2">
                <a:alpha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227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7A587B-1BEF-4B4C-896C-CF73279C69EE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145" y="4291542"/>
            <a:ext cx="1440000" cy="1440000"/>
          </a:xfrm>
          <a:prstGeom prst="ellipse">
            <a:avLst/>
          </a:prstGeom>
          <a:solidFill>
            <a:schemeClr val="bg1"/>
          </a:solidFill>
          <a:ln w="6350" cmpd="sng">
            <a:solidFill>
              <a:schemeClr val="bg2">
                <a:lumMod val="10000"/>
                <a:alpha val="5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B7C79D-DAA0-6143-9534-A18FC130F4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481" y="3602219"/>
            <a:ext cx="1440568" cy="1440000"/>
          </a:xfrm>
          <a:prstGeom prst="ellipse">
            <a:avLst/>
          </a:prstGeom>
          <a:solidFill>
            <a:schemeClr val="bg1"/>
          </a:solidFill>
          <a:ln w="6350" cmpd="sng">
            <a:solidFill>
              <a:schemeClr val="bg2">
                <a:lumMod val="10000"/>
                <a:alpha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A0C08F-125B-9446-9ED4-590302FB1211}"/>
              </a:ext>
            </a:extLst>
          </p:cNvPr>
          <p:cNvPicPr>
            <a:picLocks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481" y="1815121"/>
            <a:ext cx="1440000" cy="1440000"/>
          </a:xfrm>
          <a:prstGeom prst="ellipse">
            <a:avLst/>
          </a:prstGeom>
          <a:solidFill>
            <a:schemeClr val="bg1"/>
          </a:solidFill>
          <a:ln w="6350" cmpd="sng">
            <a:solidFill>
              <a:schemeClr val="bg2">
                <a:lumMod val="10000"/>
                <a:alpha val="50000"/>
              </a:schemeClr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056B6C-C073-8149-9B5D-5EC2FC27D5AB}"/>
              </a:ext>
            </a:extLst>
          </p:cNvPr>
          <p:cNvSpPr/>
          <p:nvPr/>
        </p:nvSpPr>
        <p:spPr>
          <a:xfrm>
            <a:off x="10270480" y="2265816"/>
            <a:ext cx="2177471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189"/>
            <a:r>
              <a:rPr lang="en-US" sz="1500" spc="-11" dirty="0">
                <a:latin typeface="Arial" panose="020B0604020202020204" pitchFamily="34" charset="0"/>
                <a:cs typeface="Arial" panose="020B0604020202020204" pitchFamily="34" charset="0"/>
              </a:rPr>
              <a:t>Elizabeth Chan</a:t>
            </a:r>
          </a:p>
          <a:p>
            <a:pPr defTabSz="457189"/>
            <a:r>
              <a:rPr lang="en-US" sz="1000" b="1" spc="-11" dirty="0">
                <a:latin typeface="Arial" panose="020B0604020202020204" pitchFamily="34" charset="0"/>
                <a:cs typeface="Arial" panose="020B0604020202020204" pitchFamily="34" charset="0"/>
              </a:rPr>
              <a:t>Regional Education </a:t>
            </a:r>
            <a:br>
              <a:rPr lang="en-US" sz="1000" b="1" spc="-1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spc="-11" dirty="0">
                <a:latin typeface="Arial" panose="020B0604020202020204" pitchFamily="34" charset="0"/>
                <a:cs typeface="Arial" panose="020B0604020202020204" pitchFamily="34" charset="0"/>
              </a:rPr>
              <a:t>Specialist</a:t>
            </a:r>
          </a:p>
          <a:p>
            <a:pPr defTabSz="457189"/>
            <a:r>
              <a:rPr lang="en-US" sz="1000" spc="-11" dirty="0"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B0C536-D798-C643-A801-7647A0DBCCFC}"/>
              </a:ext>
            </a:extLst>
          </p:cNvPr>
          <p:cNvSpPr/>
          <p:nvPr/>
        </p:nvSpPr>
        <p:spPr>
          <a:xfrm>
            <a:off x="10275664" y="3899688"/>
            <a:ext cx="2177471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189"/>
            <a:r>
              <a:rPr lang="en-US" sz="1500" spc="-11" dirty="0">
                <a:latin typeface="Arial" panose="020B0604020202020204" pitchFamily="34" charset="0"/>
                <a:cs typeface="Arial" panose="020B0604020202020204" pitchFamily="34" charset="0"/>
              </a:rPr>
              <a:t>Owen </a:t>
            </a:r>
            <a:r>
              <a:rPr lang="en-US" sz="1500" spc="-11" dirty="0" err="1">
                <a:latin typeface="Arial" panose="020B0604020202020204" pitchFamily="34" charset="0"/>
                <a:cs typeface="Arial" panose="020B0604020202020204" pitchFamily="34" charset="0"/>
              </a:rPr>
              <a:t>Pescod</a:t>
            </a:r>
            <a:endParaRPr lang="en-US" sz="1500" spc="-1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89"/>
            <a:r>
              <a:rPr lang="en-US" sz="1000" b="1" spc="-11" dirty="0">
                <a:latin typeface="Arial" panose="020B0604020202020204" pitchFamily="34" charset="0"/>
                <a:cs typeface="Arial" panose="020B0604020202020204" pitchFamily="34" charset="0"/>
              </a:rPr>
              <a:t>Regional Education </a:t>
            </a:r>
            <a:br>
              <a:rPr lang="en-US" sz="1000" b="1" spc="-1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spc="-11" dirty="0">
                <a:latin typeface="Arial" panose="020B0604020202020204" pitchFamily="34" charset="0"/>
                <a:cs typeface="Arial" panose="020B0604020202020204" pitchFamily="34" charset="0"/>
              </a:rPr>
              <a:t>Specialist</a:t>
            </a:r>
          </a:p>
          <a:p>
            <a:pPr defTabSz="457189"/>
            <a:r>
              <a:rPr lang="en-US" sz="1000" spc="-11" dirty="0">
                <a:latin typeface="Arial" panose="020B0604020202020204" pitchFamily="34" charset="0"/>
                <a:cs typeface="Arial" panose="020B0604020202020204" pitchFamily="34" charset="0"/>
              </a:rPr>
              <a:t>Hong Kong, Macau, </a:t>
            </a:r>
            <a:br>
              <a:rPr lang="en-US" sz="1000" spc="-1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spc="-11" dirty="0">
                <a:latin typeface="Arial" panose="020B0604020202020204" pitchFamily="34" charset="0"/>
                <a:cs typeface="Arial" panose="020B0604020202020204" pitchFamily="34" charset="0"/>
              </a:rPr>
              <a:t>Taiwan, South Korea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60DF8E-4B37-574F-8F2C-0879525F906C}"/>
              </a:ext>
            </a:extLst>
          </p:cNvPr>
          <p:cNvSpPr/>
          <p:nvPr/>
        </p:nvSpPr>
        <p:spPr>
          <a:xfrm>
            <a:off x="3299803" y="2265816"/>
            <a:ext cx="2177289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457189"/>
            <a:r>
              <a:rPr lang="en-SG" sz="1500" spc="-11" dirty="0">
                <a:latin typeface="Arial" panose="020B0604020202020204" pitchFamily="34" charset="0"/>
                <a:cs typeface="Arial" panose="020B0604020202020204" pitchFamily="34" charset="0"/>
              </a:rPr>
              <a:t>Jerry </a:t>
            </a:r>
            <a:r>
              <a:rPr lang="en-SG" sz="1500" spc="-11" dirty="0" err="1">
                <a:latin typeface="Arial" panose="020B0604020202020204" pitchFamily="34" charset="0"/>
                <a:cs typeface="Arial" panose="020B0604020202020204" pitchFamily="34" charset="0"/>
              </a:rPr>
              <a:t>Leng</a:t>
            </a:r>
            <a:endParaRPr lang="en-SG" sz="1500" spc="-1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457189"/>
            <a:r>
              <a:rPr lang="en-SG" sz="1000" b="1" spc="-11" dirty="0">
                <a:latin typeface="Arial" panose="020B0604020202020204" pitchFamily="34" charset="0"/>
                <a:cs typeface="Arial" panose="020B0604020202020204" pitchFamily="34" charset="0"/>
              </a:rPr>
              <a:t>Education Specialist</a:t>
            </a:r>
          </a:p>
          <a:p>
            <a:pPr algn="r" defTabSz="457189"/>
            <a:r>
              <a:rPr lang="en-SG" sz="1000" spc="-11" dirty="0">
                <a:latin typeface="Arial" panose="020B0604020202020204" pitchFamily="34" charset="0"/>
                <a:cs typeface="Arial" panose="020B0604020202020204" pitchFamily="34" charset="0"/>
              </a:rPr>
              <a:t>Dealer China Market</a:t>
            </a:r>
            <a:endParaRPr lang="en-US" sz="1000" spc="-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BB32C1-1DEF-4E4F-9175-5340EA4793B6}"/>
              </a:ext>
            </a:extLst>
          </p:cNvPr>
          <p:cNvSpPr/>
          <p:nvPr/>
        </p:nvSpPr>
        <p:spPr>
          <a:xfrm>
            <a:off x="3301154" y="3899688"/>
            <a:ext cx="2170864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457189"/>
            <a:r>
              <a:rPr lang="en-US" sz="1500" spc="-11" dirty="0" err="1">
                <a:latin typeface="Arial" panose="020B0604020202020204" pitchFamily="34" charset="0"/>
                <a:cs typeface="Arial" panose="020B0604020202020204" pitchFamily="34" charset="0"/>
              </a:rPr>
              <a:t>Tengku</a:t>
            </a:r>
            <a:r>
              <a:rPr lang="en-US" sz="1500" spc="-11" dirty="0">
                <a:latin typeface="Arial" panose="020B0604020202020204" pitchFamily="34" charset="0"/>
                <a:cs typeface="Arial" panose="020B0604020202020204" pitchFamily="34" charset="0"/>
              </a:rPr>
              <a:t> Hafiz</a:t>
            </a:r>
          </a:p>
          <a:p>
            <a:pPr algn="r" defTabSz="457189"/>
            <a:r>
              <a:rPr lang="en-US" sz="1000" b="1" spc="-11" dirty="0">
                <a:latin typeface="Arial" panose="020B0604020202020204" pitchFamily="34" charset="0"/>
                <a:cs typeface="Arial" panose="020B0604020202020204" pitchFamily="34" charset="0"/>
              </a:rPr>
              <a:t>Regional Education </a:t>
            </a:r>
            <a:br>
              <a:rPr lang="en-US" sz="1000" b="1" spc="-1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spc="-11" dirty="0">
                <a:latin typeface="Arial" panose="020B0604020202020204" pitchFamily="34" charset="0"/>
                <a:cs typeface="Arial" panose="020B0604020202020204" pitchFamily="34" charset="0"/>
              </a:rPr>
              <a:t>Designer</a:t>
            </a:r>
          </a:p>
          <a:p>
            <a:pPr algn="r" defTabSz="457189"/>
            <a:r>
              <a:rPr lang="en-US" sz="1000" spc="-11" dirty="0">
                <a:latin typeface="Arial" panose="020B0604020202020204" pitchFamily="34" charset="0"/>
                <a:cs typeface="Arial" panose="020B0604020202020204" pitchFamily="34" charset="0"/>
              </a:rPr>
              <a:t>Asia Pacific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B2566C-CA05-6241-8E96-BA1433557D9C}"/>
              </a:ext>
            </a:extLst>
          </p:cNvPr>
          <p:cNvSpPr/>
          <p:nvPr/>
        </p:nvSpPr>
        <p:spPr>
          <a:xfrm>
            <a:off x="6599712" y="493685"/>
            <a:ext cx="252000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457189"/>
            <a:r>
              <a:rPr lang="en-US" sz="1500" spc="-11" dirty="0" err="1">
                <a:latin typeface="Arial" panose="020B0604020202020204" pitchFamily="34" charset="0"/>
                <a:cs typeface="Arial" panose="020B0604020202020204" pitchFamily="34" charset="0"/>
              </a:rPr>
              <a:t>Ambroise</a:t>
            </a:r>
            <a:r>
              <a:rPr lang="en-US" sz="15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1" dirty="0" err="1">
                <a:latin typeface="Arial" panose="020B0604020202020204" pitchFamily="34" charset="0"/>
                <a:cs typeface="Arial" panose="020B0604020202020204" pitchFamily="34" charset="0"/>
              </a:rPr>
              <a:t>d’Hauteville</a:t>
            </a:r>
            <a:endParaRPr lang="en-US" sz="1500" spc="-1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189"/>
            <a:r>
              <a:rPr lang="en-US" sz="1000" b="1" spc="-11" dirty="0">
                <a:latin typeface="Arial" panose="020B0604020202020204" pitchFamily="34" charset="0"/>
                <a:cs typeface="Arial" panose="020B0604020202020204" pitchFamily="34" charset="0"/>
              </a:rPr>
              <a:t>Education Director </a:t>
            </a:r>
          </a:p>
          <a:p>
            <a:pPr algn="ctr" defTabSz="457189"/>
            <a:r>
              <a:rPr lang="en-US" sz="1000" spc="-11" dirty="0">
                <a:latin typeface="Arial" panose="020B0604020202020204" pitchFamily="34" charset="0"/>
                <a:cs typeface="Arial" panose="020B0604020202020204" pitchFamily="34" charset="0"/>
              </a:rPr>
              <a:t>Asia Pacific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D9ED36-B3B0-7E4E-B06D-C909ED167E4B}"/>
              </a:ext>
            </a:extLst>
          </p:cNvPr>
          <p:cNvSpPr/>
          <p:nvPr/>
        </p:nvSpPr>
        <p:spPr>
          <a:xfrm>
            <a:off x="6165888" y="5843800"/>
            <a:ext cx="342116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457189"/>
            <a:r>
              <a:rPr lang="en-SG" sz="1500" spc="-11" dirty="0">
                <a:latin typeface="Arial" panose="020B0604020202020204" pitchFamily="34" charset="0"/>
                <a:cs typeface="Arial" panose="020B0604020202020204" pitchFamily="34" charset="0"/>
              </a:rPr>
              <a:t>Xiao Fei </a:t>
            </a:r>
            <a:r>
              <a:rPr lang="en-SG" sz="1500" spc="-11" dirty="0" err="1">
                <a:latin typeface="Arial" panose="020B0604020202020204" pitchFamily="34" charset="0"/>
                <a:cs typeface="Arial" panose="020B0604020202020204" pitchFamily="34" charset="0"/>
              </a:rPr>
              <a:t>Xue</a:t>
            </a:r>
            <a:endParaRPr lang="en-SG" sz="1500" spc="-1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189"/>
            <a:r>
              <a:rPr lang="en-SG" sz="1000" b="1" spc="-11" dirty="0">
                <a:latin typeface="Arial" panose="020B0604020202020204" pitchFamily="34" charset="0"/>
                <a:cs typeface="Arial" panose="020B0604020202020204" pitchFamily="34" charset="0"/>
              </a:rPr>
              <a:t>Regional Manager Education</a:t>
            </a:r>
          </a:p>
          <a:p>
            <a:pPr algn="ctr" defTabSz="457189"/>
            <a:r>
              <a:rPr lang="en-SG" sz="1000" spc="-11" dirty="0">
                <a:latin typeface="Arial" panose="020B0604020202020204" pitchFamily="34" charset="0"/>
                <a:cs typeface="Arial" panose="020B0604020202020204" pitchFamily="34" charset="0"/>
              </a:rPr>
              <a:t>Greater China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3E2CF1-4298-B547-9C58-205CFCEF53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6470" y="1110088"/>
            <a:ext cx="1440000" cy="1440000"/>
          </a:xfrm>
          <a:prstGeom prst="ellipse">
            <a:avLst/>
          </a:prstGeom>
          <a:ln w="6350">
            <a:solidFill>
              <a:schemeClr val="bg2">
                <a:lumMod val="10000"/>
                <a:alpha val="5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9AB23D-2EF4-5342-89EC-49913189E6E8}"/>
              </a:ext>
            </a:extLst>
          </p:cNvPr>
          <p:cNvPicPr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4460" y="3602219"/>
            <a:ext cx="1440000" cy="1440000"/>
          </a:xfrm>
          <a:prstGeom prst="ellipse">
            <a:avLst/>
          </a:prstGeom>
          <a:ln w="6350">
            <a:solidFill>
              <a:schemeClr val="bg2">
                <a:lumMod val="10000"/>
                <a:alpha val="50000"/>
              </a:schemeClr>
            </a:solidFill>
          </a:ln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3BC9E84C-082E-504B-B70B-839EF4E6C200}"/>
              </a:ext>
            </a:extLst>
          </p:cNvPr>
          <p:cNvSpPr/>
          <p:nvPr/>
        </p:nvSpPr>
        <p:spPr>
          <a:xfrm>
            <a:off x="8641521" y="1814252"/>
            <a:ext cx="1427967" cy="1427967"/>
          </a:xfrm>
          <a:prstGeom prst="ellipse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5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437D-8060-DC43-964F-A64A8952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we follow a design thinking 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approach, guided by research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17D708-907C-5E4D-B76D-FA6DC19DE8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09098-96CC-D943-B294-79F9D4F4024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F03B16D-397D-214A-8ADA-FD32DCFA33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0" y="4489620"/>
            <a:ext cx="11252200" cy="7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78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437D-8060-DC43-964F-A64A8952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we follow a design thinking </a:t>
            </a:r>
            <a:b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approach, guided by research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17D708-907C-5E4D-B76D-FA6DC19DE8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09098-96CC-D943-B294-79F9D4F4024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F03B16D-397D-214A-8ADA-FD32DCFA33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514"/>
          <a:stretch/>
        </p:blipFill>
        <p:spPr>
          <a:xfrm>
            <a:off x="469900" y="4589370"/>
            <a:ext cx="11252200" cy="7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41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434</Words>
  <Application>Microsoft Macintosh PowerPoint</Application>
  <PresentationFormat>Widescreen</PresentationFormat>
  <Paragraphs>185</Paragraphs>
  <Slides>30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Helvetica</vt:lpstr>
      <vt:lpstr>Office Theme</vt:lpstr>
      <vt:lpstr>Rethinking  learning spaces</vt:lpstr>
      <vt:lpstr>learning is changing</vt:lpstr>
      <vt:lpstr>pedagogy has  evolved</vt:lpstr>
      <vt:lpstr>technology has  transformed  education</vt:lpstr>
      <vt:lpstr>learning spaces  need to  keep pace</vt:lpstr>
      <vt:lpstr>Steelcase Education helps schools, colleges and universities create the most effective, rewarding and inspiring learning environments  to meet the evolving needs  of students and educators.</vt:lpstr>
      <vt:lpstr>our team</vt:lpstr>
      <vt:lpstr>we follow a design thinking  approach, guided by research</vt:lpstr>
      <vt:lpstr>we follow a design thinking  approach, guided by research</vt:lpstr>
      <vt:lpstr>we work in collaboration  with experts across fields</vt:lpstr>
      <vt:lpstr>we work with progressive institutions  around  the world</vt:lpstr>
      <vt:lpstr>PowerPoint Presentation</vt:lpstr>
      <vt:lpstr>PowerPoint Presentation</vt:lpstr>
      <vt:lpstr>PowerPoint Presentation</vt:lpstr>
      <vt:lpstr>PowerPoint Presentation</vt:lpstr>
      <vt:lpstr>effective  active learning needs a holistic approach</vt:lpstr>
      <vt:lpstr>pedagogy is the driving force</vt:lpstr>
      <vt:lpstr>technology needs  thoughtful integration</vt:lpstr>
      <vt:lpstr>space must enable  and enhance learning  across the campus</vt:lpstr>
      <vt:lpstr>effective  active learning needs a holistic approach</vt:lpstr>
      <vt:lpstr>PowerPoint Presentation</vt:lpstr>
      <vt:lpstr>Focus + interaction Individually + in groups </vt:lpstr>
      <vt:lpstr>learning spaces must support multiple ways  of learning</vt:lpstr>
      <vt:lpstr>Campuses need a range  of spaces that offer choice  and control to teachers  and learners</vt:lpstr>
      <vt:lpstr>PowerPoint Presentation</vt:lpstr>
      <vt:lpstr>Contemporary educators see the 5Cs as essential skills </vt:lpstr>
      <vt:lpstr>21st century learners increasingly need  other key skills</vt:lpstr>
      <vt:lpstr>Learning spaces must  support 21st century  skill building</vt:lpstr>
      <vt:lpstr>PowerPoint Presentation</vt:lpstr>
      <vt:lpstr>let’s talk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Parthiban Natarajan</dc:creator>
  <cp:lastModifiedBy>Alison Quodling</cp:lastModifiedBy>
  <cp:revision>165</cp:revision>
  <dcterms:created xsi:type="dcterms:W3CDTF">2019-02-18T02:56:08Z</dcterms:created>
  <dcterms:modified xsi:type="dcterms:W3CDTF">2019-03-20T10:13:17Z</dcterms:modified>
</cp:coreProperties>
</file>