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handoutMasterIdLst>
    <p:handoutMasterId r:id="rId86"/>
  </p:handoutMasterIdLst>
  <p:sldIdLst>
    <p:sldId id="256" r:id="rId2"/>
    <p:sldId id="264" r:id="rId3"/>
    <p:sldId id="356" r:id="rId4"/>
    <p:sldId id="357" r:id="rId5"/>
    <p:sldId id="388" r:id="rId6"/>
    <p:sldId id="265" r:id="rId7"/>
    <p:sldId id="354" r:id="rId8"/>
    <p:sldId id="268" r:id="rId9"/>
    <p:sldId id="358" r:id="rId10"/>
    <p:sldId id="389" r:id="rId11"/>
    <p:sldId id="350" r:id="rId12"/>
    <p:sldId id="291" r:id="rId13"/>
    <p:sldId id="292" r:id="rId14"/>
    <p:sldId id="293" r:id="rId15"/>
    <p:sldId id="359" r:id="rId16"/>
    <p:sldId id="380" r:id="rId17"/>
    <p:sldId id="277" r:id="rId18"/>
    <p:sldId id="386" r:id="rId19"/>
    <p:sldId id="381" r:id="rId20"/>
    <p:sldId id="382" r:id="rId21"/>
    <p:sldId id="383" r:id="rId22"/>
    <p:sldId id="391" r:id="rId23"/>
    <p:sldId id="392" r:id="rId24"/>
    <p:sldId id="299" r:id="rId25"/>
    <p:sldId id="301" r:id="rId26"/>
    <p:sldId id="300" r:id="rId27"/>
    <p:sldId id="361" r:id="rId28"/>
    <p:sldId id="362" r:id="rId29"/>
    <p:sldId id="337" r:id="rId30"/>
    <p:sldId id="290" r:id="rId31"/>
    <p:sldId id="355" r:id="rId32"/>
    <p:sldId id="302" r:id="rId33"/>
    <p:sldId id="363" r:id="rId34"/>
    <p:sldId id="364" r:id="rId35"/>
    <p:sldId id="365" r:id="rId36"/>
    <p:sldId id="295" r:id="rId37"/>
    <p:sldId id="366" r:id="rId38"/>
    <p:sldId id="272" r:id="rId39"/>
    <p:sldId id="304" r:id="rId40"/>
    <p:sldId id="306" r:id="rId41"/>
    <p:sldId id="385" r:id="rId42"/>
    <p:sldId id="367" r:id="rId43"/>
    <p:sldId id="369" r:id="rId44"/>
    <p:sldId id="286" r:id="rId45"/>
    <p:sldId id="287" r:id="rId46"/>
    <p:sldId id="370" r:id="rId47"/>
    <p:sldId id="313" r:id="rId48"/>
    <p:sldId id="310" r:id="rId49"/>
    <p:sldId id="311" r:id="rId50"/>
    <p:sldId id="317" r:id="rId51"/>
    <p:sldId id="371" r:id="rId52"/>
    <p:sldId id="321" r:id="rId53"/>
    <p:sldId id="322" r:id="rId54"/>
    <p:sldId id="324" r:id="rId55"/>
    <p:sldId id="379" r:id="rId56"/>
    <p:sldId id="395" r:id="rId57"/>
    <p:sldId id="333" r:id="rId58"/>
    <p:sldId id="334" r:id="rId59"/>
    <p:sldId id="326" r:id="rId60"/>
    <p:sldId id="338" r:id="rId61"/>
    <p:sldId id="396" r:id="rId62"/>
    <p:sldId id="372" r:id="rId63"/>
    <p:sldId id="375" r:id="rId64"/>
    <p:sldId id="393" r:id="rId65"/>
    <p:sldId id="384" r:id="rId66"/>
    <p:sldId id="399" r:id="rId67"/>
    <p:sldId id="397" r:id="rId68"/>
    <p:sldId id="398" r:id="rId69"/>
    <p:sldId id="308" r:id="rId70"/>
    <p:sldId id="309" r:id="rId71"/>
    <p:sldId id="318" r:id="rId72"/>
    <p:sldId id="319" r:id="rId73"/>
    <p:sldId id="320" r:id="rId74"/>
    <p:sldId id="330" r:id="rId75"/>
    <p:sldId id="340" r:id="rId76"/>
    <p:sldId id="344" r:id="rId77"/>
    <p:sldId id="331" r:id="rId78"/>
    <p:sldId id="332" r:id="rId79"/>
    <p:sldId id="339" r:id="rId80"/>
    <p:sldId id="345" r:id="rId81"/>
    <p:sldId id="348" r:id="rId82"/>
    <p:sldId id="347" r:id="rId83"/>
    <p:sldId id="349" r:id="rId8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7E7"/>
    <a:srgbClr val="8AE2D1"/>
    <a:srgbClr val="C8DA2B"/>
    <a:srgbClr val="D60057"/>
    <a:srgbClr val="F1AA1E"/>
    <a:srgbClr val="3C9C46"/>
    <a:srgbClr val="0095D4"/>
    <a:srgbClr val="AA198D"/>
    <a:srgbClr val="EF463E"/>
    <a:srgbClr val="7314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6181" autoAdjust="0"/>
  </p:normalViewPr>
  <p:slideViewPr>
    <p:cSldViewPr snapToGrid="0" snapToObjects="1">
      <p:cViewPr>
        <p:scale>
          <a:sx n="90" d="100"/>
          <a:sy n="90" d="100"/>
        </p:scale>
        <p:origin x="-1314" y="-72"/>
      </p:cViewPr>
      <p:guideLst>
        <p:guide orient="horz" pos="2175"/>
        <p:guide pos="2875"/>
      </p:guideLst>
    </p:cSldViewPr>
  </p:slideViewPr>
  <p:notesTextViewPr>
    <p:cViewPr>
      <p:scale>
        <a:sx n="100" d="100"/>
        <a:sy n="100" d="100"/>
      </p:scale>
      <p:origin x="0" y="0"/>
    </p:cViewPr>
  </p:notesTextViewPr>
  <p:sorterViewPr>
    <p:cViewPr>
      <p:scale>
        <a:sx n="98" d="100"/>
        <a:sy n="98" d="100"/>
      </p:scale>
      <p:origin x="0" y="75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82B6D46F-7A6A-6849-8F5A-FCE72871E175}" type="datetimeFigureOut">
              <a:rPr lang="en-US" smtClean="0"/>
              <a:pPr/>
              <a:t>2/11/2014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5956449C-8D2C-0244-BB66-0EA0E6635244}" type="slidenum">
              <a:rPr lang="en-US" smtClean="0"/>
              <a:pPr/>
              <a:t>‹#›</a:t>
            </a:fld>
            <a:endParaRPr lang="en-US"/>
          </a:p>
        </p:txBody>
      </p:sp>
    </p:spTree>
    <p:extLst>
      <p:ext uri="{BB962C8B-B14F-4D97-AF65-F5344CB8AC3E}">
        <p14:creationId xmlns:p14="http://schemas.microsoft.com/office/powerpoint/2010/main" val="3053530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06237E8D-2A45-6543-8A0A-C45CCF06E91B}" type="datetimeFigureOut">
              <a:rPr lang="en-US" smtClean="0"/>
              <a:pPr/>
              <a:t>2/11/2014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644334D5-B5DB-004B-8DB1-262A6E43A639}" type="slidenum">
              <a:rPr lang="en-US" smtClean="0"/>
              <a:pPr/>
              <a:t>‹#›</a:t>
            </a:fld>
            <a:endParaRPr lang="en-US"/>
          </a:p>
        </p:txBody>
      </p:sp>
    </p:spTree>
    <p:extLst>
      <p:ext uri="{BB962C8B-B14F-4D97-AF65-F5344CB8AC3E}">
        <p14:creationId xmlns:p14="http://schemas.microsoft.com/office/powerpoint/2010/main" val="19273748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mc.com/about/news/press/2011/20110628-01.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ritannica.com/blogs/2008/12/forecast-6-professional-knowledge-increasingly-obsole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apstrat.com/elements/downloads/files/millennials-work.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fastcompany.com/1802731/four-year-career"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dwg.com/21stCenturyClassroomRepor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insidehighered.com/news/2012/01/24/stanford-open-course-instructors-spin-profit-company"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cdwg.com/21stCenturyClassroomRepor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cdwg.com/21stCenturyClassroomReport"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chliberation.com/2009/05/28/on-measuring-technology-diffusion-rat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signntrend.com/articles/4791/20130613/whatsapp-news-27-billion-messages-sent-one-day.ht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census.gov/popclock/"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newsroom.fb.com/Key-Fac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pple.com/pr/library/2010/01/27Apple-Launches-iPad.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Welcome and introductions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This presentation is about education trends and research, not SES as an organization. Consider using the SES one-page overview as a handout to accompany this presentation. </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we’ll look at how globalization is impacting</a:t>
            </a:r>
            <a:r>
              <a:rPr lang="en-US" baseline="0" dirty="0" smtClean="0"/>
              <a:t> the world of education</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China, the top 25% of the population in terms of IQ outnumbers the total population of North America. </a:t>
            </a:r>
            <a:r>
              <a:rPr lang="en-US" dirty="0" smtClean="0"/>
              <a:t>As the world becomes increasingly</a:t>
            </a:r>
            <a:r>
              <a:rPr lang="en-US" baseline="0" dirty="0" smtClean="0"/>
              <a:t> connected, we should consider what this means for the global economy, as well as how we are training students to work in the increasingly interconnected workplace.</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11</a:t>
            </a:fld>
            <a:endParaRPr lang="en-US"/>
          </a:p>
        </p:txBody>
      </p:sp>
    </p:spTree>
    <p:extLst>
      <p:ext uri="{BB962C8B-B14F-4D97-AF65-F5344CB8AC3E}">
        <p14:creationId xmlns:p14="http://schemas.microsoft.com/office/powerpoint/2010/main" val="177221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pitchFamily="34" charset="0"/>
              </a:rPr>
              <a:t>This interconnected world</a:t>
            </a:r>
            <a:r>
              <a:rPr lang="en-US" baseline="0" dirty="0" smtClean="0">
                <a:cs typeface="Arial" pitchFamily="34" charset="0"/>
              </a:rPr>
              <a:t> is also impacting l</a:t>
            </a:r>
            <a:r>
              <a:rPr lang="en-US" dirty="0" smtClean="0">
                <a:cs typeface="Arial" pitchFamily="34" charset="0"/>
              </a:rPr>
              <a:t>earner </a:t>
            </a:r>
            <a:r>
              <a:rPr lang="en-US" baseline="0" dirty="0" smtClean="0">
                <a:cs typeface="Arial" pitchFamily="34" charset="0"/>
              </a:rPr>
              <a:t>demographics. So what does this mean for faculty, campus, recruitment and all of the other factors that typically factor into student life?</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Quoted in "The Running Battle Against Alien Technologies," by Michael </a:t>
            </a:r>
            <a:r>
              <a:rPr lang="en-US" dirty="0" err="1" smtClean="0">
                <a:ea typeface="ＭＳ Ｐゴシック" pitchFamily="34" charset="-128"/>
              </a:rPr>
              <a:t>Totty</a:t>
            </a:r>
            <a:r>
              <a:rPr lang="en-US" dirty="0" smtClean="0">
                <a:ea typeface="ＭＳ Ｐゴシック" pitchFamily="34" charset="-128"/>
              </a:rPr>
              <a:t>, The Wall Street Journal, April 25, 2011</a:t>
            </a:r>
          </a:p>
          <a:p>
            <a:endParaRPr lang="en-US" dirty="0" smtClean="0">
              <a:ea typeface="ＭＳ Ｐゴシック" pitchFamily="34" charset="-128"/>
            </a:endParaRPr>
          </a:p>
          <a:p>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pitchFamily="34" charset="0"/>
              </a:rPr>
              <a:t>Globalization</a:t>
            </a:r>
            <a:r>
              <a:rPr lang="en-US" baseline="0" dirty="0" smtClean="0">
                <a:cs typeface="Arial" pitchFamily="34" charset="0"/>
              </a:rPr>
              <a:t> has also impacted the needs and expectations of </a:t>
            </a:r>
            <a:r>
              <a:rPr lang="en-US" dirty="0" smtClean="0">
                <a:cs typeface="Arial" pitchFamily="34" charset="0"/>
              </a:rPr>
              <a:t>learners</a:t>
            </a:r>
            <a:r>
              <a:rPr lang="en-US" baseline="0" dirty="0" smtClean="0">
                <a:cs typeface="Arial" pitchFamily="34" charset="0"/>
              </a:rPr>
              <a:t> to gain life experience abroad. Students are moving and more connected than ever.</a:t>
            </a:r>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ICOSA, 1-3, 2011, page 38</a:t>
            </a: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fi-FI" dirty="0" smtClean="0">
              <a:ea typeface="ＭＳ Ｐゴシック" pitchFamily="34" charset="-128"/>
            </a:endParaRPr>
          </a:p>
          <a:p>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consider these stats</a:t>
            </a:r>
            <a:r>
              <a:rPr lang="en-US" baseline="0" dirty="0" smtClean="0"/>
              <a:t> in terms of the world, globalization and education [read slide]</a:t>
            </a:r>
          </a:p>
        </p:txBody>
      </p:sp>
      <p:sp>
        <p:nvSpPr>
          <p:cNvPr id="4" name="Slide Number Placeholder 3"/>
          <p:cNvSpPr>
            <a:spLocks noGrp="1"/>
          </p:cNvSpPr>
          <p:nvPr>
            <p:ph type="sldNum" sz="quarter" idx="10"/>
          </p:nvPr>
        </p:nvSpPr>
        <p:spPr/>
        <p:txBody>
          <a:bodyPr/>
          <a:lstStyle/>
          <a:p>
            <a:fld id="{644334D5-B5DB-004B-8DB1-262A6E43A639}" type="slidenum">
              <a:rPr lang="en-US" smtClean="0"/>
              <a:pPr/>
              <a:t>14</a:t>
            </a:fld>
            <a:endParaRPr lang="en-US"/>
          </a:p>
        </p:txBody>
      </p:sp>
    </p:spTree>
    <p:extLst>
      <p:ext uri="{BB962C8B-B14F-4D97-AF65-F5344CB8AC3E}">
        <p14:creationId xmlns:p14="http://schemas.microsoft.com/office/powerpoint/2010/main" val="193618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0BB4EA2-23EF-4A52-91C7-49E1DEC42D42}" type="slidenum">
              <a:rPr lang="en-US" smtClean="0"/>
              <a:pPr/>
              <a:t>15</a:t>
            </a:fld>
            <a:endParaRPr lang="en-US" dirty="0"/>
          </a:p>
        </p:txBody>
      </p:sp>
      <p:sp>
        <p:nvSpPr>
          <p:cNvPr id="5" name="Notes Placeholder 4"/>
          <p:cNvSpPr>
            <a:spLocks noGrp="1"/>
          </p:cNvSpPr>
          <p:nvPr>
            <p:ph type="body" idx="1"/>
          </p:nvPr>
        </p:nvSpPr>
        <p:spPr/>
        <p:txBody>
          <a:bodyPr>
            <a:normAutofit/>
          </a:bodyPr>
          <a:lstStyle/>
          <a:p>
            <a:r>
              <a:rPr lang="en-US" b="1" dirty="0" smtClean="0"/>
              <a:t>Speakers notes: </a:t>
            </a:r>
          </a:p>
          <a:p>
            <a:r>
              <a:rPr lang="en-US" dirty="0" smtClean="0"/>
              <a:t>So is your campus ready for a world that is trending this way? </a:t>
            </a:r>
            <a:br>
              <a:rPr lang="en-US" dirty="0" smtClean="0"/>
            </a:br>
            <a:r>
              <a:rPr lang="en-US" dirty="0" smtClean="0"/>
              <a:t> (click to build each bullet point; read them as they come up)</a:t>
            </a:r>
          </a:p>
          <a:p>
            <a:endParaRPr lang="en-US" dirty="0" smtClean="0"/>
          </a:p>
          <a:p>
            <a:endParaRPr lang="en-US" dirty="0" smtClean="0"/>
          </a:p>
          <a:p>
            <a:r>
              <a:rPr lang="en-US" b="1" dirty="0" smtClean="0"/>
              <a:t>Information for speakers: </a:t>
            </a:r>
          </a:p>
          <a:p>
            <a:r>
              <a:rPr lang="en-US" dirty="0" smtClean="0"/>
              <a:t>Each section ends with a slide that positions key questions to help your audience make the connection between the trends and how the learning spaces need to support those issues. These statements will connect to the learning space concepts that we’ll talk about in the later half of the seminar.</a:t>
            </a:r>
          </a:p>
        </p:txBody>
      </p:sp>
      <p:sp>
        <p:nvSpPr>
          <p:cNvPr id="8" name="Slide Image Placeholder 7"/>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consider trends in learning.</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16</a:t>
            </a:fld>
            <a:endParaRPr lang="en-US"/>
          </a:p>
        </p:txBody>
      </p:sp>
    </p:spTree>
    <p:extLst>
      <p:ext uri="{BB962C8B-B14F-4D97-AF65-F5344CB8AC3E}">
        <p14:creationId xmlns:p14="http://schemas.microsoft.com/office/powerpoint/2010/main" val="4254256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consider</a:t>
            </a:r>
            <a:r>
              <a:rPr lang="en-US" baseline="0" dirty="0" smtClean="0"/>
              <a:t> trends in learning, we start by looking at the information and content students must learn.</a:t>
            </a:r>
          </a:p>
          <a:p>
            <a:endParaRPr lang="en-US" baseline="0" dirty="0" smtClean="0"/>
          </a:p>
          <a:p>
            <a:r>
              <a:rPr lang="en-US" b="1" baseline="0" dirty="0" smtClean="0"/>
              <a:t>Source:</a:t>
            </a:r>
          </a:p>
          <a:p>
            <a:r>
              <a:rPr lang="en-US" dirty="0" smtClean="0">
                <a:hlinkClick r:id="rId3"/>
              </a:rPr>
              <a:t>http://www.emc.com/about/news/press/2011/20110628-01.htm</a:t>
            </a:r>
            <a:endParaRPr lang="en-US" b="0"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17</a:t>
            </a:fld>
            <a:endParaRPr lang="en-US"/>
          </a:p>
        </p:txBody>
      </p:sp>
    </p:spTree>
    <p:extLst>
      <p:ext uri="{BB962C8B-B14F-4D97-AF65-F5344CB8AC3E}">
        <p14:creationId xmlns:p14="http://schemas.microsoft.com/office/powerpoint/2010/main" val="604501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rapid expansion of information,</a:t>
            </a:r>
            <a:r>
              <a:rPr lang="en-US" baseline="0" dirty="0" smtClean="0"/>
              <a:t> it is often difficult to judge what should make it into a lesson plan and what will be outdated within a few years. Often instructors are learning about as rapidly as the students.</a:t>
            </a:r>
          </a:p>
          <a:p>
            <a:endParaRPr lang="en-US" baseline="0" dirty="0" smtClean="0"/>
          </a:p>
          <a:p>
            <a:r>
              <a:rPr lang="en-US" b="1" baseline="0" dirty="0" smtClean="0"/>
              <a:t>Source:</a:t>
            </a:r>
          </a:p>
          <a:p>
            <a:r>
              <a:rPr lang="en-US" dirty="0" smtClean="0">
                <a:hlinkClick r:id="rId3"/>
              </a:rPr>
              <a:t>http://www.britannica.com/blogs/2008/12/forecast-6-professional-knowledge-increasingly-obsolete/</a:t>
            </a:r>
            <a:endParaRPr lang="en-US" b="0"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18</a:t>
            </a:fld>
            <a:endParaRPr lang="en-US"/>
          </a:p>
        </p:txBody>
      </p:sp>
    </p:spTree>
    <p:extLst>
      <p:ext uri="{BB962C8B-B14F-4D97-AF65-F5344CB8AC3E}">
        <p14:creationId xmlns:p14="http://schemas.microsoft.com/office/powerpoint/2010/main" val="3412702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then click to next slide]</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19</a:t>
            </a:fld>
            <a:endParaRPr lang="en-US"/>
          </a:p>
        </p:txBody>
      </p:sp>
    </p:spTree>
    <p:extLst>
      <p:ext uri="{BB962C8B-B14F-4D97-AF65-F5344CB8AC3E}">
        <p14:creationId xmlns:p14="http://schemas.microsoft.com/office/powerpoint/2010/main" val="248719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we frame our conversation today, it’s interesting to consider this quote from Richard</a:t>
            </a:r>
            <a:r>
              <a:rPr lang="en-US" baseline="0" dirty="0" smtClean="0"/>
              <a:t> Florida. He </a:t>
            </a:r>
            <a:r>
              <a:rPr lang="en-US" dirty="0" smtClean="0"/>
              <a:t>calls the time we’re living in “The Great Reset” because basically everything has changed. And what’s interesting is that he recognizes that it’s not just about economies, technology etc., but also the critical role that PLACES we work and learn in plays in the new world order, and how it has to change.  </a:t>
            </a:r>
          </a:p>
          <a:p>
            <a:endParaRPr lang="en-US" dirty="0" smtClean="0"/>
          </a:p>
          <a:p>
            <a:r>
              <a:rPr lang="en-US" dirty="0" smtClean="0"/>
              <a:t>Richard Florida calls the time we’re living in “The Great Reset” because basically everything has changed. And what’s interesting is that he recognizes that it’s not just about economies, technology </a:t>
            </a:r>
            <a:r>
              <a:rPr lang="en-US" dirty="0" err="1" smtClean="0"/>
              <a:t>etc</a:t>
            </a:r>
            <a:r>
              <a:rPr lang="en-US" dirty="0" smtClean="0"/>
              <a:t>, but also the critical role that PLACES we work in plays in the new world order, and how it has to change.  </a:t>
            </a:r>
          </a:p>
          <a:p>
            <a:endParaRPr lang="en-US" dirty="0" smtClean="0"/>
          </a:p>
          <a:p>
            <a:endParaRPr lang="en-US" dirty="0" smtClean="0"/>
          </a:p>
          <a:p>
            <a:r>
              <a:rPr lang="en-US" b="1" dirty="0" smtClean="0"/>
              <a:t>Information for speakers: </a:t>
            </a:r>
          </a:p>
          <a:p>
            <a:r>
              <a:rPr lang="en-US" dirty="0" smtClean="0"/>
              <a:t>We suggest reading this slide as a way to kick off the seminar, and  set up why we even need to be talking about a new way of thinking about and designing workplaces. This is a quote from Richard Florida’s book and sets up that the world we are living in is one where everything is changing. </a:t>
            </a: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then click to next slide]	</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20</a:t>
            </a:fld>
            <a:endParaRPr lang="en-US"/>
          </a:p>
        </p:txBody>
      </p:sp>
    </p:spTree>
    <p:extLst>
      <p:ext uri="{BB962C8B-B14F-4D97-AF65-F5344CB8AC3E}">
        <p14:creationId xmlns:p14="http://schemas.microsoft.com/office/powerpoint/2010/main" val="55502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all leads up to the fact that not only is information shifting, but the jobs that require this information and the tools that support it are changing. So how can we adequately prepare students</a:t>
            </a:r>
            <a:r>
              <a:rPr lang="en-US" baseline="0" dirty="0" smtClean="0"/>
              <a:t> when we cannot predict the future? </a:t>
            </a:r>
            <a:r>
              <a:rPr lang="en-US" sz="1200" kern="1200" dirty="0" smtClean="0">
                <a:solidFill>
                  <a:srgbClr val="000000"/>
                </a:solidFill>
                <a:latin typeface="+mn-lt"/>
                <a:ea typeface="+mn-ea"/>
                <a:cs typeface="Arial" charset="0"/>
                <a:sym typeface="Arial" charset="0"/>
              </a:rPr>
              <a:t>The answer for many has been to develop students with broader set</a:t>
            </a:r>
            <a:r>
              <a:rPr lang="en-US" sz="1200" kern="1200" baseline="0" dirty="0" smtClean="0">
                <a:solidFill>
                  <a:srgbClr val="000000"/>
                </a:solidFill>
                <a:latin typeface="+mn-lt"/>
                <a:ea typeface="+mn-ea"/>
                <a:cs typeface="Arial" charset="0"/>
                <a:sym typeface="Arial" charset="0"/>
              </a:rPr>
              <a:t> of skills – often referred to as 21</a:t>
            </a:r>
            <a:r>
              <a:rPr lang="en-US" sz="1200" kern="1200" baseline="30000" dirty="0" smtClean="0">
                <a:solidFill>
                  <a:srgbClr val="000000"/>
                </a:solidFill>
                <a:latin typeface="+mn-lt"/>
                <a:ea typeface="+mn-ea"/>
                <a:cs typeface="Arial" charset="0"/>
                <a:sym typeface="Arial" charset="0"/>
              </a:rPr>
              <a:t>st</a:t>
            </a:r>
            <a:r>
              <a:rPr lang="en-US" sz="1200" kern="1200" baseline="0" dirty="0" smtClean="0">
                <a:solidFill>
                  <a:srgbClr val="000000"/>
                </a:solidFill>
                <a:latin typeface="+mn-lt"/>
                <a:ea typeface="+mn-ea"/>
                <a:cs typeface="Arial" charset="0"/>
                <a:sym typeface="Arial" charset="0"/>
              </a:rPr>
              <a:t> century skills – using new, learner-centered pedagogies and the shift to active learning. </a:t>
            </a:r>
            <a:endParaRPr lang="en-US" sz="1200" kern="1200" dirty="0" smtClean="0">
              <a:solidFill>
                <a:srgbClr val="000000"/>
              </a:solidFill>
              <a:latin typeface="+mn-lt"/>
              <a:ea typeface="+mn-ea"/>
              <a:cs typeface="Arial" charset="0"/>
              <a:sym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21</a:t>
            </a:fld>
            <a:endParaRPr lang="en-US"/>
          </a:p>
        </p:txBody>
      </p:sp>
    </p:spTree>
    <p:extLst>
      <p:ext uri="{BB962C8B-B14F-4D97-AF65-F5344CB8AC3E}">
        <p14:creationId xmlns:p14="http://schemas.microsoft.com/office/powerpoint/2010/main" val="590307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defRPr/>
            </a:pPr>
            <a:r>
              <a:rPr lang="en-US" dirty="0" smtClean="0">
                <a:latin typeface="Arial" pitchFamily="34" charset="0"/>
                <a:cs typeface="Arial" pitchFamily="34" charset="0"/>
              </a:rPr>
              <a:t>In fact, CEOs in the IBM research ranked creativity as the most important leadership quality, just ahead of integrity and global thinking. Organizations</a:t>
            </a:r>
            <a:r>
              <a:rPr lang="en-US" baseline="0" dirty="0" smtClean="0">
                <a:latin typeface="Arial" pitchFamily="34" charset="0"/>
                <a:cs typeface="Arial" pitchFamily="34" charset="0"/>
              </a:rPr>
              <a:t> are looking to c</a:t>
            </a:r>
            <a:r>
              <a:rPr lang="en-US" dirty="0" smtClean="0">
                <a:latin typeface="Arial" pitchFamily="34" charset="0"/>
                <a:cs typeface="Arial" pitchFamily="34" charset="0"/>
              </a:rPr>
              <a:t>ultivate creative leaders who can more nimbly lead in complex, global environments and to capitalize on collective intelligence through much more effective collaboration across increasingly global teams. </a:t>
            </a:r>
          </a:p>
          <a:p>
            <a:pPr>
              <a:defRPr/>
            </a:pPr>
            <a:r>
              <a:rPr lang="en-US"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Sources: </a:t>
            </a:r>
            <a:r>
              <a:rPr lang="en-US" sz="1200" b="0" dirty="0" smtClean="0">
                <a:solidFill>
                  <a:schemeClr val="tx1">
                    <a:lumMod val="85000"/>
                    <a:lumOff val="15000"/>
                  </a:schemeClr>
                </a:solidFill>
                <a:latin typeface="Arial Narrow" pitchFamily="34" charset="0"/>
                <a:ea typeface="ＭＳ Ｐゴシック" pitchFamily="34" charset="-128"/>
              </a:rPr>
              <a:t>CAPITALIZING ON COMPLEXITY,</a:t>
            </a:r>
            <a:r>
              <a:rPr lang="en-US" sz="1200" b="0" baseline="0" dirty="0" smtClean="0">
                <a:solidFill>
                  <a:schemeClr val="tx1">
                    <a:lumMod val="85000"/>
                    <a:lumOff val="15000"/>
                  </a:schemeClr>
                </a:solidFill>
                <a:latin typeface="Arial Narrow" pitchFamily="34" charset="0"/>
                <a:ea typeface="ＭＳ Ｐゴシック" pitchFamily="34" charset="-128"/>
              </a:rPr>
              <a:t> </a:t>
            </a:r>
            <a:r>
              <a:rPr lang="en-US" sz="1200" dirty="0" smtClean="0">
                <a:solidFill>
                  <a:schemeClr val="tx1">
                    <a:lumMod val="85000"/>
                    <a:lumOff val="15000"/>
                  </a:schemeClr>
                </a:solidFill>
                <a:latin typeface="Arial Narrow" pitchFamily="34" charset="0"/>
                <a:ea typeface="ＭＳ Ｐゴシック" pitchFamily="34" charset="-128"/>
              </a:rPr>
              <a:t>IBM 2010 CEO STUDY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IBM Working Beyond Borders, 2010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lumMod val="85000"/>
                  <a:lumOff val="15000"/>
                </a:schemeClr>
              </a:solidFill>
              <a:latin typeface="Arial Narrow" pitchFamily="34"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latin typeface="Arial" pitchFamily="34" charset="0"/>
                <a:cs typeface="Arial" pitchFamily="34" charset="0"/>
              </a:rPr>
              <a:t>The list of skills</a:t>
            </a:r>
            <a:r>
              <a:rPr lang="en-US" baseline="0" dirty="0" smtClean="0">
                <a:latin typeface="Arial" pitchFamily="34" charset="0"/>
                <a:cs typeface="Arial" pitchFamily="34" charset="0"/>
              </a:rPr>
              <a:t> that employers are looking for is long. </a:t>
            </a:r>
            <a:r>
              <a:rPr lang="en-US" dirty="0" smtClean="0">
                <a:latin typeface="Arial" pitchFamily="34" charset="0"/>
                <a:cs typeface="Arial" pitchFamily="34" charset="0"/>
              </a:rPr>
              <a:t>If students don’t learning these skills in school, where</a:t>
            </a:r>
            <a:r>
              <a:rPr lang="en-US" baseline="0" dirty="0" smtClean="0">
                <a:latin typeface="Arial" pitchFamily="34" charset="0"/>
                <a:cs typeface="Arial" pitchFamily="34" charset="0"/>
              </a:rPr>
              <a:t> and when will they learn them?</a:t>
            </a:r>
            <a:endParaRPr lang="en-US" dirty="0" smtClean="0">
              <a:latin typeface="Arial" pitchFamily="34" charset="0"/>
              <a:cs typeface="Arial" pitchFamily="34" charset="0"/>
            </a:endParaRPr>
          </a:p>
          <a:p>
            <a:pPr eaLnBrk="1" hangingPunct="1">
              <a:spcBef>
                <a:spcPct val="0"/>
              </a:spcBef>
            </a:pPr>
            <a:endParaRPr lang="en-US" dirty="0" smtClean="0">
              <a:ea typeface="MS PGothic" pitchFamily="34"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smtClean="0">
                <a:ea typeface="MS PGothic" pitchFamily="34" charset="-128"/>
              </a:rPr>
              <a:t>Source: </a:t>
            </a:r>
            <a:r>
              <a:rPr lang="en-US" sz="1200" i="1" dirty="0" smtClean="0">
                <a:solidFill>
                  <a:srgbClr val="7F7F7F"/>
                </a:solidFill>
                <a:latin typeface="Arial" charset="0"/>
                <a:cs typeface="Arial" charset="0"/>
                <a:sym typeface="Arial" charset="0"/>
              </a:rPr>
              <a:t>*from “Partnership for the 21st century skills”</a:t>
            </a:r>
          </a:p>
          <a:p>
            <a:pPr eaLnBrk="1" hangingPunct="1">
              <a:spcBef>
                <a:spcPct val="0"/>
              </a:spcBef>
            </a:pPr>
            <a:endParaRPr lang="en-US" dirty="0" smtClean="0">
              <a:ea typeface="MS PGothic" pitchFamily="34" charset="-128"/>
            </a:endParaRPr>
          </a:p>
        </p:txBody>
      </p:sp>
      <p:sp>
        <p:nvSpPr>
          <p:cNvPr id="4" name="Slide Number Placeholder 3"/>
          <p:cNvSpPr>
            <a:spLocks noGrp="1"/>
          </p:cNvSpPr>
          <p:nvPr>
            <p:ph type="sldNum" sz="quarter" idx="10"/>
          </p:nvPr>
        </p:nvSpPr>
        <p:spPr/>
        <p:txBody>
          <a:bodyPr/>
          <a:lstStyle/>
          <a:p>
            <a:fld id="{644334D5-B5DB-004B-8DB1-262A6E43A63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9063">
              <a:lnSpc>
                <a:spcPct val="80000"/>
              </a:lnSpc>
            </a:pPr>
            <a:r>
              <a:rPr lang="en-US" sz="1200" kern="1200" dirty="0" smtClean="0">
                <a:solidFill>
                  <a:srgbClr val="000000"/>
                </a:solidFill>
                <a:latin typeface="+mn-lt"/>
                <a:ea typeface="+mn-ea"/>
                <a:cs typeface="Arial" charset="0"/>
                <a:sym typeface="Arial" charset="0"/>
              </a:rPr>
              <a:t>The pedagogy that is being adopted by many educators to develop 21</a:t>
            </a:r>
            <a:r>
              <a:rPr lang="en-US" sz="1200" kern="1200" baseline="29000" dirty="0" smtClean="0">
                <a:solidFill>
                  <a:srgbClr val="000000"/>
                </a:solidFill>
                <a:latin typeface="+mn-lt"/>
                <a:ea typeface="+mn-ea"/>
                <a:cs typeface="Arial" charset="0"/>
                <a:sym typeface="Arial" charset="0"/>
              </a:rPr>
              <a:t>st</a:t>
            </a:r>
            <a:r>
              <a:rPr lang="en-US" sz="1200" kern="1200" dirty="0" smtClean="0">
                <a:solidFill>
                  <a:srgbClr val="000000"/>
                </a:solidFill>
                <a:latin typeface="+mn-lt"/>
                <a:ea typeface="+mn-ea"/>
                <a:cs typeface="Arial" charset="0"/>
                <a:sym typeface="Arial" charset="0"/>
              </a:rPr>
              <a:t> century work skills is constructivism. Constructivism is the idea that the learner constructs knowledge for himself/herself</a:t>
            </a:r>
            <a:r>
              <a:rPr lang="en-US" sz="1200" kern="1200" baseline="0" dirty="0" smtClean="0">
                <a:solidFill>
                  <a:srgbClr val="000000"/>
                </a:solidFill>
                <a:latin typeface="+mn-lt"/>
                <a:ea typeface="+mn-ea"/>
                <a:cs typeface="Arial" charset="0"/>
                <a:sym typeface="Arial" charset="0"/>
              </a:rPr>
              <a:t> by </a:t>
            </a:r>
            <a:r>
              <a:rPr lang="en-US" sz="1200" kern="1200" dirty="0" smtClean="0">
                <a:solidFill>
                  <a:srgbClr val="000000"/>
                </a:solidFill>
                <a:latin typeface="+mn-lt"/>
                <a:ea typeface="+mn-ea"/>
                <a:cs typeface="Arial" charset="0"/>
                <a:sym typeface="Arial" charset="0"/>
              </a:rPr>
              <a:t>making their own discoveries during the learning experience. Thus, learners learn when they construct their own meaning, not when they are being fed information through</a:t>
            </a:r>
            <a:r>
              <a:rPr lang="en-US" sz="1200" kern="1200" baseline="0" dirty="0" smtClean="0">
                <a:solidFill>
                  <a:srgbClr val="000000"/>
                </a:solidFill>
                <a:latin typeface="+mn-lt"/>
                <a:ea typeface="+mn-ea"/>
                <a:cs typeface="Arial" charset="0"/>
                <a:sym typeface="Arial" charset="0"/>
              </a:rPr>
              <a:t> the one-way sharing of information (i.e.</a:t>
            </a:r>
            <a:r>
              <a:rPr lang="en-US" sz="1200" kern="1200" dirty="0" smtClean="0">
                <a:solidFill>
                  <a:srgbClr val="000000"/>
                </a:solidFill>
                <a:latin typeface="+mn-lt"/>
                <a:ea typeface="+mn-ea"/>
                <a:cs typeface="Arial" charset="0"/>
                <a:sym typeface="Arial" charset="0"/>
              </a:rPr>
              <a:t> lecture).</a:t>
            </a:r>
          </a:p>
          <a:p>
            <a:pPr marL="39063">
              <a:lnSpc>
                <a:spcPct val="80000"/>
              </a:lnSpc>
            </a:pPr>
            <a:endParaRPr lang="en-US" sz="1200" kern="1200" dirty="0" smtClean="0">
              <a:solidFill>
                <a:srgbClr val="000000"/>
              </a:solidFill>
              <a:latin typeface="+mn-lt"/>
              <a:ea typeface="+mn-ea"/>
              <a:cs typeface="Arial" charset="0"/>
              <a:sym typeface="Arial" charset="0"/>
            </a:endParaRPr>
          </a:p>
          <a:p>
            <a:pPr marL="39063">
              <a:lnSpc>
                <a:spcPct val="80000"/>
              </a:lnSpc>
            </a:pPr>
            <a:r>
              <a:rPr lang="en-US" sz="1200" kern="1200" dirty="0" smtClean="0">
                <a:solidFill>
                  <a:srgbClr val="000000"/>
                </a:solidFill>
                <a:latin typeface="+mn-lt"/>
                <a:ea typeface="+mn-ea"/>
                <a:cs typeface="Arial" charset="0"/>
                <a:sym typeface="Arial" charset="0"/>
              </a:rPr>
              <a:t>Students today expect their learning experiences to speak to who they are and how they learn outside the classroom. They want the opportunity to learn </a:t>
            </a:r>
            <a:r>
              <a:rPr lang="en-US" sz="1200" kern="1200" dirty="0" smtClean="0">
                <a:solidFill>
                  <a:srgbClr val="000000"/>
                </a:solidFill>
                <a:latin typeface="+mn-lt"/>
                <a:ea typeface="+mn-ea"/>
                <a:cs typeface="Arial Italic" charset="0"/>
                <a:sym typeface="Arial Italic" charset="0"/>
              </a:rPr>
              <a:t>actively</a:t>
            </a:r>
            <a:r>
              <a:rPr lang="en-US" sz="1200" kern="1200" baseline="0" dirty="0" smtClean="0">
                <a:solidFill>
                  <a:srgbClr val="000000"/>
                </a:solidFill>
                <a:latin typeface="+mn-lt"/>
                <a:ea typeface="+mn-ea"/>
                <a:cs typeface="Arial Italic" charset="0"/>
                <a:sym typeface="Arial Italic" charset="0"/>
              </a:rPr>
              <a:t> </a:t>
            </a:r>
            <a:r>
              <a:rPr lang="en-US" sz="1200" kern="1200" dirty="0" smtClean="0">
                <a:solidFill>
                  <a:srgbClr val="000000"/>
                </a:solidFill>
                <a:latin typeface="+mn-lt"/>
                <a:ea typeface="+mn-ea"/>
                <a:cs typeface="Arial" charset="0"/>
                <a:sym typeface="Arial" charset="0"/>
              </a:rPr>
              <a:t>through doing vs. listening in hands-on activities that involve familiar contexts and tasks. Instructors respond to students’ tendency toward group activity by giving them opportunities to work collaboratively. According to social constructivist theory, understanding is enhanced when working with others for this reason.</a:t>
            </a:r>
          </a:p>
          <a:p>
            <a:pPr marL="39063">
              <a:lnSpc>
                <a:spcPct val="80000"/>
              </a:lnSpc>
            </a:pPr>
            <a:r>
              <a:rPr lang="en-US" sz="1200" kern="1200" dirty="0" smtClean="0">
                <a:solidFill>
                  <a:srgbClr val="000000"/>
                </a:solidFill>
                <a:latin typeface="+mn-lt"/>
                <a:ea typeface="+mn-ea"/>
                <a:cs typeface="Arial" charset="0"/>
                <a:sym typeface="Arial" charset="0"/>
              </a:rPr>
              <a:t>   </a:t>
            </a:r>
          </a:p>
          <a:p>
            <a:pPr marL="39063">
              <a:lnSpc>
                <a:spcPct val="80000"/>
              </a:lnSpc>
            </a:pPr>
            <a:r>
              <a:rPr lang="en-US" sz="1600" kern="1200" dirty="0" smtClean="0">
                <a:solidFill>
                  <a:srgbClr val="000000"/>
                </a:solidFill>
                <a:latin typeface="+mn-lt"/>
                <a:ea typeface="+mn-ea"/>
                <a:cs typeface="Arial" charset="0"/>
                <a:sym typeface="Arial" charset="0"/>
              </a:rPr>
              <a:t>Instructors are increasingly giving students greater responsibility for their own learning, hoping that doing so will help them to develop into lifelong learners. In some cases, learners get to define their own learning goals/problems and ways to resolve it. That is, they own the learning process (in a sense, determine what is learned). The instructor plays more of a side role, monitoring the students’ progress in achieving these goals, providing the proper amount of scaffolding or support to keep the learner on track, and taking steps to encourage them to reflect on both what they are learning and the learning process itself. </a:t>
            </a: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8010">
              <a:spcBef>
                <a:spcPts val="406"/>
              </a:spcBef>
            </a:pPr>
            <a:r>
              <a:rPr lang="en-US" dirty="0" smtClean="0">
                <a:solidFill>
                  <a:srgbClr val="000000"/>
                </a:solidFill>
                <a:latin typeface="Arial" pitchFamily="34" charset="0"/>
                <a:cs typeface="Arial" pitchFamily="34" charset="0"/>
                <a:sym typeface="Arial" pitchFamily="34" charset="0"/>
              </a:rPr>
              <a:t>Even</a:t>
            </a:r>
            <a:r>
              <a:rPr lang="en-US" baseline="0" dirty="0" smtClean="0">
                <a:solidFill>
                  <a:srgbClr val="000000"/>
                </a:solidFill>
                <a:latin typeface="Arial" pitchFamily="34" charset="0"/>
                <a:cs typeface="Arial" pitchFamily="34" charset="0"/>
                <a:sym typeface="Arial" pitchFamily="34" charset="0"/>
              </a:rPr>
              <a:t> with constructivist pedagogies in place, not all students are alike and not one approach with work for all students.</a:t>
            </a:r>
            <a:endParaRPr lang="en-US" dirty="0" smtClean="0">
              <a:solidFill>
                <a:srgbClr val="000000"/>
              </a:solidFill>
              <a:latin typeface="Arial" pitchFamily="34" charset="0"/>
              <a:cs typeface="Arial" pitchFamily="34" charset="0"/>
              <a:sym typeface="Arial" pitchFamily="34" charset="0"/>
            </a:endParaRPr>
          </a:p>
          <a:p>
            <a:pPr marL="78010" marR="0" indent="0" algn="l" defTabSz="914400" rtl="0" eaLnBrk="1" fontAlgn="auto" latinLnBrk="0" hangingPunct="1">
              <a:lnSpc>
                <a:spcPct val="100000"/>
              </a:lnSpc>
              <a:spcBef>
                <a:spcPts val="406"/>
              </a:spcBef>
              <a:spcAft>
                <a:spcPts val="0"/>
              </a:spcAft>
              <a:buClrTx/>
              <a:buSzTx/>
              <a:buFontTx/>
              <a:buNone/>
              <a:tabLst/>
              <a:defRPr/>
            </a:pPr>
            <a:endParaRPr lang="en-US" sz="1200" dirty="0" smtClean="0">
              <a:latin typeface="Arial" pitchFamily="34" charset="0"/>
              <a:cs typeface="Arial" pitchFamily="34" charset="0"/>
            </a:endParaRPr>
          </a:p>
          <a:p>
            <a:pPr marL="78010" marR="0" indent="0" algn="l" defTabSz="914400" rtl="0" eaLnBrk="1" fontAlgn="auto" latinLnBrk="0" hangingPunct="1">
              <a:lnSpc>
                <a:spcPct val="100000"/>
              </a:lnSpc>
              <a:spcBef>
                <a:spcPts val="406"/>
              </a:spcBef>
              <a:spcAft>
                <a:spcPts val="0"/>
              </a:spcAft>
              <a:buClrTx/>
              <a:buSzTx/>
              <a:buFontTx/>
              <a:buNone/>
              <a:tabLst/>
              <a:defRPr/>
            </a:pPr>
            <a:r>
              <a:rPr lang="en-US" sz="1200" b="1" dirty="0" smtClean="0">
                <a:latin typeface="Arial" pitchFamily="34" charset="0"/>
                <a:cs typeface="Arial" pitchFamily="34" charset="0"/>
              </a:rPr>
              <a:t>Information for speakers:</a:t>
            </a:r>
          </a:p>
          <a:p>
            <a:pPr marL="78010" marR="0" indent="0" algn="l" defTabSz="914400" rtl="0" eaLnBrk="1" fontAlgn="auto" latinLnBrk="0" hangingPunct="1">
              <a:lnSpc>
                <a:spcPct val="100000"/>
              </a:lnSpc>
              <a:spcBef>
                <a:spcPts val="406"/>
              </a:spcBef>
              <a:spcAft>
                <a:spcPts val="0"/>
              </a:spcAft>
              <a:buClrTx/>
              <a:buSzTx/>
              <a:buFontTx/>
              <a:buNone/>
              <a:tabLst/>
              <a:defRPr/>
            </a:pPr>
            <a:r>
              <a:rPr lang="en-US" sz="1200" dirty="0" smtClean="0">
                <a:latin typeface="Arial" pitchFamily="34" charset="0"/>
                <a:cs typeface="Arial" pitchFamily="34" charset="0"/>
              </a:rPr>
              <a:t>a learning style is "the complex manner in which, and conditions under which, learners most efficiently and most effectively perceive, process, store, and recall what they are attempting to learn."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Therefore, </a:t>
            </a:r>
            <a:r>
              <a:rPr lang="en-US" baseline="0" dirty="0" smtClean="0"/>
              <a:t>a variety of approaches have emerged to actively engage ALL students in the learning process, regardless of their learning preference. </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0BB4EA2-23EF-4A52-91C7-49E1DEC42D42}" type="slidenum">
              <a:rPr lang="en-US" smtClean="0"/>
              <a:pPr/>
              <a:t>27</a:t>
            </a:fld>
            <a:endParaRPr lang="en-US" dirty="0"/>
          </a:p>
        </p:txBody>
      </p:sp>
      <p:sp>
        <p:nvSpPr>
          <p:cNvPr id="5" name="Notes Placeholder 4"/>
          <p:cNvSpPr>
            <a:spLocks noGrp="1"/>
          </p:cNvSpPr>
          <p:nvPr>
            <p:ph type="body" idx="1"/>
          </p:nvPr>
        </p:nvSpPr>
        <p:spPr/>
        <p:txBody>
          <a:bodyPr>
            <a:normAutofit/>
          </a:bodyPr>
          <a:lstStyle/>
          <a:p>
            <a:r>
              <a:rPr lang="en-US" b="1" dirty="0" smtClean="0"/>
              <a:t>Speakers notes:</a:t>
            </a:r>
          </a:p>
          <a:p>
            <a:r>
              <a:rPr lang="en-US" dirty="0" smtClean="0"/>
              <a:t>So let’s pause and think together:  Is your campus ready? </a:t>
            </a:r>
          </a:p>
          <a:p>
            <a:r>
              <a:rPr lang="en-US" dirty="0" smtClean="0"/>
              <a:t>(click to build each bullet point; read them as they come up)</a:t>
            </a:r>
            <a:br>
              <a:rPr lang="en-US" dirty="0" smtClean="0"/>
            </a:br>
            <a:endParaRPr lang="en-US" dirty="0" smtClean="0"/>
          </a:p>
          <a:p>
            <a:endParaRPr lang="en-US" dirty="0" smtClean="0"/>
          </a:p>
        </p:txBody>
      </p:sp>
      <p:sp>
        <p:nvSpPr>
          <p:cNvPr id="8" name="Slide Image Placeholder 7"/>
          <p:cNvSpPr>
            <a:spLocks noGrp="1" noRot="1" noChangeAspect="1"/>
          </p:cNvSpPr>
          <p:nvPr>
            <p:ph type="sldImg"/>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dirty="0" smtClean="0"/>
              <a:t>Next, let’s look at how</a:t>
            </a:r>
            <a:r>
              <a:rPr lang="en-US" sz="1000" baseline="0" dirty="0" smtClean="0"/>
              <a:t> learners themselves are changing.</a:t>
            </a:r>
            <a:endParaRPr lang="en-US" sz="1000" dirty="0"/>
          </a:p>
        </p:txBody>
      </p:sp>
      <p:sp>
        <p:nvSpPr>
          <p:cNvPr id="231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629A0A-3F4B-4143-9BDD-458DA897B71F}" type="slidenum">
              <a:rPr lang="es-ES" smtClean="0">
                <a:solidFill>
                  <a:prstClr val="black"/>
                </a:solidFill>
              </a:rPr>
              <a:pPr/>
              <a:t>28</a:t>
            </a:fld>
            <a:endParaRPr lang="es-ES" dirty="0"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know, students are more connected than ever. With social networks, mobile devices</a:t>
            </a:r>
            <a:r>
              <a:rPr lang="en-US" baseline="0" dirty="0" smtClean="0"/>
              <a:t> and the 24/7 access to information, this generation expects to have information at their fingertips and available immediately. The ways in which they share and receive information has been forever changed.</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29</a:t>
            </a:fld>
            <a:endParaRPr lang="en-US"/>
          </a:p>
        </p:txBody>
      </p:sp>
    </p:spTree>
    <p:extLst>
      <p:ext uri="{BB962C8B-B14F-4D97-AF65-F5344CB8AC3E}">
        <p14:creationId xmlns:p14="http://schemas.microsoft.com/office/powerpoint/2010/main" val="276541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t>Speakers notes: </a:t>
            </a:r>
          </a:p>
          <a:p>
            <a:r>
              <a:rPr lang="en-US" sz="1200" dirty="0" smtClean="0"/>
              <a:t>Our perspective about the changing dynamics of the world, learning, learners and learning</a:t>
            </a:r>
            <a:r>
              <a:rPr lang="en-US" sz="1200" baseline="0" dirty="0" smtClean="0"/>
              <a:t> places throughout campus </a:t>
            </a:r>
            <a:r>
              <a:rPr lang="en-US" sz="1200" dirty="0" smtClean="0"/>
              <a:t>that we share in this seminar, is based on the same research process that our Workspace Futures team use.  We conduct extensive secondary research, as well as review all of the primary research Steelcase has done. We study all of these macro trends and then look for patterns as we synthesize all of the available data. Then we study the implications of this on active learning spaces, and the key issues that are resulting and need to be solved for. </a:t>
            </a:r>
          </a:p>
          <a:p>
            <a:endParaRPr lang="en-US" sz="1200" dirty="0" smtClean="0"/>
          </a:p>
          <a:p>
            <a:r>
              <a:rPr lang="en-US" sz="1200" dirty="0" smtClean="0"/>
              <a:t>In the study that we’ll be sharing today, we will be giving you an overview of the key education trends and issues as it relates to active learning and space, as well as some ideas we have on how to think about, and design for, the kind of educational environment that organizations need to thrive in this rapidly evolving</a:t>
            </a:r>
            <a:r>
              <a:rPr lang="en-US" sz="1200" baseline="0" dirty="0" smtClean="0"/>
              <a:t> world</a:t>
            </a:r>
            <a:r>
              <a:rPr lang="en-US" sz="1200" dirty="0" smtClean="0"/>
              <a:t>. We’ll show you a concept and framework that we have developed in order to support the ideas we believe are relevant and significant when thinking</a:t>
            </a:r>
            <a:r>
              <a:rPr lang="en-US" sz="1200" baseline="0" dirty="0" smtClean="0"/>
              <a:t> about learning spaces that support increased student success</a:t>
            </a:r>
            <a:r>
              <a:rPr lang="en-US" sz="1200" dirty="0" smtClean="0"/>
              <a:t>. </a:t>
            </a:r>
          </a:p>
          <a:p>
            <a:endParaRPr lang="en-US" sz="1200" dirty="0" smtClean="0"/>
          </a:p>
          <a:p>
            <a:r>
              <a:rPr lang="en-US" sz="1200" dirty="0" smtClean="0"/>
              <a:t>We’ll also show you a few </a:t>
            </a:r>
            <a:r>
              <a:rPr lang="en-US" sz="1200" dirty="0" err="1" smtClean="0"/>
              <a:t>thoughtstarters</a:t>
            </a:r>
            <a:r>
              <a:rPr lang="en-US" sz="1200" dirty="0" smtClean="0"/>
              <a:t> on how these ideas</a:t>
            </a:r>
            <a:r>
              <a:rPr lang="en-US" sz="1200" baseline="0" dirty="0" smtClean="0"/>
              <a:t> might come to life in a variety of campus settings</a:t>
            </a:r>
            <a:r>
              <a:rPr lang="en-US" sz="1200" dirty="0" smtClean="0"/>
              <a:t>. </a:t>
            </a:r>
          </a:p>
          <a:p>
            <a:endParaRPr lang="en-US" sz="1200" b="1" dirty="0" smtClean="0"/>
          </a:p>
          <a:p>
            <a:r>
              <a:rPr lang="en-US" sz="1200" b="1" dirty="0" smtClean="0"/>
              <a:t>Information for speakers: </a:t>
            </a:r>
          </a:p>
          <a:p>
            <a:r>
              <a:rPr lang="en-US" sz="1200" dirty="0" smtClean="0"/>
              <a:t>It’s important to set up the flow of the seminar – world, learning, learners, learning spaces - by discussing how we conduct secondary research on macro trends and how they are impacting learning and learner</a:t>
            </a:r>
            <a:r>
              <a:rPr lang="en-US" sz="1200" baseline="0" dirty="0" smtClean="0"/>
              <a:t> </a:t>
            </a:r>
            <a:r>
              <a:rPr lang="en-US" sz="1200" dirty="0" smtClean="0"/>
              <a:t>behavior. This establishes our credibility and connects the learning space issues with key trends that our audiences are experiencing universally. </a:t>
            </a:r>
          </a:p>
          <a:p>
            <a:endParaRPr lang="en-US" sz="1200" dirty="0" smtClean="0"/>
          </a:p>
          <a:p>
            <a:r>
              <a:rPr lang="en-US" sz="1200" b="1" dirty="0" smtClean="0"/>
              <a:t>Your</a:t>
            </a:r>
            <a:r>
              <a:rPr lang="en-US" sz="1200" dirty="0" smtClean="0"/>
              <a:t> </a:t>
            </a:r>
            <a:r>
              <a:rPr lang="en-US" sz="1200" b="1" dirty="0" smtClean="0"/>
              <a:t>stories: </a:t>
            </a:r>
          </a:p>
        </p:txBody>
      </p:sp>
      <p:sp>
        <p:nvSpPr>
          <p:cNvPr id="4" name="Slide Number Placeholder 3"/>
          <p:cNvSpPr>
            <a:spLocks noGrp="1"/>
          </p:cNvSpPr>
          <p:nvPr>
            <p:ph type="sldNum" sz="quarter" idx="10"/>
          </p:nvPr>
        </p:nvSpPr>
        <p:spPr/>
        <p:txBody>
          <a:bodyPr/>
          <a:lstStyle/>
          <a:p>
            <a:fld id="{644334D5-B5DB-004B-8DB1-262A6E43A63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pitchFamily="34" charset="0"/>
              </a:rPr>
              <a:t>Learner </a:t>
            </a:r>
            <a:r>
              <a:rPr lang="en-US" baseline="0" dirty="0" smtClean="0">
                <a:cs typeface="Arial" pitchFamily="34" charset="0"/>
              </a:rPr>
              <a:t>demographics are changing. </a:t>
            </a:r>
            <a:r>
              <a:rPr lang="en-US" dirty="0" smtClean="0"/>
              <a:t>Women are graduating from college and professional schools at higher rates.</a:t>
            </a:r>
            <a:r>
              <a:rPr lang="en-US" baseline="0" dirty="0" smtClean="0"/>
              <a:t> </a:t>
            </a:r>
            <a:endParaRPr lang="en-US" dirty="0" smtClean="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a:t>
            </a:r>
            <a:r>
              <a:rPr lang="en-US" sz="1200" b="1" dirty="0" smtClean="0">
                <a:solidFill>
                  <a:schemeClr val="tx1">
                    <a:lumMod val="85000"/>
                    <a:lumOff val="15000"/>
                  </a:schemeClr>
                </a:solidFill>
                <a:latin typeface="Arial Narrow" pitchFamily="34" charset="0"/>
                <a:ea typeface="ＭＳ Ｐゴシック" pitchFamily="34" charset="-128"/>
              </a:rPr>
              <a:t>THE WOMAN’S WORLD 2010: TRENDS AND STATISTICS, </a:t>
            </a:r>
            <a:r>
              <a:rPr lang="en-US" sz="1200" dirty="0" smtClean="0">
                <a:solidFill>
                  <a:schemeClr val="tx1">
                    <a:lumMod val="85000"/>
                    <a:lumOff val="15000"/>
                  </a:schemeClr>
                </a:solidFill>
                <a:latin typeface="Arial Narrow" pitchFamily="34" charset="0"/>
                <a:ea typeface="ＭＳ Ｐゴシック" pitchFamily="34" charset="-128"/>
              </a:rPr>
              <a:t>UNITED NATIONS</a:t>
            </a:r>
          </a:p>
        </p:txBody>
      </p:sp>
      <p:sp>
        <p:nvSpPr>
          <p:cNvPr id="4" name="Slide Number Placeholder 3"/>
          <p:cNvSpPr>
            <a:spLocks noGrp="1"/>
          </p:cNvSpPr>
          <p:nvPr>
            <p:ph type="sldNum" sz="quarter" idx="10"/>
          </p:nvPr>
        </p:nvSpPr>
        <p:spPr/>
        <p:txBody>
          <a:bodyPr/>
          <a:lstStyle/>
          <a:p>
            <a:fld id="{644334D5-B5DB-004B-8DB1-262A6E43A63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much as learner demographics are changing, so are their attitudes toward work. Long-gone are the days when employees find and stay in a job for 20+ years. Today’s workers stay in a job an average of 4.4 years. And 72% say they are willing to sacrifice a higher salary for a more personally and professionally fulfilling career.</a:t>
            </a:r>
          </a:p>
          <a:p>
            <a:endParaRPr lang="en-US" baseline="0" dirty="0" smtClean="0"/>
          </a:p>
          <a:p>
            <a:r>
              <a:rPr lang="en-US" baseline="0" dirty="0" smtClean="0"/>
              <a:t>In other words, the expectations of this generation has changed and they are looking for different things out of life and a career.</a:t>
            </a:r>
          </a:p>
          <a:p>
            <a:endParaRPr lang="en-US" baseline="0" dirty="0" smtClean="0"/>
          </a:p>
          <a:p>
            <a:r>
              <a:rPr lang="en-US" b="1" baseline="0" dirty="0" smtClean="0"/>
              <a:t>Sources:</a:t>
            </a:r>
          </a:p>
          <a:p>
            <a:r>
              <a:rPr lang="en-US" b="0" baseline="0" dirty="0" err="1" smtClean="0"/>
              <a:t>Capstrat</a:t>
            </a:r>
            <a:r>
              <a:rPr lang="en-US" b="0" baseline="0" dirty="0" smtClean="0"/>
              <a:t>, </a:t>
            </a:r>
            <a:r>
              <a:rPr lang="en-US" b="0" i="1" baseline="0" dirty="0" smtClean="0"/>
              <a:t>The Truth About Millennial Workers, </a:t>
            </a:r>
            <a:r>
              <a:rPr lang="en-US" dirty="0" smtClean="0">
                <a:hlinkClick r:id="rId3"/>
              </a:rPr>
              <a:t>https://www.capstrat.com/elements/downloads/files/millennials-work.pdf</a:t>
            </a:r>
            <a:r>
              <a:rPr lang="en-US" dirty="0" smtClean="0"/>
              <a:t>.</a:t>
            </a:r>
          </a:p>
          <a:p>
            <a:r>
              <a:rPr lang="en-US" b="0" dirty="0" smtClean="0"/>
              <a:t>Fast Company,</a:t>
            </a:r>
            <a:r>
              <a:rPr lang="en-US" b="0" baseline="0" dirty="0" smtClean="0"/>
              <a:t> </a:t>
            </a:r>
            <a:r>
              <a:rPr lang="en-US" b="0" i="1" baseline="0" dirty="0" smtClean="0"/>
              <a:t>Four Year Career</a:t>
            </a:r>
            <a:r>
              <a:rPr lang="en-US" b="0" i="0" baseline="0" dirty="0" smtClean="0"/>
              <a:t>, by Anya </a:t>
            </a:r>
            <a:r>
              <a:rPr lang="en-US" b="0" i="0" baseline="0" dirty="0" err="1" smtClean="0"/>
              <a:t>Kamenetz</a:t>
            </a:r>
            <a:r>
              <a:rPr lang="en-US" b="0" i="0" baseline="0" dirty="0" smtClean="0"/>
              <a:t>, February 2012. </a:t>
            </a:r>
            <a:r>
              <a:rPr lang="en-US" dirty="0" smtClean="0">
                <a:hlinkClick r:id="rId4"/>
              </a:rPr>
              <a:t>http://www.fastcompany.com/1802731/four-year-career</a:t>
            </a:r>
            <a:r>
              <a:rPr lang="en-US" dirty="0" smtClean="0"/>
              <a:t>. </a:t>
            </a:r>
            <a:endParaRPr lang="en-US" b="0"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31</a:t>
            </a:fld>
            <a:endParaRPr lang="en-US"/>
          </a:p>
        </p:txBody>
      </p:sp>
    </p:spTree>
    <p:extLst>
      <p:ext uri="{BB962C8B-B14F-4D97-AF65-F5344CB8AC3E}">
        <p14:creationId xmlns:p14="http://schemas.microsoft.com/office/powerpoint/2010/main" val="3726431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9807" eaLnBrk="1" hangingPunct="1">
              <a:lnSpc>
                <a:spcPct val="90000"/>
              </a:lnSpc>
            </a:pPr>
            <a:r>
              <a:rPr lang="en-US" dirty="0" smtClean="0">
                <a:solidFill>
                  <a:srgbClr val="000000"/>
                </a:solidFill>
                <a:latin typeface="Arial" charset="0"/>
                <a:cs typeface="Arial" charset="0"/>
                <a:sym typeface="Arial" charset="0"/>
              </a:rPr>
              <a:t>These changing expectations also apply to education.</a:t>
            </a:r>
            <a:r>
              <a:rPr lang="en-US" baseline="0" dirty="0" smtClean="0">
                <a:solidFill>
                  <a:srgbClr val="000000"/>
                </a:solidFill>
                <a:latin typeface="Arial" charset="0"/>
                <a:cs typeface="Arial" charset="0"/>
                <a:sym typeface="Arial" charset="0"/>
              </a:rPr>
              <a:t> T</a:t>
            </a:r>
            <a:r>
              <a:rPr lang="en-US" dirty="0" smtClean="0">
                <a:solidFill>
                  <a:srgbClr val="000000"/>
                </a:solidFill>
                <a:latin typeface="Arial" charset="0"/>
                <a:cs typeface="Arial" charset="0"/>
                <a:sym typeface="Arial" charset="0"/>
              </a:rPr>
              <a:t>hey expect their learning experiences to keep up with the changes they have experienced in the world. They want classrooms that are designed to prepare them for the work skills needed in the 21</a:t>
            </a:r>
            <a:r>
              <a:rPr lang="en-US" baseline="30000" dirty="0" smtClean="0">
                <a:solidFill>
                  <a:srgbClr val="000000"/>
                </a:solidFill>
                <a:latin typeface="Arial" charset="0"/>
                <a:cs typeface="Arial" charset="0"/>
                <a:sym typeface="Arial" charset="0"/>
              </a:rPr>
              <a:t>st</a:t>
            </a:r>
            <a:r>
              <a:rPr lang="en-US" dirty="0" smtClean="0">
                <a:solidFill>
                  <a:srgbClr val="000000"/>
                </a:solidFill>
                <a:latin typeface="Arial" charset="0"/>
                <a:cs typeface="Arial" charset="0"/>
                <a:sym typeface="Arial" charset="0"/>
              </a:rPr>
              <a:t> century. They want to explore, experiment and to learn by doing vs. sitting back and passively learning.</a:t>
            </a:r>
            <a:r>
              <a:rPr lang="en-US" dirty="0" smtClean="0">
                <a:sym typeface="Arial" charset="0"/>
              </a:rPr>
              <a:t> </a:t>
            </a:r>
            <a:r>
              <a:rPr lang="en-US" dirty="0" smtClean="0">
                <a:solidFill>
                  <a:srgbClr val="000000"/>
                </a:solidFill>
                <a:latin typeface="Arial" charset="0"/>
                <a:cs typeface="Arial" charset="0"/>
                <a:sym typeface="Arial" charset="0"/>
              </a:rPr>
              <a:t>Students today:</a:t>
            </a:r>
          </a:p>
          <a:p>
            <a:pPr marL="39807" eaLnBrk="1" hangingPunct="1">
              <a:lnSpc>
                <a:spcPct val="90000"/>
              </a:lnSpc>
              <a:buClr>
                <a:srgbClr val="000000"/>
              </a:buClr>
              <a:buFontTx/>
              <a:buNone/>
            </a:pPr>
            <a:r>
              <a:rPr lang="en-US" dirty="0" smtClean="0">
                <a:solidFill>
                  <a:srgbClr val="000000"/>
                </a:solidFill>
                <a:latin typeface="Arial" charset="0"/>
                <a:cs typeface="Arial" charset="0"/>
                <a:sym typeface="Arial" charset="0"/>
              </a:rPr>
              <a:t>-have higher expectations for </a:t>
            </a:r>
            <a:r>
              <a:rPr lang="en-US" dirty="0" smtClean="0">
                <a:solidFill>
                  <a:srgbClr val="000000"/>
                </a:solidFill>
                <a:latin typeface="Arial Bold" charset="0"/>
                <a:cs typeface="Arial Bold" charset="0"/>
                <a:sym typeface="Arial Bold" charset="0"/>
              </a:rPr>
              <a:t>engaging</a:t>
            </a:r>
            <a:r>
              <a:rPr lang="en-US" dirty="0" smtClean="0">
                <a:solidFill>
                  <a:srgbClr val="000000"/>
                </a:solidFill>
                <a:latin typeface="Arial" charset="0"/>
                <a:cs typeface="Arial" charset="0"/>
                <a:sym typeface="Arial" charset="0"/>
              </a:rPr>
              <a:t> learning experiences. They are highly </a:t>
            </a:r>
            <a:r>
              <a:rPr lang="en-US" dirty="0" smtClean="0">
                <a:solidFill>
                  <a:srgbClr val="000000"/>
                </a:solidFill>
                <a:latin typeface="Arial Bold" charset="0"/>
                <a:cs typeface="Arial Bold" charset="0"/>
                <a:sym typeface="Arial Bold" charset="0"/>
              </a:rPr>
              <a:t>active</a:t>
            </a:r>
            <a:r>
              <a:rPr lang="en-US" dirty="0" smtClean="0">
                <a:solidFill>
                  <a:srgbClr val="000000"/>
                </a:solidFill>
                <a:latin typeface="Arial" charset="0"/>
                <a:cs typeface="Arial" charset="0"/>
                <a:sym typeface="Arial" charset="0"/>
              </a:rPr>
              <a:t> in everything they do. They want their learning experiences to be the same way</a:t>
            </a:r>
            <a:r>
              <a:rPr lang="en-US" baseline="0" dirty="0" smtClean="0">
                <a:solidFill>
                  <a:srgbClr val="000000"/>
                </a:solidFill>
                <a:latin typeface="Arial" charset="0"/>
                <a:cs typeface="Arial" charset="0"/>
                <a:sym typeface="Arial" charset="0"/>
              </a:rPr>
              <a:t> (</a:t>
            </a:r>
            <a:r>
              <a:rPr lang="en-US" dirty="0" smtClean="0">
                <a:solidFill>
                  <a:srgbClr val="000000"/>
                </a:solidFill>
                <a:latin typeface="Arial" charset="0"/>
                <a:cs typeface="Arial" charset="0"/>
                <a:sym typeface="Arial" charset="0"/>
              </a:rPr>
              <a:t>i.e. hands-on, experiential &amp; exploratory)</a:t>
            </a:r>
          </a:p>
          <a:p>
            <a:pPr marL="39807" eaLnBrk="1" hangingPunct="1">
              <a:lnSpc>
                <a:spcPct val="90000"/>
              </a:lnSpc>
              <a:buClr>
                <a:srgbClr val="000000"/>
              </a:buClr>
              <a:buFontTx/>
              <a:buNone/>
            </a:pPr>
            <a:r>
              <a:rPr lang="en-US" dirty="0" smtClean="0">
                <a:solidFill>
                  <a:srgbClr val="000000"/>
                </a:solidFill>
                <a:latin typeface="Arial" charset="0"/>
                <a:cs typeface="Arial" charset="0"/>
                <a:sym typeface="Arial" charset="0"/>
              </a:rPr>
              <a:t>-want their learning experiences to be </a:t>
            </a:r>
            <a:r>
              <a:rPr lang="en-US" dirty="0" smtClean="0">
                <a:solidFill>
                  <a:srgbClr val="000000"/>
                </a:solidFill>
                <a:latin typeface="Arial Bold" charset="0"/>
                <a:cs typeface="Arial Bold" charset="0"/>
                <a:sym typeface="Arial Bold" charset="0"/>
              </a:rPr>
              <a:t>relevant</a:t>
            </a:r>
            <a:r>
              <a:rPr lang="en-US" dirty="0" smtClean="0">
                <a:solidFill>
                  <a:srgbClr val="000000"/>
                </a:solidFill>
                <a:latin typeface="Arial" charset="0"/>
                <a:cs typeface="Arial" charset="0"/>
                <a:sym typeface="Arial" charset="0"/>
              </a:rPr>
              <a:t> to</a:t>
            </a:r>
            <a:r>
              <a:rPr lang="en-US" baseline="0" dirty="0" smtClean="0">
                <a:solidFill>
                  <a:srgbClr val="000000"/>
                </a:solidFill>
                <a:latin typeface="Arial" charset="0"/>
                <a:cs typeface="Arial" charset="0"/>
                <a:sym typeface="Arial" charset="0"/>
              </a:rPr>
              <a:t> </a:t>
            </a:r>
            <a:r>
              <a:rPr lang="en-US" u="none" dirty="0" smtClean="0">
                <a:solidFill>
                  <a:srgbClr val="000000"/>
                </a:solidFill>
                <a:latin typeface="Arial" charset="0"/>
                <a:cs typeface="Arial" charset="0"/>
                <a:sym typeface="Arial" charset="0"/>
              </a:rPr>
              <a:t>their interests and goals and how they learn outside of the classroom</a:t>
            </a:r>
            <a:r>
              <a:rPr lang="en-US" dirty="0" smtClean="0">
                <a:solidFill>
                  <a:srgbClr val="000000"/>
                </a:solidFill>
                <a:latin typeface="Arial" charset="0"/>
                <a:cs typeface="Arial" charset="0"/>
                <a:sym typeface="Arial" charset="0"/>
              </a:rPr>
              <a:t>. They are adept at using digital, interactive, multimedia technologies. </a:t>
            </a:r>
            <a:endParaRPr lang="en-US" dirty="0" smtClean="0">
              <a:sym typeface="Arial" charset="0"/>
            </a:endParaRPr>
          </a:p>
          <a:p>
            <a:endParaRPr lang="en-US" dirty="0" smtClean="0">
              <a:solidFill>
                <a:schemeClr val="bg1"/>
              </a:solidFill>
              <a:latin typeface="Arial" pitchFamily="34" charset="0"/>
              <a:cs typeface="Arial" pitchFamily="34" charset="0"/>
              <a:sym typeface="Arial" charset="0"/>
            </a:endParaRP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0BB4EA2-23EF-4A52-91C7-49E1DEC42D42}" type="slidenum">
              <a:rPr lang="en-US" smtClean="0"/>
              <a:pPr/>
              <a:t>33</a:t>
            </a:fld>
            <a:endParaRPr lang="en-US" dirty="0"/>
          </a:p>
        </p:txBody>
      </p:sp>
      <p:sp>
        <p:nvSpPr>
          <p:cNvPr id="5" name="Notes Placeholder 4"/>
          <p:cNvSpPr>
            <a:spLocks noGrp="1"/>
          </p:cNvSpPr>
          <p:nvPr>
            <p:ph type="body" idx="1"/>
          </p:nvPr>
        </p:nvSpPr>
        <p:spPr/>
        <p:txBody>
          <a:bodyPr>
            <a:normAutofit/>
          </a:bodyPr>
          <a:lstStyle/>
          <a:p>
            <a:r>
              <a:rPr lang="en-US" b="1" dirty="0" smtClean="0"/>
              <a:t>Speakers notes:</a:t>
            </a:r>
          </a:p>
          <a:p>
            <a:r>
              <a:rPr lang="en-US" dirty="0" smtClean="0"/>
              <a:t>(click to build each bullet point; read them as they come up)</a:t>
            </a:r>
            <a:endParaRPr lang="en-US" b="1" dirty="0" smtClean="0"/>
          </a:p>
        </p:txBody>
      </p:sp>
      <p:sp>
        <p:nvSpPr>
          <p:cNvPr id="8" name="Slide Image Placeholder 7"/>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Notes Placeholder 2"/>
          <p:cNvSpPr>
            <a:spLocks noGrp="1"/>
          </p:cNvSpPr>
          <p:nvPr>
            <p:ph type="body" idx="1"/>
          </p:nvPr>
        </p:nvSpPr>
        <p:spPr/>
        <p:txBody>
          <a:bodyPr>
            <a:normAutofit/>
          </a:bodyPr>
          <a:lstStyle/>
          <a:p>
            <a:r>
              <a:rPr lang="en-US" b="1" dirty="0" smtClean="0"/>
              <a:t>Speakers notes: </a:t>
            </a:r>
          </a:p>
          <a:p>
            <a:r>
              <a:rPr lang="en-US" dirty="0" smtClean="0"/>
              <a:t>So let’s look now at the implications of all of these trends and issues on learning</a:t>
            </a:r>
            <a:r>
              <a:rPr lang="en-US" baseline="0" dirty="0" smtClean="0"/>
              <a:t> spaces</a:t>
            </a:r>
            <a:r>
              <a:rPr lang="en-US" dirty="0" smtClean="0"/>
              <a:t>. </a:t>
            </a:r>
          </a:p>
        </p:txBody>
      </p:sp>
      <p:sp>
        <p:nvSpPr>
          <p:cNvPr id="235524" name="Slide Number Placeholder 3"/>
          <p:cNvSpPr>
            <a:spLocks noGrp="1"/>
          </p:cNvSpPr>
          <p:nvPr>
            <p:ph type="sldNum" sz="quarter" idx="5"/>
          </p:nvPr>
        </p:nvSpPr>
        <p:spPr/>
        <p:txBody>
          <a:bodyPr/>
          <a:lstStyle/>
          <a:p>
            <a:fld id="{62D790DB-E1C1-4F8F-BF22-DAE30229B68B}" type="slidenum">
              <a:rPr lang="es-ES" smtClean="0"/>
              <a:pPr/>
              <a:t>34</a:t>
            </a:fld>
            <a:endParaRPr lang="es-ES" dirty="0" smtClean="0"/>
          </a:p>
        </p:txBody>
      </p:sp>
      <p:sp>
        <p:nvSpPr>
          <p:cNvPr id="7" name="Slide Image Placeholder 6"/>
          <p:cNvSpPr>
            <a:spLocks noGrp="1" noRot="1" noChangeAspect="1"/>
          </p:cNvSpPr>
          <p:nvPr>
            <p:ph type="sldImg"/>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102A642-9294-4B7D-B319-7454174B00C6}" type="slidenum">
              <a:rPr lang="es-ES" smtClean="0"/>
              <a:pPr/>
              <a:t>35</a:t>
            </a:fld>
            <a:endParaRPr lang="es-ES" dirty="0"/>
          </a:p>
        </p:txBody>
      </p:sp>
      <p:sp>
        <p:nvSpPr>
          <p:cNvPr id="7" name="Notes Placeholder 6"/>
          <p:cNvSpPr>
            <a:spLocks noGrp="1"/>
          </p:cNvSpPr>
          <p:nvPr>
            <p:ph type="body" sz="quarter" idx="11"/>
          </p:nvPr>
        </p:nvSpPr>
        <p:spPr/>
        <p:txBody>
          <a:bodyPr>
            <a:normAutofit/>
          </a:bodyPr>
          <a:lstStyle/>
          <a:p>
            <a:r>
              <a:rPr lang="en-US" dirty="0" smtClean="0"/>
              <a:t>When we engage with our clients about how their spaces need to change to support all of the issues we just reviewed, we see a very definite pattern in terms of the learning space issues that they are experiencing. When we consider these in light of everything we’ve just discussed, we see there are 4 key issues that need to be addressed, and we have some thoughts and ideas on how to think about space design in order to support these issues. We’ll highlight some of these for you now.  </a:t>
            </a:r>
          </a:p>
          <a:p>
            <a:endParaRPr lang="en-US" dirty="0"/>
          </a:p>
        </p:txBody>
      </p:sp>
      <p:sp>
        <p:nvSpPr>
          <p:cNvPr id="12" name="Slide Image Placeholder 11"/>
          <p:cNvSpPr>
            <a:spLocks noGrp="1" noRot="1" noChangeAspect="1"/>
          </p:cNvSpPr>
          <p:nvPr>
            <p:ph type="sldImg"/>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primary issues we have noticed is these changes are not just impacting classrooms, but every part of the campus. This includes both formal and informal learning spaces, from media labs to libraries and in-between spaces. They are all impacted by the changes impacting the world, learning and learners.</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36</a:t>
            </a:fld>
            <a:endParaRPr lang="en-US"/>
          </a:p>
        </p:txBody>
      </p:sp>
    </p:spTree>
    <p:extLst>
      <p:ext uri="{BB962C8B-B14F-4D97-AF65-F5344CB8AC3E}">
        <p14:creationId xmlns:p14="http://schemas.microsoft.com/office/powerpoint/2010/main" val="2525921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900" dirty="0" smtClean="0"/>
              <a:t>Here’s the key question we are asked about</a:t>
            </a:r>
            <a:r>
              <a:rPr lang="en-US" sz="900" baseline="0" dirty="0" smtClean="0"/>
              <a:t> how these trends impact space</a:t>
            </a:r>
            <a:r>
              <a:rPr lang="en-US" sz="900" dirty="0" smtClean="0"/>
              <a:t>. How can the campus be designed to truly</a:t>
            </a:r>
            <a:r>
              <a:rPr lang="en-US" sz="900" baseline="0" dirty="0" smtClean="0"/>
              <a:t> enhance active learning</a:t>
            </a:r>
            <a:r>
              <a:rPr lang="en-US" sz="900" dirty="0" smtClean="0"/>
              <a:t>? </a:t>
            </a:r>
          </a:p>
          <a:p>
            <a:endParaRPr lang="en-US" sz="900" dirty="0" smtClean="0"/>
          </a:p>
          <a:p>
            <a:r>
              <a:rPr lang="en-US" sz="900" dirty="0" smtClean="0"/>
              <a:t>We know multiple pedagogies are being employed at every level of education. Many educators are embracing a more active and immersive style of instruction, engaging with students, leveraging technology and exploring new educational strategies. These changes present a challenge to successfully teaching 21st century skills in inadequate facilities. With enrollments on the rise and budgets holding steady or declining, it’s more important than ever to make every space an active learning space. </a:t>
            </a:r>
          </a:p>
          <a:p>
            <a:endParaRPr lang="en-US" sz="900" dirty="0" smtClean="0"/>
          </a:p>
          <a:p>
            <a:r>
              <a:rPr lang="en-US" sz="900" dirty="0" smtClean="0"/>
              <a:t>Properly designed and furnished, every space can take advantage of the opportunities represented by continual change. Learning happens anywhere and can be synchronous or asynchronous, formal or informal. The change from passive to active learning and the tensions created in this process affect teaching and learning strategies, technologies and space. By looking at how individuals learn and by considering information about the learner and learning places, designers can effectively address the spatial needs of today’s students and educators.</a:t>
            </a:r>
          </a:p>
          <a:p>
            <a:endParaRPr lang="en-US" sz="900" dirty="0" smtClean="0"/>
          </a:p>
          <a:p>
            <a:r>
              <a:rPr lang="en-US" sz="900" dirty="0" smtClean="0"/>
              <a:t>These</a:t>
            </a:r>
            <a:r>
              <a:rPr lang="en-US" sz="900" baseline="0" dirty="0" smtClean="0"/>
              <a:t> spaces </a:t>
            </a:r>
            <a:r>
              <a:rPr lang="en-US" sz="900" dirty="0" smtClean="0"/>
              <a:t>need to ENHANCE learning.  Collaboration, movement</a:t>
            </a:r>
            <a:r>
              <a:rPr lang="en-US" sz="900" baseline="0" dirty="0" smtClean="0"/>
              <a:t> and</a:t>
            </a:r>
            <a:r>
              <a:rPr lang="en-US" sz="900" dirty="0" smtClean="0"/>
              <a:t> flexibility are</a:t>
            </a:r>
            <a:r>
              <a:rPr lang="en-US" sz="900" baseline="0" dirty="0" smtClean="0"/>
              <a:t> all ways in which active learning can be achieved.</a:t>
            </a:r>
            <a:r>
              <a:rPr lang="en-US" sz="900" dirty="0" smtClean="0"/>
              <a:t> In today’s educational</a:t>
            </a:r>
            <a:r>
              <a:rPr lang="en-US" sz="900" baseline="0" dirty="0" smtClean="0"/>
              <a:t> environment</a:t>
            </a:r>
            <a:r>
              <a:rPr lang="en-US" sz="900" dirty="0" smtClean="0"/>
              <a:t>, collaborative work is both face to face and distributed, so the tools and spaces that are required are very different from what they’ve been in the past. </a:t>
            </a:r>
          </a:p>
          <a:p>
            <a:r>
              <a:rPr lang="en-US" dirty="0" smtClean="0"/>
              <a:t> </a:t>
            </a:r>
          </a:p>
          <a:p>
            <a:r>
              <a:rPr lang="en-US" b="1" dirty="0" smtClean="0"/>
              <a:t>Information for speakers: </a:t>
            </a:r>
          </a:p>
          <a:p>
            <a:r>
              <a:rPr lang="en-US" sz="900" dirty="0" smtClean="0"/>
              <a:t>The word ‘enhanced’ is intentional, as it speaks to a higher level of learning than just providing spaces that can move or have technology. Discussing how to enhance active learning allows us to position products such as media:scape, Node and Verb, and effective applications that we will show at the close of the seminar.</a:t>
            </a:r>
          </a:p>
          <a:p>
            <a:endParaRPr lang="en-US" dirty="0" smtClean="0"/>
          </a:p>
          <a:p>
            <a:r>
              <a:rPr lang="en-US" b="1" dirty="0" smtClean="0"/>
              <a:t>Your stories: </a:t>
            </a:r>
            <a:endParaRPr lang="en-US" sz="900" dirty="0" smtClean="0"/>
          </a:p>
          <a:p>
            <a:r>
              <a:rPr lang="en-US" sz="900" dirty="0" smtClean="0"/>
              <a:t>Share success stories you have seen,</a:t>
            </a:r>
            <a:r>
              <a:rPr lang="en-US" sz="900" baseline="0" dirty="0" smtClean="0"/>
              <a:t> both formal and informal spaces</a:t>
            </a:r>
            <a:endParaRPr lang="en-US" sz="900" dirty="0" smtClean="0"/>
          </a:p>
          <a:p>
            <a:pPr marL="337997" lvl="1" indent="-112666">
              <a:buFont typeface="Arial" pitchFamily="34" charset="0"/>
              <a:buChar char="•"/>
            </a:pPr>
            <a:r>
              <a:rPr lang="en-US" sz="900" dirty="0" smtClean="0"/>
              <a:t>Range of spaces from Node classrooms to media:scape libraries</a:t>
            </a:r>
          </a:p>
          <a:p>
            <a:pPr marL="337997" lvl="1" indent="-112666">
              <a:buFont typeface="Arial" pitchFamily="34" charset="0"/>
              <a:buChar char="•"/>
            </a:pPr>
            <a:r>
              <a:rPr lang="en-US" sz="900" dirty="0" smtClean="0"/>
              <a:t>Think about SSI model:  informational – everyone has equal access to information, we can all get up, contributed digitally or analog.</a:t>
            </a:r>
          </a:p>
          <a:p>
            <a:pPr marL="337997" lvl="1" indent="-112666">
              <a:buFont typeface="Arial" pitchFamily="34" charset="0"/>
              <a:buChar char="•"/>
            </a:pPr>
            <a:r>
              <a:rPr lang="en-US" sz="900" dirty="0" smtClean="0"/>
              <a:t>Blended learning: what are you seeing to help make blended learning active? Is media:scape with HDVC an opportunity to connect virtually?</a:t>
            </a:r>
          </a:p>
          <a:p>
            <a:pPr marL="337997" lvl="1" indent="-112666">
              <a:buFont typeface="Arial" pitchFamily="34" charset="0"/>
              <a:buChar char="•"/>
            </a:pPr>
            <a:r>
              <a:rPr lang="en-US" sz="900" dirty="0" smtClean="0"/>
              <a:t>Spatially – plan the room so people can get up, move and participate</a:t>
            </a:r>
          </a:p>
          <a:p>
            <a:pPr marL="337997" lvl="1" indent="-112666">
              <a:buFont typeface="Arial" pitchFamily="34" charset="0"/>
              <a:buChar char="•"/>
            </a:pPr>
            <a:r>
              <a:rPr lang="en-US" sz="900" dirty="0" smtClean="0"/>
              <a:t>Social – eye to eye contact</a:t>
            </a:r>
            <a:r>
              <a:rPr lang="en-US" sz="900" baseline="0" dirty="0" smtClean="0"/>
              <a:t> is critical</a:t>
            </a:r>
          </a:p>
          <a:p>
            <a:pPr marL="337997" lvl="1" indent="-112666">
              <a:buFont typeface="Arial" pitchFamily="34" charset="0"/>
              <a:buChar char="•"/>
            </a:pPr>
            <a:r>
              <a:rPr lang="en-US" sz="900" dirty="0" smtClean="0"/>
              <a:t>Informative, generative, evaluative</a:t>
            </a: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02A642-9294-4B7D-B319-7454174B00C6}" type="slidenum">
              <a:rPr lang="es-ES" smtClean="0"/>
              <a:pPr/>
              <a:t>37</a:t>
            </a:fld>
            <a:endParaRPr lang="es-ES" dirty="0"/>
          </a:p>
        </p:txBody>
      </p:sp>
      <p:sp>
        <p:nvSpPr>
          <p:cNvPr id="7" name="Slide Image Placeholder 6"/>
          <p:cNvSpPr>
            <a:spLocks noGrp="1" noRot="1" noChangeAspect="1"/>
          </p:cNvSpPr>
          <p:nvPr>
            <p:ph type="sldImg"/>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shift to a learner-centric environment started about 15 years ago, but we have started to see it really take hold with most educational institutions just within the last few years. Schools really want to understand how space can support these other changes they are experiencing to enhance learning and student success.</a:t>
            </a:r>
            <a:endParaRPr lang="en-US" dirty="0" smtClean="0"/>
          </a:p>
        </p:txBody>
      </p:sp>
      <p:sp>
        <p:nvSpPr>
          <p:cNvPr id="4" name="Slide Number Placeholder 3"/>
          <p:cNvSpPr>
            <a:spLocks noGrp="1"/>
          </p:cNvSpPr>
          <p:nvPr>
            <p:ph type="sldNum" sz="quarter" idx="10"/>
          </p:nvPr>
        </p:nvSpPr>
        <p:spPr/>
        <p:txBody>
          <a:bodyPr/>
          <a:lstStyle/>
          <a:p>
            <a:fld id="{644334D5-B5DB-004B-8DB1-262A6E43A63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65000"/>
                  </a:schemeClr>
                </a:solidFill>
                <a:latin typeface="Arial Narrow" pitchFamily="34" charset="0"/>
              </a:rPr>
              <a:t>This is being driven by the changes we see in classrooms. Within classrooms, the use of discussion and group projects is rising, while the</a:t>
            </a:r>
            <a:r>
              <a:rPr lang="en-US" sz="1200" baseline="0" dirty="0" smtClean="0">
                <a:solidFill>
                  <a:schemeClr val="bg1">
                    <a:lumMod val="65000"/>
                  </a:schemeClr>
                </a:solidFill>
                <a:latin typeface="Arial Narrow" pitchFamily="34" charset="0"/>
              </a:rPr>
              <a:t> use of lecture is declining. </a:t>
            </a:r>
            <a:endParaRPr lang="en-US" sz="1200" dirty="0" smtClean="0">
              <a:solidFill>
                <a:schemeClr val="bg1">
                  <a:lumMod val="65000"/>
                </a:schemeClr>
              </a:solidFill>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65000"/>
                </a:schemeClr>
              </a:solidFill>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65000"/>
                  </a:schemeClr>
                </a:solidFill>
                <a:latin typeface="Arial Narrow" pitchFamily="34" charset="0"/>
              </a:rPr>
              <a:t>Source: EDUCAUSE Guide to U.S. Higher Education 2005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chemeClr val="bg1">
                    <a:lumMod val="65000"/>
                  </a:schemeClr>
                </a:solidFill>
                <a:latin typeface="Arial Narrow" pitchFamily="34" charset="0"/>
              </a:rPr>
              <a:t>EDUCAUSE is a nonprofit association whose mission is to advance higher education by promoting the intelligent use of information technology.</a:t>
            </a:r>
          </a:p>
        </p:txBody>
      </p:sp>
      <p:sp>
        <p:nvSpPr>
          <p:cNvPr id="4" name="Slide Number Placeholder 3"/>
          <p:cNvSpPr>
            <a:spLocks noGrp="1"/>
          </p:cNvSpPr>
          <p:nvPr>
            <p:ph type="sldNum" sz="quarter" idx="10"/>
          </p:nvPr>
        </p:nvSpPr>
        <p:spPr/>
        <p:txBody>
          <a:bodyPr/>
          <a:lstStyle/>
          <a:p>
            <a:fld id="{644334D5-B5DB-004B-8DB1-262A6E43A63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begin by taking a look at the key trends that are impacting us on a global level</a:t>
            </a: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4</a:t>
            </a:fld>
            <a:endParaRPr lang="en-US"/>
          </a:p>
        </p:txBody>
      </p:sp>
    </p:spTree>
    <p:extLst>
      <p:ext uri="{BB962C8B-B14F-4D97-AF65-F5344CB8AC3E}">
        <p14:creationId xmlns:p14="http://schemas.microsoft.com/office/powerpoint/2010/main" val="361342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lumMod val="65000"/>
                  </a:schemeClr>
                </a:solidFill>
                <a:latin typeface="Arial Narrow" pitchFamily="34" charset="0"/>
              </a:rPr>
              <a:t>We also see these types of work extending beyond the classroom into libraries and in-between spaces, often driven by the assignments students receive in class.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Source: The American Freshman: National Norms for Fall 2009, published by the U. of California at Los Angeles Higher Education Research Institute</a:t>
            </a:r>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rPr>
              <a:t>To support the</a:t>
            </a:r>
            <a:r>
              <a:rPr lang="en-US" baseline="0" dirty="0" smtClean="0">
                <a:latin typeface="Arial" pitchFamily="34" charset="0"/>
              </a:rPr>
              <a:t> types of work students participate in, schools need to reconsider both formal and informal learning spaces designed to support collaboration. </a:t>
            </a:r>
            <a:r>
              <a:rPr lang="en-US" dirty="0" smtClean="0">
                <a:latin typeface="Arial" pitchFamily="34" charset="0"/>
              </a:rPr>
              <a:t>Organizations </a:t>
            </a:r>
            <a:r>
              <a:rPr lang="en-US" dirty="0">
                <a:latin typeface="Arial" pitchFamily="34" charset="0"/>
              </a:rPr>
              <a:t>can mistake low-intensity interactions, such as coordination of tasks </a:t>
            </a:r>
            <a:r>
              <a:rPr lang="en-US" dirty="0" smtClean="0">
                <a:latin typeface="Arial" pitchFamily="34" charset="0"/>
              </a:rPr>
              <a:t>or exchanging </a:t>
            </a:r>
            <a:r>
              <a:rPr lang="en-US" dirty="0">
                <a:latin typeface="Arial" pitchFamily="34" charset="0"/>
              </a:rPr>
              <a:t>information </a:t>
            </a:r>
            <a:r>
              <a:rPr lang="en-US" dirty="0" smtClean="0">
                <a:latin typeface="Arial" pitchFamily="34" charset="0"/>
              </a:rPr>
              <a:t>for </a:t>
            </a:r>
            <a:r>
              <a:rPr lang="en-US" dirty="0">
                <a:latin typeface="Arial" pitchFamily="34" charset="0"/>
              </a:rPr>
              <a:t>collaboration.  But collaboration is about people working together for a common purpose, which requires a high level of interdependence and gaining new insights, which requires creativity. </a:t>
            </a:r>
            <a:r>
              <a:rPr lang="en-US" dirty="0" smtClean="0">
                <a:latin typeface="Arial" pitchFamily="34" charset="0"/>
              </a:rPr>
              <a:t>Collaboration </a:t>
            </a:r>
            <a:r>
              <a:rPr lang="en-US" dirty="0">
                <a:latin typeface="Arial" pitchFamily="34" charset="0"/>
              </a:rPr>
              <a:t>is all about co-creation and, according to Michael Schrage, a leading thinker on the topic, “requires </a:t>
            </a:r>
            <a:r>
              <a:rPr lang="en-US" dirty="0" smtClean="0"/>
              <a:t>shared space where collaborators can have equal access and interaction. These shared spaces permit real-time access by all collaborators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Arial" pitchFamily="34" charset="0"/>
              </a:rPr>
              <a:t>Source: </a:t>
            </a:r>
            <a:r>
              <a:rPr lang="en-US" b="0" dirty="0" smtClean="0">
                <a:solidFill>
                  <a:schemeClr val="tx1">
                    <a:lumMod val="85000"/>
                    <a:lumOff val="15000"/>
                  </a:schemeClr>
                </a:solidFill>
                <a:latin typeface="Arial Narrow" pitchFamily="34" charset="0"/>
                <a:ea typeface="ＭＳ Ｐゴシック" pitchFamily="34" charset="-128"/>
              </a:rPr>
              <a:t>SHARED MIND – THE NEW TECHNOLOGIES OF COLLABORATION, MICHAEL SCHRAGE</a:t>
            </a:r>
          </a:p>
          <a:p>
            <a:r>
              <a:rPr lang="en-US" dirty="0" smtClean="0"/>
              <a:t/>
            </a:r>
            <a:br>
              <a:rPr lang="en-US" dirty="0" smtClean="0"/>
            </a:br>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Collaboration takes different forms based on the type of work that is at hand.  Steelcase </a:t>
            </a:r>
            <a:r>
              <a:rPr lang="en-US" dirty="0" err="1" smtClean="0"/>
              <a:t>WorkSpace</a:t>
            </a:r>
            <a:r>
              <a:rPr lang="en-US" dirty="0" smtClean="0"/>
              <a:t> Futures did a project to study the different types of collaboration that takes place and identified three distinct types.  Informative meetings are those where updates</a:t>
            </a:r>
            <a:r>
              <a:rPr lang="en-US" baseline="0" dirty="0" smtClean="0"/>
              <a:t> are </a:t>
            </a:r>
            <a:r>
              <a:rPr lang="en-US" dirty="0" smtClean="0"/>
              <a:t>provided to</a:t>
            </a:r>
            <a:r>
              <a:rPr lang="en-US" baseline="0" dirty="0" smtClean="0"/>
              <a:t> l</a:t>
            </a:r>
            <a:r>
              <a:rPr lang="en-US" dirty="0" smtClean="0"/>
              <a:t>et others know what’s going on. Evaluative is about reviewing information and making decisions. And generative is about co-creation of new ideas and solutions. So an evaluative session needs a space that allows users to display information and interact with it, for example. Or a space that’s designed for informative sessions might not work at all for an extended period, heads down generative session. Campuses</a:t>
            </a:r>
            <a:r>
              <a:rPr lang="en-US" baseline="0" dirty="0" smtClean="0"/>
              <a:t> need a range of these spaces to support the different types of collaborative work that students and faculty perform.</a:t>
            </a:r>
            <a:endParaRPr lang="en-US" dirty="0" smtClean="0"/>
          </a:p>
          <a:p>
            <a:endParaRPr lang="en-US" i="1" dirty="0" smtClean="0"/>
          </a:p>
          <a:p>
            <a:r>
              <a:rPr lang="en-US" i="1" dirty="0" smtClean="0"/>
              <a:t>Source: Steelcase Workspace Futures</a:t>
            </a:r>
          </a:p>
          <a:p>
            <a:r>
              <a:rPr lang="en-US" i="1" dirty="0" smtClean="0"/>
              <a:t/>
            </a:r>
            <a:br>
              <a:rPr lang="en-US" i="1" dirty="0" smtClean="0"/>
            </a:br>
            <a:r>
              <a:rPr lang="en-US" b="1" dirty="0" smtClean="0"/>
              <a:t>Information for speakers: </a:t>
            </a:r>
          </a:p>
          <a:p>
            <a:r>
              <a:rPr lang="en-US" dirty="0" smtClean="0"/>
              <a:t>One of the reasons we wanted to talk about this is to help correctly position the right media:scape applications.  For example, the media:scape team theater is great for informative or evaluative meetings, but if you want to have a co-creation session you might be better to use the off-set or d-shaped tables at stool height, to allow people to change postures throughout the session. So this framework gives you a way to discuss what type of collaboration is taking place and then to determine the best solution for your client.</a:t>
            </a:r>
          </a:p>
          <a:p>
            <a:endParaRPr lang="en-US" dirty="0" smtClean="0"/>
          </a:p>
          <a:p>
            <a:endParaRPr lang="en-US" dirty="0" smtClean="0"/>
          </a:p>
          <a:p>
            <a:r>
              <a:rPr lang="en-US" b="1" dirty="0" smtClean="0"/>
              <a:t>Your stories: </a:t>
            </a:r>
          </a:p>
          <a:p>
            <a:endParaRPr lang="en-US" dirty="0">
              <a:solidFill>
                <a:schemeClr val="tx1">
                  <a:lumMod val="85000"/>
                  <a:lumOff val="15000"/>
                </a:schemeClr>
              </a:solidFill>
              <a:latin typeface="Arial Narrow"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fld id="{644334D5-B5DB-004B-8DB1-262A6E43A63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Classrooms</a:t>
            </a:r>
            <a:r>
              <a:rPr lang="en-US" baseline="0" dirty="0" smtClean="0"/>
              <a:t> and collaboration spaces are not the only learning spaces that need to reconsider how to incorporate active learning. Learning is happening virtually everywhere. Schools much plan for this in order to truly support learners.</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43</a:t>
            </a:fld>
            <a:endParaRPr lang="en-US"/>
          </a:p>
        </p:txBody>
      </p:sp>
    </p:spTree>
    <p:extLst>
      <p:ext uri="{BB962C8B-B14F-4D97-AF65-F5344CB8AC3E}">
        <p14:creationId xmlns:p14="http://schemas.microsoft.com/office/powerpoint/2010/main" val="2316520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h</a:t>
            </a:r>
            <a:r>
              <a:rPr lang="en-US" baseline="0" dirty="0" smtClean="0"/>
              <a:t>ow spaces must evolve to support learners that are distributed? We have found there are four factors that must be present for active learning to occur: </a:t>
            </a:r>
            <a:r>
              <a:rPr lang="en-US" sz="1200" kern="1200" baseline="0" dirty="0" smtClean="0">
                <a:solidFill>
                  <a:schemeClr val="tx1"/>
                </a:solidFill>
                <a:effectLst/>
                <a:latin typeface="+mn-lt"/>
                <a:ea typeface="+mn-ea"/>
                <a:cs typeface="+mn-cs"/>
              </a:rPr>
              <a:t>Students must be </a:t>
            </a:r>
            <a:r>
              <a:rPr lang="en-US" sz="1200" kern="1200" dirty="0" smtClean="0">
                <a:solidFill>
                  <a:schemeClr val="tx1"/>
                </a:solidFill>
                <a:effectLst/>
                <a:latin typeface="+mn-lt"/>
                <a:ea typeface="+mn-ea"/>
                <a:cs typeface="+mn-cs"/>
              </a:rPr>
              <a:t>able to see, to hear, to be comfortable and be connected. When students are connecting virtually,</a:t>
            </a:r>
            <a:r>
              <a:rPr lang="en-US" sz="1200" kern="1200" baseline="0" dirty="0" smtClean="0">
                <a:solidFill>
                  <a:schemeClr val="tx1"/>
                </a:solidFill>
                <a:effectLst/>
                <a:latin typeface="+mn-lt"/>
                <a:ea typeface="+mn-ea"/>
                <a:cs typeface="+mn-cs"/>
              </a:rPr>
              <a:t> are you still considering these factors as a way to enhance their learning. Learning is no longer occurring inside the box of the classroom. We must consider all learning spaces…whether physical or virtual.</a:t>
            </a:r>
          </a:p>
          <a:p>
            <a:endParaRPr lang="en-US" sz="1200" kern="1200" baseline="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Information</a:t>
            </a:r>
            <a:r>
              <a:rPr lang="en-US" sz="1200" b="1" kern="1200" baseline="0" dirty="0" smtClean="0">
                <a:solidFill>
                  <a:schemeClr val="tx1"/>
                </a:solidFill>
                <a:effectLst/>
                <a:latin typeface="+mn-lt"/>
                <a:ea typeface="+mn-ea"/>
                <a:cs typeface="+mn-cs"/>
              </a:rPr>
              <a:t> for speakers:</a:t>
            </a:r>
          </a:p>
          <a:p>
            <a:r>
              <a:rPr lang="en-US" sz="1200" b="0" kern="1200" baseline="0" dirty="0" smtClean="0">
                <a:solidFill>
                  <a:schemeClr val="tx1"/>
                </a:solidFill>
                <a:effectLst/>
                <a:latin typeface="+mn-lt"/>
                <a:ea typeface="+mn-ea"/>
                <a:cs typeface="+mn-cs"/>
              </a:rPr>
              <a:t>Products such as media:scape team theater and kiosk are good solutions to help control the environment of distance learners, especially when distributed groups get together in person.</a:t>
            </a:r>
            <a:endParaRPr lang="en-US" sz="1200" b="0" kern="1200" dirty="0" smtClean="0">
              <a:solidFill>
                <a:schemeClr val="tx1"/>
              </a:solidFill>
              <a:effectLst/>
              <a:latin typeface="+mn-lt"/>
              <a:ea typeface="+mn-ea"/>
              <a:cs typeface="+mn-cs"/>
            </a:endParaRPr>
          </a:p>
          <a:p>
            <a:endParaRPr lang="en-US" dirty="0" smtClean="0"/>
          </a:p>
          <a:p>
            <a:r>
              <a:rPr lang="en-US" dirty="0" smtClean="0"/>
              <a:t>Source: </a:t>
            </a:r>
            <a:r>
              <a:rPr lang="en-US" sz="1200" u="sng" kern="1200" dirty="0" smtClean="0">
                <a:solidFill>
                  <a:schemeClr val="tx1"/>
                </a:solidFill>
                <a:latin typeface="+mn-lt"/>
                <a:ea typeface="+mn-ea"/>
                <a:cs typeface="+mn-cs"/>
                <a:hlinkClick r:id="rId3"/>
              </a:rPr>
              <a:t>www.cdwg.com/21stCenturyClassroomReport</a:t>
            </a:r>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Interestingly,</a:t>
            </a:r>
            <a:r>
              <a:rPr lang="en-US" baseline="0" dirty="0" smtClean="0"/>
              <a:t> research by our </a:t>
            </a:r>
            <a:r>
              <a:rPr lang="en-US" baseline="0" dirty="0" err="1" smtClean="0"/>
              <a:t>WorkSpace</a:t>
            </a:r>
            <a:r>
              <a:rPr lang="en-US" baseline="0" dirty="0" smtClean="0"/>
              <a:t> Futures team on blended learning environments has found that even when students enroll online, they still seek out social interaction with others in their class. In fact, despite the popularity of MOOCs to open learning to hundreds of thousands of students at once, sites like </a:t>
            </a:r>
            <a:r>
              <a:rPr lang="en-US" baseline="0" dirty="0" err="1" smtClean="0">
                <a:solidFill>
                  <a:srgbClr val="FF0000"/>
                </a:solidFill>
              </a:rPr>
              <a:t>Coursera</a:t>
            </a:r>
            <a:r>
              <a:rPr lang="en-US" baseline="0" dirty="0" smtClean="0"/>
              <a:t> have catered to the desire for </a:t>
            </a:r>
            <a:r>
              <a:rPr lang="en-US" sz="1200" kern="1200" dirty="0" smtClean="0">
                <a:solidFill>
                  <a:schemeClr val="tx1"/>
                </a:solidFill>
                <a:effectLst/>
                <a:latin typeface="+mn-lt"/>
                <a:ea typeface="+mn-ea"/>
                <a:cs typeface="+mn-cs"/>
              </a:rPr>
              <a:t>online students to locate others in their course within close proximity to them for in-person meetings and</a:t>
            </a:r>
            <a:r>
              <a:rPr lang="en-US" sz="1200" kern="1200" baseline="0" dirty="0" smtClean="0">
                <a:solidFill>
                  <a:schemeClr val="tx1"/>
                </a:solidFill>
                <a:effectLst/>
                <a:latin typeface="+mn-lt"/>
                <a:ea typeface="+mn-ea"/>
                <a:cs typeface="+mn-cs"/>
              </a:rPr>
              <a:t> connections by offering a location service on their website</a:t>
            </a:r>
            <a:r>
              <a:rPr lang="en-US" sz="1200" kern="1200" dirty="0" smtClean="0">
                <a:solidFill>
                  <a:schemeClr val="tx1"/>
                </a:solidFill>
                <a:effectLst/>
                <a:latin typeface="+mn-lt"/>
                <a:ea typeface="+mn-ea"/>
                <a:cs typeface="+mn-cs"/>
              </a:rPr>
              <a:t>. This speaks to the need for planned in-person educational</a:t>
            </a:r>
            <a:r>
              <a:rPr lang="en-US" sz="1200" kern="1200" baseline="0" dirty="0" smtClean="0">
                <a:solidFill>
                  <a:schemeClr val="tx1"/>
                </a:solidFill>
                <a:effectLst/>
                <a:latin typeface="+mn-lt"/>
                <a:ea typeface="+mn-ea"/>
                <a:cs typeface="+mn-cs"/>
              </a:rPr>
              <a:t> experiences, regardless of the format of the class. We must consider how we can optimize these experiences to provide the best learning environment possible.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“Stanford became the first elite institution to offer massively open online courses, or MOOCs. One course in particular, an advanced online class in artificial intelligence, attracted a whopping 160,000 enrollees -- 20,000 of whom stuck with it and completed all the coursework.</a:t>
            </a:r>
            <a:r>
              <a:rPr lang="en-US" sz="1200" u="none" strike="noStrike" kern="1200" dirty="0" smtClean="0">
                <a:solidFill>
                  <a:schemeClr val="tx1"/>
                </a:solidFill>
                <a:latin typeface="+mn-lt"/>
                <a:ea typeface="+mn-ea"/>
                <a:cs typeface="+mn-cs"/>
              </a:rPr>
              <a:t/>
            </a:r>
            <a:br>
              <a:rPr lang="en-US" sz="1200" u="none" strike="noStrike" kern="1200" dirty="0" smtClean="0">
                <a:solidFill>
                  <a:schemeClr val="tx1"/>
                </a:solidFill>
                <a:latin typeface="+mn-lt"/>
                <a:ea typeface="+mn-ea"/>
                <a:cs typeface="+mn-cs"/>
              </a:rPr>
            </a:br>
            <a:r>
              <a:rPr lang="en-US" sz="1200" u="none" strike="noStrike" kern="1200" dirty="0" smtClean="0">
                <a:solidFill>
                  <a:schemeClr val="tx1"/>
                </a:solidFill>
                <a:latin typeface="+mn-lt"/>
                <a:ea typeface="+mn-ea"/>
                <a:cs typeface="+mn-cs"/>
              </a:rPr>
              <a:t>Read more: </a:t>
            </a:r>
            <a:r>
              <a:rPr lang="en-US" sz="1200" u="none" strike="noStrike" kern="1200" dirty="0" smtClean="0">
                <a:solidFill>
                  <a:schemeClr val="tx1"/>
                </a:solidFill>
                <a:latin typeface="+mn-lt"/>
                <a:ea typeface="+mn-ea"/>
                <a:cs typeface="+mn-cs"/>
                <a:hlinkClick r:id="rId3"/>
              </a:rPr>
              <a:t>http://www.insidehighered.com/news/2012/01/24/stanford-open-course-instructors-spin-profit-company#ixzz20tBffopf</a:t>
            </a:r>
            <a:r>
              <a:rPr lang="en-US" sz="1200" u="none" strike="noStrike" kern="1200" dirty="0" smtClean="0">
                <a:solidFill>
                  <a:schemeClr val="tx1"/>
                </a:solidFill>
                <a:latin typeface="+mn-lt"/>
                <a:ea typeface="+mn-ea"/>
                <a:cs typeface="+mn-cs"/>
              </a:rPr>
              <a:t> </a:t>
            </a:r>
            <a:br>
              <a:rPr lang="en-US" sz="1200" u="none" strike="noStrike" kern="1200" dirty="0" smtClean="0">
                <a:solidFill>
                  <a:schemeClr val="tx1"/>
                </a:solidFill>
                <a:latin typeface="+mn-lt"/>
                <a:ea typeface="+mn-ea"/>
                <a:cs typeface="+mn-cs"/>
              </a:rPr>
            </a:br>
            <a:r>
              <a:rPr lang="en-US" sz="1200" u="none" strike="noStrike" kern="1200" dirty="0" smtClean="0">
                <a:solidFill>
                  <a:schemeClr val="tx1"/>
                </a:solidFill>
                <a:latin typeface="+mn-lt"/>
                <a:ea typeface="+mn-ea"/>
                <a:cs typeface="+mn-cs"/>
              </a:rPr>
              <a:t>Inside Higher Ed </a:t>
            </a:r>
            <a:br>
              <a:rPr lang="en-US" sz="1200" u="none" strike="noStrike" kern="1200" dirty="0" smtClean="0">
                <a:solidFill>
                  <a:schemeClr val="tx1"/>
                </a:solidFill>
                <a:latin typeface="+mn-lt"/>
                <a:ea typeface="+mn-ea"/>
                <a:cs typeface="+mn-cs"/>
              </a:rPr>
            </a:br>
            <a:endParaRPr lang="en-US" sz="120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102A642-9294-4B7D-B319-7454174B00C6}" type="slidenum">
              <a:rPr lang="es-ES" smtClean="0"/>
              <a:pPr/>
              <a:t>46</a:t>
            </a:fld>
            <a:endParaRPr lang="es-ES" dirty="0"/>
          </a:p>
        </p:txBody>
      </p:sp>
      <p:sp>
        <p:nvSpPr>
          <p:cNvPr id="3" name="Notes Placeholder 2"/>
          <p:cNvSpPr>
            <a:spLocks noGrp="1"/>
          </p:cNvSpPr>
          <p:nvPr>
            <p:ph type="body" idx="1"/>
          </p:nvPr>
        </p:nvSpPr>
        <p:spPr>
          <a:xfrm>
            <a:off x="508002" y="3257551"/>
            <a:ext cx="8470900" cy="3686175"/>
          </a:xfrm>
        </p:spPr>
        <p:txBody>
          <a:bodyPr>
            <a:noAutofit/>
          </a:bodyPr>
          <a:lstStyle/>
          <a:p>
            <a:r>
              <a:rPr lang="en-US" b="1" dirty="0" smtClean="0"/>
              <a:t>Speakers notes: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the key question being asked about real estate. (READ SLIDE)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Real estate is the most costly expense for most organizations, second only to people costs. It has to work harder and smarter than ever before. Whether it’s through reducing the amount of real estate currently owned or getting greater value from what they own, the real estate that an organization owns has to be fully optimized in a way that supports the way students</a:t>
            </a:r>
            <a:r>
              <a:rPr lang="en-US" baseline="0" dirty="0" smtClean="0"/>
              <a:t> and faculty</a:t>
            </a:r>
            <a:r>
              <a:rPr lang="en-US" dirty="0" smtClean="0"/>
              <a:t> work now, while also maximizing their investment. In the next few slides we’ll highlight some design considerations that can help to answer this question. </a:t>
            </a:r>
          </a:p>
        </p:txBody>
      </p:sp>
      <p:sp>
        <p:nvSpPr>
          <p:cNvPr id="13" name="Slide Image Placeholder 12"/>
          <p:cNvSpPr>
            <a:spLocks noGrp="1" noRot="1" noChangeAspect="1"/>
          </p:cNvSpPr>
          <p:nvPr>
            <p:ph type="sldImg"/>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Outside of the need for new spaces</a:t>
            </a:r>
            <a:r>
              <a:rPr lang="en-US" sz="1200" baseline="0" dirty="0" smtClean="0"/>
              <a:t> is the need to refresh our existing spaces. At more than 40 years old, our existing school buildings were designed to support an outdated model of education that existed before the Internet, mobile devices or the pedagogies in place in classrooms today.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Source: 2011 EDUCATION MARKETPLACE; School and College Planning and Management</a:t>
            </a:r>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secondary and Steelcase primary r</a:t>
            </a:r>
            <a:r>
              <a:rPr lang="en-US" dirty="0" smtClean="0"/>
              <a:t>esearch (AL-POE) tells us</a:t>
            </a:r>
            <a:r>
              <a:rPr lang="en-US" baseline="0" dirty="0" smtClean="0"/>
              <a:t> that space really does matter. It can significantly impact student engagement factors, which are critical for effective learning.</a:t>
            </a:r>
          </a:p>
          <a:p>
            <a:endParaRPr lang="en-US" baseline="0" dirty="0" smtClean="0"/>
          </a:p>
          <a:p>
            <a:r>
              <a:rPr lang="en-US" b="1" baseline="0" dirty="0" smtClean="0"/>
              <a:t>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C6F70"/>
                </a:solidFill>
                <a:latin typeface="Arial" pitchFamily="34" charset="0"/>
                <a:cs typeface="Arial" pitchFamily="34" charset="0"/>
              </a:rPr>
              <a:t>The Impact of Facilities on Recruitment and Retention of Students; David Cain, PhD and Gary Reynolds, PE, APPA 2006</a:t>
            </a:r>
          </a:p>
          <a:p>
            <a:r>
              <a:rPr lang="en-US" b="0" baseline="0" dirty="0" smtClean="0"/>
              <a:t>SES Active Learning Post-Occupancy Evaluation research tool and findings</a:t>
            </a:r>
          </a:p>
        </p:txBody>
      </p:sp>
      <p:sp>
        <p:nvSpPr>
          <p:cNvPr id="4" name="Slide Number Placeholder 3"/>
          <p:cNvSpPr>
            <a:spLocks noGrp="1"/>
          </p:cNvSpPr>
          <p:nvPr>
            <p:ph type="sldNum" sz="quarter" idx="10"/>
          </p:nvPr>
        </p:nvSpPr>
        <p:spPr/>
        <p:txBody>
          <a:bodyPr/>
          <a:lstStyle/>
          <a:p>
            <a:fld id="{644334D5-B5DB-004B-8DB1-262A6E43A639}" type="slidenum">
              <a:rPr lang="en-US" smtClean="0"/>
              <a:pPr/>
              <a:t>48</a:t>
            </a:fld>
            <a:endParaRPr lang="en-US"/>
          </a:p>
        </p:txBody>
      </p:sp>
    </p:spTree>
    <p:extLst>
      <p:ext uri="{BB962C8B-B14F-4D97-AF65-F5344CB8AC3E}">
        <p14:creationId xmlns:p14="http://schemas.microsoft.com/office/powerpoint/2010/main" val="3524258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Clr>
                <a:schemeClr val="bg1">
                  <a:lumMod val="50000"/>
                </a:schemeClr>
              </a:buClr>
              <a:buSzPct val="135000"/>
              <a:defRPr/>
            </a:pPr>
            <a:r>
              <a:rPr lang="en-US" sz="1200" dirty="0" smtClean="0">
                <a:solidFill>
                  <a:srgbClr val="7F7F7F"/>
                </a:solidFill>
                <a:latin typeface="Arial" charset="0"/>
                <a:cs typeface="Arial" charset="0"/>
                <a:sym typeface="Arial" charset="0"/>
              </a:rPr>
              <a:t>Important for schools, students vote with their feet. Students indicate that facilities throughout campus impact their</a:t>
            </a:r>
            <a:r>
              <a:rPr lang="en-US" sz="1200" baseline="0" dirty="0" smtClean="0">
                <a:solidFill>
                  <a:srgbClr val="7F7F7F"/>
                </a:solidFill>
                <a:latin typeface="Arial" charset="0"/>
                <a:cs typeface="Arial" charset="0"/>
                <a:sym typeface="Arial" charset="0"/>
              </a:rPr>
              <a:t> feelings toward a school. This can not only impact the school they choose, but where they decide to spend their time while on campus.</a:t>
            </a:r>
          </a:p>
          <a:p>
            <a:pPr marL="0" indent="0">
              <a:buClr>
                <a:schemeClr val="bg1">
                  <a:lumMod val="50000"/>
                </a:schemeClr>
              </a:buClr>
              <a:buSzPct val="135000"/>
              <a:defRPr/>
            </a:pPr>
            <a:endParaRPr lang="en-US" sz="1200" baseline="0" dirty="0" smtClean="0">
              <a:solidFill>
                <a:srgbClr val="7F7F7F"/>
              </a:solidFill>
              <a:latin typeface="Arial" charset="0"/>
              <a:cs typeface="Arial" charset="0"/>
              <a:sym typeface="Arial" charset="0"/>
            </a:endParaRPr>
          </a:p>
          <a:p>
            <a:pPr marL="0" indent="0">
              <a:buClr>
                <a:schemeClr val="bg1">
                  <a:lumMod val="50000"/>
                </a:schemeClr>
              </a:buClr>
              <a:buSzPct val="135000"/>
              <a:defRPr/>
            </a:pPr>
            <a:r>
              <a:rPr lang="en-US" sz="1200" b="1" baseline="0" dirty="0" smtClean="0">
                <a:solidFill>
                  <a:srgbClr val="7F7F7F"/>
                </a:solidFill>
                <a:latin typeface="Arial" charset="0"/>
                <a:cs typeface="Arial" charset="0"/>
                <a:sym typeface="Arial" charset="0"/>
              </a:rPr>
              <a:t>Information for speakers:</a:t>
            </a:r>
          </a:p>
          <a:p>
            <a:pPr marL="0" indent="0">
              <a:buClr>
                <a:schemeClr val="bg1">
                  <a:lumMod val="50000"/>
                </a:schemeClr>
              </a:buClr>
              <a:buSzPct val="135000"/>
              <a:defRPr/>
            </a:pPr>
            <a:r>
              <a:rPr lang="en-US" sz="1200" b="0" baseline="0" dirty="0" smtClean="0">
                <a:solidFill>
                  <a:srgbClr val="7F7F7F"/>
                </a:solidFill>
                <a:latin typeface="Arial" charset="0"/>
                <a:cs typeface="Arial" charset="0"/>
                <a:sym typeface="Arial" charset="0"/>
              </a:rPr>
              <a:t>This is relevant for K12 as well. While the stats relate to HE, the point is that physical space is important to students and plays a role in their feelings toward a school. </a:t>
            </a:r>
            <a:endParaRPr lang="en-US" sz="1200" b="0" dirty="0" smtClean="0">
              <a:solidFill>
                <a:srgbClr val="7F7F7F"/>
              </a:solidFill>
              <a:latin typeface="Arial" charset="0"/>
              <a:cs typeface="Arial" charset="0"/>
              <a:sym typeface="Arial" charset="0"/>
            </a:endParaRPr>
          </a:p>
          <a:p>
            <a:pPr marL="0" indent="0">
              <a:buClr>
                <a:schemeClr val="bg1">
                  <a:lumMod val="50000"/>
                </a:schemeClr>
              </a:buClr>
              <a:buSzPct val="135000"/>
              <a:defRPr/>
            </a:pPr>
            <a:endParaRPr lang="en-US" sz="1200" dirty="0" smtClean="0">
              <a:solidFill>
                <a:schemeClr val="tx1">
                  <a:lumMod val="50000"/>
                  <a:lumOff val="50000"/>
                </a:schemeClr>
              </a:solidFill>
              <a:ea typeface="ＭＳ Ｐゴシック" pitchFamily="34" charset="-128"/>
            </a:endParaRPr>
          </a:p>
          <a:p>
            <a:pPr marL="228600" marR="0" indent="-228600" algn="l" defTabSz="914400" rtl="0" eaLnBrk="1" fontAlgn="auto" latinLnBrk="0" hangingPunct="1">
              <a:lnSpc>
                <a:spcPct val="100000"/>
              </a:lnSpc>
              <a:spcBef>
                <a:spcPts val="0"/>
              </a:spcBef>
              <a:spcAft>
                <a:spcPts val="0"/>
              </a:spcAft>
              <a:buClr>
                <a:schemeClr val="bg1">
                  <a:lumMod val="50000"/>
                </a:schemeClr>
              </a:buClr>
              <a:buSzPct val="135000"/>
              <a:buFontTx/>
              <a:buNone/>
              <a:tabLst/>
              <a:defRPr/>
            </a:pPr>
            <a:r>
              <a:rPr lang="en-US" sz="1200" b="1" dirty="0" smtClean="0">
                <a:solidFill>
                  <a:schemeClr val="tx1">
                    <a:lumMod val="50000"/>
                    <a:lumOff val="50000"/>
                  </a:schemeClr>
                </a:solidFill>
                <a:ea typeface="ＭＳ Ｐゴシック" pitchFamily="34" charset="-128"/>
              </a:rPr>
              <a:t>Source: </a:t>
            </a:r>
          </a:p>
          <a:p>
            <a:pPr marL="228600" marR="0" indent="-228600" algn="l" defTabSz="914400" rtl="0" eaLnBrk="1" fontAlgn="auto" latinLnBrk="0" hangingPunct="1">
              <a:lnSpc>
                <a:spcPct val="100000"/>
              </a:lnSpc>
              <a:spcBef>
                <a:spcPts val="0"/>
              </a:spcBef>
              <a:spcAft>
                <a:spcPts val="0"/>
              </a:spcAft>
              <a:buClr>
                <a:schemeClr val="bg1">
                  <a:lumMod val="50000"/>
                </a:schemeClr>
              </a:buClr>
              <a:buSzPct val="135000"/>
              <a:buFontTx/>
              <a:buNone/>
              <a:tabLst/>
              <a:defRPr/>
            </a:pPr>
            <a:r>
              <a:rPr lang="en-US" sz="1200" dirty="0" smtClean="0">
                <a:solidFill>
                  <a:schemeClr val="tx1">
                    <a:lumMod val="50000"/>
                    <a:lumOff val="50000"/>
                  </a:schemeClr>
                </a:solidFill>
                <a:ea typeface="ＭＳ Ｐゴシック" pitchFamily="34" charset="-128"/>
              </a:rPr>
              <a:t>The Impact of Facilities on Recruitment and Retention of Students,</a:t>
            </a:r>
            <a:r>
              <a:rPr lang="en-US" sz="1200" baseline="0" dirty="0" smtClean="0">
                <a:solidFill>
                  <a:schemeClr val="tx1">
                    <a:lumMod val="50000"/>
                    <a:lumOff val="50000"/>
                  </a:schemeClr>
                </a:solidFill>
                <a:ea typeface="ＭＳ Ｐゴシック" pitchFamily="34" charset="-128"/>
              </a:rPr>
              <a:t> </a:t>
            </a:r>
            <a:r>
              <a:rPr lang="en-US" sz="1200" dirty="0" smtClean="0">
                <a:solidFill>
                  <a:schemeClr val="tx1">
                    <a:lumMod val="50000"/>
                    <a:lumOff val="50000"/>
                  </a:schemeClr>
                </a:solidFill>
                <a:ea typeface="ＭＳ Ｐゴシック" pitchFamily="34" charset="-128"/>
              </a:rPr>
              <a:t>David Cain, PhD and Gary Reynolds, P.E., APPA 2006</a:t>
            </a:r>
          </a:p>
        </p:txBody>
      </p:sp>
      <p:sp>
        <p:nvSpPr>
          <p:cNvPr id="4" name="Slide Number Placeholder 3"/>
          <p:cNvSpPr>
            <a:spLocks noGrp="1"/>
          </p:cNvSpPr>
          <p:nvPr>
            <p:ph type="sldNum" sz="quarter" idx="10"/>
          </p:nvPr>
        </p:nvSpPr>
        <p:spPr/>
        <p:txBody>
          <a:bodyPr/>
          <a:lstStyle/>
          <a:p>
            <a:fld id="{644334D5-B5DB-004B-8DB1-262A6E43A639}"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start by</a:t>
            </a:r>
            <a:r>
              <a:rPr lang="en-US" baseline="0" dirty="0" smtClean="0"/>
              <a:t> looking at global trends with technology</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bg1"/>
                </a:solidFill>
                <a:latin typeface="Arial" pitchFamily="34" charset="0"/>
                <a:cs typeface="Arial" pitchFamily="34" charset="0"/>
                <a:sym typeface="Arial" charset="0"/>
              </a:rPr>
              <a:t>Additionally,</a:t>
            </a:r>
            <a:r>
              <a:rPr lang="en-US" baseline="0" dirty="0" smtClean="0">
                <a:solidFill>
                  <a:schemeClr val="bg1"/>
                </a:solidFill>
                <a:latin typeface="Arial" pitchFamily="34" charset="0"/>
                <a:cs typeface="Arial" pitchFamily="34" charset="0"/>
                <a:sym typeface="Arial" charset="0"/>
              </a:rPr>
              <a:t> when optimizing real estate, we must consider how students work outside of class. Steelcase observational research in informal learning spaces consistently shows patterns of students studying alone, together. In other words, students seek out the physical and social connections with others, even when they are not directly interacting with them. Spaces should support the desire for students to study alone in the presence of others, without sacrificing space.</a:t>
            </a:r>
          </a:p>
          <a:p>
            <a:endParaRPr lang="en-US" baseline="0" dirty="0" smtClean="0">
              <a:solidFill>
                <a:schemeClr val="bg1"/>
              </a:solidFill>
              <a:latin typeface="Arial" pitchFamily="34" charset="0"/>
              <a:cs typeface="Arial" pitchFamily="34" charset="0"/>
              <a:sym typeface="Arial" charset="0"/>
            </a:endParaRPr>
          </a:p>
          <a:p>
            <a:r>
              <a:rPr lang="en-US" b="1" baseline="0" dirty="0" smtClean="0">
                <a:solidFill>
                  <a:schemeClr val="bg1"/>
                </a:solidFill>
                <a:latin typeface="Arial" pitchFamily="34" charset="0"/>
                <a:cs typeface="Arial" pitchFamily="34" charset="0"/>
                <a:sym typeface="Arial" charset="0"/>
              </a:rPr>
              <a:t>Information for speakers:</a:t>
            </a:r>
          </a:p>
          <a:p>
            <a:r>
              <a:rPr lang="en-US" b="0" baseline="0" dirty="0" smtClean="0">
                <a:solidFill>
                  <a:schemeClr val="bg1"/>
                </a:solidFill>
                <a:latin typeface="Arial" pitchFamily="34" charset="0"/>
                <a:cs typeface="Arial" pitchFamily="34" charset="0"/>
                <a:sym typeface="Arial" charset="0"/>
              </a:rPr>
              <a:t>This conversation sets up a discussion about Regard very well, which is a good solution for the need to study alone, together. </a:t>
            </a:r>
            <a:endParaRPr lang="en-US" b="0" dirty="0" smtClean="0">
              <a:solidFill>
                <a:schemeClr val="bg1"/>
              </a:solidFill>
              <a:latin typeface="Arial" pitchFamily="34" charset="0"/>
              <a:cs typeface="Arial" pitchFamily="34" charset="0"/>
              <a:sym typeface="Arial" charset="0"/>
            </a:endParaRPr>
          </a:p>
        </p:txBody>
      </p:sp>
      <p:sp>
        <p:nvSpPr>
          <p:cNvPr id="4" name="Slide Number Placeholder 3"/>
          <p:cNvSpPr>
            <a:spLocks noGrp="1"/>
          </p:cNvSpPr>
          <p:nvPr>
            <p:ph type="sldNum" sz="quarter" idx="10"/>
          </p:nvPr>
        </p:nvSpPr>
        <p:spPr/>
        <p:txBody>
          <a:bodyPr/>
          <a:lstStyle/>
          <a:p>
            <a:fld id="{644334D5-B5DB-004B-8DB1-262A6E43A639}"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b="1" dirty="0" smtClean="0"/>
              <a:t>Speakers notes: </a:t>
            </a:r>
          </a:p>
          <a:p>
            <a:r>
              <a:rPr lang="en-US" dirty="0" smtClean="0"/>
              <a:t>Here’ s the key question we ask about the issue of Attracting, Develop and Engage. </a:t>
            </a:r>
            <a:br>
              <a:rPr lang="en-US" dirty="0" smtClean="0"/>
            </a:br>
            <a:r>
              <a:rPr lang="en-US" dirty="0" smtClean="0"/>
              <a:t>(READ SLIDE)</a:t>
            </a:r>
          </a:p>
          <a:p>
            <a:r>
              <a:rPr lang="en-US" dirty="0" smtClean="0"/>
              <a:t>A</a:t>
            </a:r>
            <a:r>
              <a:rPr lang="en-US" baseline="0" dirty="0" smtClean="0"/>
              <a:t> school’s image (e.g. brand) – whether in K12 or higher ed – is critical. It’s not always about prestige, but it is about getting and keeping the best students and faculty. Students and parents today have a choices and how your school is perceived is a big part of that. Will budgets on the line, attraction and retention is critical. The same is true for finding faculty that can deliver on your school’s vision. And of course, space must also help to develop students and faculty in the time they are there.</a:t>
            </a:r>
            <a:endParaRPr lang="en-US" dirty="0" smtClean="0"/>
          </a:p>
          <a:p>
            <a:endParaRPr lang="en-US" dirty="0" smtClean="0"/>
          </a:p>
          <a:p>
            <a:r>
              <a:rPr lang="en-US" b="1" dirty="0" smtClean="0"/>
              <a:t>Your stories: </a:t>
            </a:r>
          </a:p>
          <a:p>
            <a:endParaRPr lang="en-US" dirty="0" smtClean="0"/>
          </a:p>
        </p:txBody>
      </p:sp>
      <p:sp>
        <p:nvSpPr>
          <p:cNvPr id="4" name="Slide Number Placeholder 3"/>
          <p:cNvSpPr>
            <a:spLocks noGrp="1"/>
          </p:cNvSpPr>
          <p:nvPr>
            <p:ph type="sldNum" sz="quarter" idx="10"/>
          </p:nvPr>
        </p:nvSpPr>
        <p:spPr/>
        <p:txBody>
          <a:bodyPr/>
          <a:lstStyle/>
          <a:p>
            <a:fld id="{1102A642-9294-4B7D-B319-7454174B00C6}" type="slidenum">
              <a:rPr lang="es-ES" smtClean="0"/>
              <a:pPr/>
              <a:t>51</a:t>
            </a:fld>
            <a:endParaRPr lang="es-ES" dirty="0"/>
          </a:p>
        </p:txBody>
      </p:sp>
      <p:sp>
        <p:nvSpPr>
          <p:cNvPr id="7" name="Slide Image Placeholder 6"/>
          <p:cNvSpPr>
            <a:spLocks noGrp="1" noRot="1" noChangeAspect="1"/>
          </p:cNvSpPr>
          <p:nvPr>
            <p:ph type="sldImg"/>
          </p:nvPr>
        </p:nvSpPr>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[Read</a:t>
            </a:r>
            <a:r>
              <a:rPr lang="en-US" b="0" baseline="0" dirty="0" smtClean="0"/>
              <a:t> slide] This is an issue that is important and will continue to stay on the minds of administrators. Your spaces can and should be thought of as a strategic tool to help you achieve this priority.</a:t>
            </a:r>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Source: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ea typeface="Calibri" pitchFamily="34" charset="0"/>
                <a:cs typeface="Times New Roman" pitchFamily="18" charset="0"/>
              </a:rPr>
              <a:t>CDW-G 21st-Century Classroom Report, </a:t>
            </a:r>
            <a:r>
              <a:rPr lang="en-US" dirty="0" smtClean="0">
                <a:latin typeface="Calibri" pitchFamily="34" charset="0"/>
                <a:ea typeface="Calibri" pitchFamily="34" charset="0"/>
                <a:cs typeface="Times New Roman" pitchFamily="18" charset="0"/>
                <a:hlinkClick r:id="rId3"/>
              </a:rPr>
              <a:t>www.cdwg.com/21stCenturyClassroomReport</a:t>
            </a:r>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latin typeface="Arial" pitchFamily="34" charset="0"/>
                <a:ea typeface="ＭＳ Ｐゴシック" pitchFamily="34" charset="-128"/>
                <a:cs typeface="Arial" pitchFamily="34" charset="0"/>
              </a:rPr>
              <a:t>Administrators are facing a competitive landscape in a time of budget cuts, competing for the highest quality students and faculty. </a:t>
            </a:r>
            <a:r>
              <a:rPr lang="en-US" dirty="0" smtClean="0">
                <a:latin typeface="Arial" pitchFamily="34" charset="0"/>
                <a:cs typeface="Arial" pitchFamily="34" charset="0"/>
              </a:rPr>
              <a:t>Increased competition for the best students and faculty is causing campus leaders to focus on improving the look and feel of their institution’s brand, </a:t>
            </a:r>
            <a:r>
              <a:rPr lang="en-US" b="0" dirty="0" smtClean="0">
                <a:latin typeface="Arial" pitchFamily="34" charset="0"/>
                <a:cs typeface="Arial" pitchFamily="34" charset="0"/>
              </a:rPr>
              <a:t>starting with their campus facilities.  </a:t>
            </a:r>
          </a:p>
          <a:p>
            <a:pPr>
              <a:buFontTx/>
              <a:buNone/>
            </a:pPr>
            <a:endParaRPr lang="en-US" b="0" dirty="0" smtClean="0">
              <a:latin typeface="Arial" pitchFamily="34" charset="0"/>
              <a:cs typeface="Arial" pitchFamily="34" charset="0"/>
            </a:endParaRPr>
          </a:p>
          <a:p>
            <a:pPr>
              <a:buFontTx/>
              <a:buNone/>
            </a:pPr>
            <a:r>
              <a:rPr lang="en-US" b="0" dirty="0" smtClean="0">
                <a:latin typeface="Arial" pitchFamily="34" charset="0"/>
                <a:cs typeface="Arial" pitchFamily="34" charset="0"/>
              </a:rPr>
              <a:t>Brand=Behavior. </a:t>
            </a:r>
            <a:r>
              <a:rPr lang="en-US" b="0" dirty="0" smtClean="0">
                <a:solidFill>
                  <a:schemeClr val="bg1"/>
                </a:solidFill>
              </a:rPr>
              <a:t>Strong brands help attract:</a:t>
            </a:r>
            <a:r>
              <a:rPr lang="en-US" b="0" baseline="0" dirty="0" smtClean="0">
                <a:solidFill>
                  <a:schemeClr val="bg1"/>
                </a:solidFill>
              </a:rPr>
              <a:t> b</a:t>
            </a:r>
            <a:r>
              <a:rPr lang="en-US" dirty="0" smtClean="0">
                <a:solidFill>
                  <a:schemeClr val="bg1"/>
                </a:solidFill>
              </a:rPr>
              <a:t>etter students and faculty;</a:t>
            </a:r>
            <a:r>
              <a:rPr lang="en-US" baseline="0" dirty="0" smtClean="0">
                <a:solidFill>
                  <a:schemeClr val="bg1"/>
                </a:solidFill>
              </a:rPr>
              <a:t> m</a:t>
            </a:r>
            <a:r>
              <a:rPr lang="en-US" dirty="0" smtClean="0">
                <a:solidFill>
                  <a:schemeClr val="bg1"/>
                </a:solidFill>
              </a:rPr>
              <a:t>ore full-pay students;</a:t>
            </a:r>
            <a:r>
              <a:rPr lang="en-US" baseline="0" dirty="0" smtClean="0">
                <a:solidFill>
                  <a:schemeClr val="bg1"/>
                </a:solidFill>
              </a:rPr>
              <a:t> m</a:t>
            </a:r>
            <a:r>
              <a:rPr lang="en-US" dirty="0" smtClean="0">
                <a:solidFill>
                  <a:schemeClr val="bg1"/>
                </a:solidFill>
              </a:rPr>
              <a:t>ore students who graduate;</a:t>
            </a:r>
            <a:r>
              <a:rPr lang="en-US" baseline="0" dirty="0" smtClean="0">
                <a:solidFill>
                  <a:schemeClr val="bg1"/>
                </a:solidFill>
              </a:rPr>
              <a:t> m</a:t>
            </a:r>
            <a:r>
              <a:rPr lang="en-US" dirty="0" smtClean="0">
                <a:solidFill>
                  <a:schemeClr val="bg1"/>
                </a:solidFill>
              </a:rPr>
              <a:t>ore donations:</a:t>
            </a:r>
            <a:r>
              <a:rPr lang="en-US" baseline="0" dirty="0" smtClean="0">
                <a:solidFill>
                  <a:schemeClr val="bg1"/>
                </a:solidFill>
              </a:rPr>
              <a:t> m</a:t>
            </a:r>
            <a:r>
              <a:rPr lang="en-US" dirty="0" smtClean="0">
                <a:solidFill>
                  <a:schemeClr val="bg1"/>
                </a:solidFill>
              </a:rPr>
              <a:t>ore alumni loyalty;</a:t>
            </a:r>
            <a:r>
              <a:rPr lang="en-US" baseline="0" dirty="0" smtClean="0">
                <a:solidFill>
                  <a:schemeClr val="bg1"/>
                </a:solidFill>
              </a:rPr>
              <a:t> m</a:t>
            </a:r>
            <a:r>
              <a:rPr lang="en-US" dirty="0" smtClean="0">
                <a:solidFill>
                  <a:schemeClr val="bg1"/>
                </a:solidFill>
              </a:rPr>
              <a:t>ore positive media attention.</a:t>
            </a:r>
          </a:p>
          <a:p>
            <a:pPr>
              <a:buFontTx/>
              <a:buNone/>
            </a:pPr>
            <a:endParaRPr lang="en-US" dirty="0" smtClean="0">
              <a:solidFill>
                <a:schemeClr val="bg1"/>
              </a:solidFill>
            </a:endParaRPr>
          </a:p>
          <a:p>
            <a:pPr>
              <a:buFontTx/>
              <a:buNone/>
            </a:pPr>
            <a:r>
              <a:rPr lang="en-US" dirty="0" smtClean="0">
                <a:solidFill>
                  <a:schemeClr val="bg1"/>
                </a:solidFill>
              </a:rPr>
              <a:t>With this in mind,</a:t>
            </a:r>
            <a:r>
              <a:rPr lang="en-US" baseline="0" dirty="0" smtClean="0">
                <a:solidFill>
                  <a:schemeClr val="bg1"/>
                </a:solidFill>
              </a:rPr>
              <a:t> as yourself: d</a:t>
            </a:r>
            <a:r>
              <a:rPr lang="en-US" dirty="0" smtClean="0">
                <a:solidFill>
                  <a:schemeClr val="bg1"/>
                </a:solidFill>
              </a:rPr>
              <a:t>o</a:t>
            </a:r>
            <a:r>
              <a:rPr lang="en-US" baseline="0" dirty="0" smtClean="0">
                <a:solidFill>
                  <a:schemeClr val="bg1"/>
                </a:solidFill>
              </a:rPr>
              <a:t> your learning spaces represent the school’s brand? Do they reflect a focus on improving student learning outcomes? Do they reflect a 21</a:t>
            </a:r>
            <a:r>
              <a:rPr lang="en-US" baseline="30000" dirty="0" smtClean="0">
                <a:solidFill>
                  <a:schemeClr val="bg1"/>
                </a:solidFill>
              </a:rPr>
              <a:t>st</a:t>
            </a:r>
            <a:r>
              <a:rPr lang="en-US" baseline="0" dirty="0" smtClean="0">
                <a:solidFill>
                  <a:schemeClr val="bg1"/>
                </a:solidFill>
              </a:rPr>
              <a:t> century learning space?</a:t>
            </a: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644334D5-B5DB-004B-8DB1-262A6E43A63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a:t>
            </a:r>
            <a:r>
              <a:rPr lang="en-US" baseline="0" dirty="0" smtClean="0"/>
              <a:t> want to see campus. Whether in person or through online tours, experiencing the campus is important to students looking to make a decision on schools.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Source: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C6F70"/>
                </a:solidFill>
                <a:latin typeface="Arial" pitchFamily="34" charset="0"/>
                <a:cs typeface="Arial" pitchFamily="34" charset="0"/>
              </a:rPr>
              <a:t>6 Trends in Digital and Mobile Communications for College Admissions in 2011, </a:t>
            </a:r>
            <a:r>
              <a:rPr lang="en-US" dirty="0" err="1" smtClean="0"/>
              <a:t>Cappex</a:t>
            </a:r>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b="0" dirty="0" smtClean="0"/>
              <a:t>Finally,</a:t>
            </a:r>
            <a:r>
              <a:rPr lang="en-US" b="0" baseline="0" dirty="0" smtClean="0"/>
              <a:t> when thinking about active learning spaces, we ask how schools can leverage technology to augment the learning experience.</a:t>
            </a:r>
          </a:p>
          <a:p>
            <a:endParaRPr lang="en-US" b="0" baseline="0" dirty="0" smtClean="0"/>
          </a:p>
          <a:p>
            <a:r>
              <a:rPr lang="en-US" b="0" baseline="0" dirty="0" smtClean="0"/>
              <a:t>All too often, we visit classrooms where technology has been placed in the room without consideration for the teaching and learning styles that are needed within the space. Technology should not distract or cause frustration, but enhance engagement in the classroom and other learning spaces. Professional development is often a critical component of successful adoption. However, we must also consider the technology that students bring into the room and how it can be effectively used to enhance learning, rather than made a banned item within the room. </a:t>
            </a:r>
            <a:endParaRPr lang="en-US" b="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102A642-9294-4B7D-B319-7454174B00C6}" type="slidenum">
              <a:rPr lang="es-ES" smtClean="0"/>
              <a:pPr/>
              <a:t>55</a:t>
            </a:fld>
            <a:endParaRPr lang="es-ES" dirty="0"/>
          </a:p>
        </p:txBody>
      </p:sp>
      <p:sp>
        <p:nvSpPr>
          <p:cNvPr id="7" name="Slide Image Placeholder 6"/>
          <p:cNvSpPr>
            <a:spLocks noGrp="1" noRot="1" noChangeAspect="1"/>
          </p:cNvSpPr>
          <p:nvPr>
            <p:ph type="sldImg"/>
          </p:nvPr>
        </p:nvSpPr>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good news is that both students and faculty</a:t>
            </a:r>
            <a:r>
              <a:rPr lang="en-US" baseline="0" dirty="0" smtClean="0"/>
              <a:t> recognize the importance of technology in the classroom. Unfortunately, this recognition does not translate to actually using the technology in class. What could be holding faculty back?</a:t>
            </a:r>
            <a:endParaRPr lang="en-US" dirty="0" smtClean="0"/>
          </a:p>
          <a:p>
            <a:endParaRPr lang="en-US" dirty="0" smtClean="0"/>
          </a:p>
          <a:p>
            <a:r>
              <a:rPr lang="en-US" b="1" dirty="0" smtClean="0"/>
              <a:t>Information</a:t>
            </a:r>
            <a:r>
              <a:rPr lang="en-US" b="1" baseline="0" dirty="0" smtClean="0"/>
              <a:t> for speakers:</a:t>
            </a:r>
          </a:p>
          <a:p>
            <a:r>
              <a:rPr lang="en-US" b="0" baseline="0" dirty="0" smtClean="0"/>
              <a:t>This speaks to the need for professional development, especially related to technology. </a:t>
            </a:r>
            <a:endParaRPr lang="en-US" b="0" dirty="0" smtClean="0"/>
          </a:p>
          <a:p>
            <a:endParaRPr lang="en-US" b="1" dirty="0" smtClean="0"/>
          </a:p>
          <a:p>
            <a:r>
              <a:rPr lang="en-US" b="1" dirty="0" smtClean="0"/>
              <a:t>Your stories:</a:t>
            </a:r>
          </a:p>
          <a:p>
            <a:r>
              <a:rPr lang="en-US" b="0" dirty="0" smtClean="0"/>
              <a:t>Almost everyone has a story about technology</a:t>
            </a:r>
            <a:r>
              <a:rPr lang="en-US" b="0" baseline="0" dirty="0" smtClean="0"/>
              <a:t> that sits in a classroom without being used. Share the best and worst stories…what was the difference between the two?</a:t>
            </a:r>
          </a:p>
          <a:p>
            <a:endParaRPr lang="en-US" b="1" dirty="0" smtClean="0"/>
          </a:p>
          <a:p>
            <a:r>
              <a:rPr lang="en-US" b="1" dirty="0" smtClean="0"/>
              <a:t>Source: </a:t>
            </a:r>
          </a:p>
          <a:p>
            <a:r>
              <a:rPr lang="en-US" dirty="0" smtClean="0"/>
              <a:t>CDW-G 21st Century Classroom Report, 2011 </a:t>
            </a:r>
          </a:p>
        </p:txBody>
      </p:sp>
      <p:sp>
        <p:nvSpPr>
          <p:cNvPr id="4" name="Slide Number Placeholder 3"/>
          <p:cNvSpPr>
            <a:spLocks noGrp="1"/>
          </p:cNvSpPr>
          <p:nvPr>
            <p:ph type="sldNum" sz="quarter" idx="10"/>
          </p:nvPr>
        </p:nvSpPr>
        <p:spPr/>
        <p:txBody>
          <a:bodyPr/>
          <a:lstStyle/>
          <a:p>
            <a:fld id="{644334D5-B5DB-004B-8DB1-262A6E43A639}"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Access to technology</a:t>
            </a:r>
            <a:r>
              <a:rPr lang="en-US" baseline="0" dirty="0" smtClean="0"/>
              <a:t> and content is not the problem. With a plethora of 1:1 and BYOD programs in schools and universities, technology is prevalent on campus. Also important, the content that is available for learning is expanding rapidly. Between 2011 and 2012 alone, the number of educational apps increased four times over.</a:t>
            </a:r>
            <a:endParaRPr lang="en-US" dirty="0" smtClean="0"/>
          </a:p>
          <a:p>
            <a:endParaRPr lang="en-US" dirty="0" smtClean="0"/>
          </a:p>
          <a:p>
            <a:r>
              <a:rPr lang="en-US" b="1" dirty="0" smtClean="0"/>
              <a:t>Source: </a:t>
            </a:r>
            <a:endParaRPr lang="en-US" b="0" dirty="0" smtClean="0"/>
          </a:p>
          <a:p>
            <a:r>
              <a:rPr lang="en-US" b="0" dirty="0" smtClean="0"/>
              <a:t>TechCrunch.com,</a:t>
            </a:r>
            <a:r>
              <a:rPr lang="en-US" b="0" baseline="0" dirty="0" smtClean="0"/>
              <a:t> 2012</a:t>
            </a:r>
          </a:p>
          <a:p>
            <a:r>
              <a:rPr lang="en-US" b="0" baseline="0" dirty="0" smtClean="0"/>
              <a:t>New Your Times, 2011 (5,400 iPad apps were available in 2011)</a:t>
            </a:r>
            <a:endParaRPr lang="en-US" b="1"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a:t>
            </a:r>
            <a:r>
              <a:rPr lang="en-US" baseline="0" dirty="0" smtClean="0"/>
              <a:t> surprisingly, this technology is important to students. As many K12 institutions have led the charge to integrate technology in the classrooms, students go to college expecting to find the same. Schools that are effectively leveraging technology are not only winning students, but helping them learn in ways that are important to them.</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CDW-G 21st-Century Classroom Report, </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hlinkClick r:id="rId3"/>
              </a:rPr>
              <a:t>www.cdwg.com/21stCenturyClassroomReport</a:t>
            </a:r>
            <a:endParaRPr lang="en-US"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today are digital natives, comfortable using technology to display, share and present information. </a:t>
            </a:r>
            <a:r>
              <a:rPr lang="en-US" baseline="0" dirty="0" smtClean="0"/>
              <a:t> </a:t>
            </a:r>
            <a:r>
              <a:rPr lang="en-US" dirty="0" smtClean="0"/>
              <a:t>Yet many instructors are digital immigrants. Since technology must support the pedagogy used in the classroom, this divide often causes concerns for those who are untrained and uncomfortable when asked to develop instructional design protocols for truly engaging learners.</a:t>
            </a:r>
          </a:p>
          <a:p>
            <a:endParaRPr lang="en-US" dirty="0" smtClean="0"/>
          </a:p>
          <a:p>
            <a:r>
              <a:rPr lang="en-US" dirty="0" smtClean="0"/>
              <a:t>Source: CDW-G 21</a:t>
            </a:r>
            <a:r>
              <a:rPr lang="en-US" baseline="30000" dirty="0" smtClean="0"/>
              <a:t>st</a:t>
            </a:r>
            <a:r>
              <a:rPr lang="en-US" dirty="0" smtClean="0"/>
              <a:t> century</a:t>
            </a:r>
            <a:r>
              <a:rPr lang="en-US" baseline="0" dirty="0" smtClean="0"/>
              <a:t> classroom report, 2011</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59</a:t>
            </a:fld>
            <a:endParaRPr lang="en-US"/>
          </a:p>
        </p:txBody>
      </p:sp>
    </p:spTree>
    <p:extLst>
      <p:ext uri="{BB962C8B-B14F-4D97-AF65-F5344CB8AC3E}">
        <p14:creationId xmlns:p14="http://schemas.microsoft.com/office/powerpoint/2010/main" val="66348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a:t>
            </a:r>
            <a:r>
              <a:rPr lang="en-US" baseline="0" dirty="0" smtClean="0"/>
              <a:t> a trend we have all experienced. Not only are we adapting to (and adopting) new technologies, the rate at which we are doing so is increasing just as dramatically.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Source: </a:t>
            </a:r>
            <a:r>
              <a:rPr lang="en-US" dirty="0" smtClean="0">
                <a:hlinkClick r:id="rId3"/>
              </a:rPr>
              <a:t>http://techliberation.com/2009/05/28/on-measuring-technology-diffusion-rates/</a:t>
            </a:r>
            <a:r>
              <a:rPr lang="en-US" dirty="0" smtClean="0"/>
              <a:t> , from the Census Bureau, Consumer</a:t>
            </a:r>
            <a:r>
              <a:rPr lang="en-US" baseline="0" dirty="0" smtClean="0"/>
              <a:t> Electronics Association, National Cable and Telecommunications Association</a:t>
            </a:r>
            <a:endParaRPr lang="en-US" b="1"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latin typeface="Arial" pitchFamily="34" charset="0"/>
                <a:ea typeface="ＭＳ Ｐゴシック" pitchFamily="34" charset="-128"/>
              </a:rPr>
              <a:t>Technology needs to be integrated but also maintained. Both faculty and students need to be taught to use it</a:t>
            </a:r>
            <a:r>
              <a:rPr lang="en-US" dirty="0" smtClean="0">
                <a:latin typeface="Arial" pitchFamily="34" charset="0"/>
                <a:ea typeface="ＭＳ Ｐゴシック" pitchFamily="34" charset="-128"/>
                <a:cs typeface="Arial" pitchFamily="34" charset="0"/>
              </a:rPr>
              <a:t>. </a:t>
            </a:r>
          </a:p>
          <a:p>
            <a:r>
              <a:rPr lang="en-US" dirty="0" smtClean="0">
                <a:latin typeface="Arial" pitchFamily="34" charset="0"/>
                <a:cs typeface="Arial" pitchFamily="34" charset="0"/>
              </a:rPr>
              <a:t>Mobile devices are already in use as tools for education on many campuses. New interfaces, the ability to connect to </a:t>
            </a:r>
            <a:r>
              <a:rPr lang="en-US" dirty="0" err="1" smtClean="0">
                <a:latin typeface="Arial" pitchFamily="34" charset="0"/>
                <a:cs typeface="Arial" pitchFamily="34" charset="0"/>
              </a:rPr>
              <a:t>wifi</a:t>
            </a:r>
            <a:r>
              <a:rPr lang="en-US" dirty="0" smtClean="0">
                <a:latin typeface="Arial" pitchFamily="34" charset="0"/>
                <a:cs typeface="Arial" pitchFamily="34" charset="0"/>
              </a:rPr>
              <a:t> and GPS in addition to a variety of cellular networks, and the availability of third-party applications have created a device with nearly infinite possibilities for education, networking and personal productivity on the go; </a:t>
            </a:r>
            <a:r>
              <a:rPr lang="en-US" b="0" dirty="0" smtClean="0">
                <a:latin typeface="Arial" pitchFamily="34" charset="0"/>
                <a:cs typeface="Arial" pitchFamily="34" charset="0"/>
              </a:rPr>
              <a:t>almost every student carries a mobile device, making it a natural choice for content delivery and even field work and data capture. </a:t>
            </a:r>
          </a:p>
          <a:p>
            <a:r>
              <a:rPr lang="en-US" b="0" dirty="0" smtClean="0">
                <a:latin typeface="Arial" pitchFamily="34" charset="0"/>
                <a:cs typeface="Arial" pitchFamily="34" charset="0"/>
              </a:rPr>
              <a:t>The grand challenge for colleges and universities is to create a seamless tech-enabled learning environment for faculty and students,</a:t>
            </a:r>
            <a:r>
              <a:rPr lang="en-US" b="0" baseline="0" dirty="0" smtClean="0">
                <a:latin typeface="Arial" pitchFamily="34" charset="0"/>
                <a:cs typeface="Arial" pitchFamily="34" charset="0"/>
              </a:rPr>
              <a:t> one that addresses the use of all learning spaces.  Faculty/students must be able to enter these learning spaces with the gear and skills needed to use them effectively.</a:t>
            </a:r>
            <a:endParaRPr lang="en-US" b="0" dirty="0" smtClean="0">
              <a:latin typeface="Arial" pitchFamily="34" charset="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0BB4EA2-23EF-4A52-91C7-49E1DEC42D42}" type="slidenum">
              <a:rPr lang="en-US" smtClean="0"/>
              <a:pPr/>
              <a:t>61</a:t>
            </a:fld>
            <a:endParaRPr lang="en-US" dirty="0"/>
          </a:p>
        </p:txBody>
      </p:sp>
      <p:sp>
        <p:nvSpPr>
          <p:cNvPr id="5" name="Notes Placeholder 4"/>
          <p:cNvSpPr>
            <a:spLocks noGrp="1"/>
          </p:cNvSpPr>
          <p:nvPr>
            <p:ph type="body" idx="1"/>
          </p:nvPr>
        </p:nvSpPr>
        <p:spPr/>
        <p:txBody>
          <a:bodyPr>
            <a:normAutofit/>
          </a:bodyPr>
          <a:lstStyle/>
          <a:p>
            <a:r>
              <a:rPr lang="en-US" dirty="0" smtClean="0"/>
              <a:t>So what do you think? Do your learning spaces across</a:t>
            </a:r>
            <a:r>
              <a:rPr lang="en-US" baseline="0" dirty="0" smtClean="0"/>
              <a:t> campus support active learning</a:t>
            </a:r>
            <a:r>
              <a:rPr lang="en-US" dirty="0" smtClean="0"/>
              <a:t>?  Thinking about all of the things that we have just addressed in terms of the macro trends that we’re experiencing and the way they are impacting learning, do you feel that your learning spaces are ready to support students of today (and tomorrow)?</a:t>
            </a:r>
          </a:p>
          <a:p>
            <a:endParaRPr lang="en-US" dirty="0" smtClean="0"/>
          </a:p>
          <a:p>
            <a:r>
              <a:rPr lang="en-US" b="1" dirty="0" smtClean="0"/>
              <a:t>Your stories: </a:t>
            </a:r>
            <a:endParaRPr lang="en-US" b="1" dirty="0"/>
          </a:p>
        </p:txBody>
      </p:sp>
      <p:sp>
        <p:nvSpPr>
          <p:cNvPr id="8" name="Slide Image Placeholder 7"/>
          <p:cNvSpPr>
            <a:spLocks noGrp="1" noRot="1" noChangeAspect="1"/>
          </p:cNvSpPr>
          <p:nvPr>
            <p:ph type="sldImg"/>
          </p:nvPr>
        </p:nvSpPr>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Steelcase, we are constantly reviewing these trends and conducting research to understand them better. From there, we develop design principles and products to solve for the gaps we see in schools today. The following is an overview of these design principles and application to help you imagine how these principles might help you rethink your own active learning spaces.</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62</a:t>
            </a:fld>
            <a:endParaRPr lang="en-US"/>
          </a:p>
        </p:txBody>
      </p:sp>
    </p:spTree>
    <p:extLst>
      <p:ext uri="{BB962C8B-B14F-4D97-AF65-F5344CB8AC3E}">
        <p14:creationId xmlns:p14="http://schemas.microsoft.com/office/powerpoint/2010/main" val="17132407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0BB4EA2-23EF-4A52-91C7-49E1DEC42D42}" type="slidenum">
              <a:rPr lang="en-US" smtClean="0"/>
              <a:pPr/>
              <a:t>63</a:t>
            </a:fld>
            <a:endParaRPr lang="en-US" dirty="0"/>
          </a:p>
        </p:txBody>
      </p:sp>
      <p:sp>
        <p:nvSpPr>
          <p:cNvPr id="5" name="Notes Placeholder 4"/>
          <p:cNvSpPr>
            <a:spLocks noGrp="1"/>
          </p:cNvSpPr>
          <p:nvPr>
            <p:ph type="body" idx="1"/>
          </p:nvPr>
        </p:nvSpPr>
        <p:spPr/>
        <p:txBody>
          <a:bodyPr>
            <a:normAutofit/>
          </a:bodyPr>
          <a:lstStyle/>
          <a:p>
            <a:r>
              <a:rPr lang="en-US" b="1" dirty="0" smtClean="0"/>
              <a:t>Speakers notes:</a:t>
            </a:r>
          </a:p>
          <a:p>
            <a:r>
              <a:rPr lang="en-US" dirty="0" smtClean="0"/>
              <a:t>Is your school an active</a:t>
            </a:r>
            <a:r>
              <a:rPr lang="en-US" baseline="0" dirty="0" smtClean="0"/>
              <a:t> learning ecosystem</a:t>
            </a:r>
            <a:r>
              <a:rPr lang="en-US" dirty="0" smtClean="0"/>
              <a:t>? </a:t>
            </a:r>
          </a:p>
          <a:p>
            <a:endParaRPr lang="en-US" b="1" dirty="0" smtClean="0"/>
          </a:p>
          <a:p>
            <a:r>
              <a:rPr lang="en-US" b="1" dirty="0" smtClean="0"/>
              <a:t>Information for speakers:</a:t>
            </a:r>
          </a:p>
          <a:p>
            <a:r>
              <a:rPr lang="en-US" dirty="0" smtClean="0"/>
              <a:t>It’s important to discuss here that this term is one WE use to describe a concept and a methodology for thinking about what today’s learning spaces needs to be, and do.  </a:t>
            </a:r>
          </a:p>
          <a:p>
            <a:endParaRPr lang="en-US" dirty="0" smtClean="0"/>
          </a:p>
          <a:p>
            <a:r>
              <a:rPr lang="en-US" b="1" dirty="0" smtClean="0"/>
              <a:t>Your stories: </a:t>
            </a:r>
            <a:endParaRPr lang="en-US" b="1" dirty="0"/>
          </a:p>
        </p:txBody>
      </p:sp>
      <p:sp>
        <p:nvSpPr>
          <p:cNvPr id="8" name="Slide Image Placeholder 7"/>
          <p:cNvSpPr>
            <a:spLocks noGrp="1" noRot="1" noChangeAspect="1"/>
          </p:cNvSpPr>
          <p:nvPr>
            <p:ph type="sldImg"/>
          </p:nvPr>
        </p:nvSpPr>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Active learning</a:t>
            </a:r>
            <a:r>
              <a:rPr lang="en-US" baseline="0" dirty="0" smtClean="0"/>
              <a:t> is the guiding principle for all of our work at Steelcase Education Solutions. </a:t>
            </a:r>
            <a:r>
              <a:rPr lang="en-US" dirty="0" smtClean="0"/>
              <a:t>Thi</a:t>
            </a:r>
            <a:r>
              <a:rPr lang="en-US" baseline="0" dirty="0" smtClean="0"/>
              <a:t>s diagram </a:t>
            </a:r>
            <a:r>
              <a:rPr lang="en-US" dirty="0" smtClean="0"/>
              <a:t>illustrates how we think about designing</a:t>
            </a:r>
            <a:r>
              <a:rPr lang="en-US" baseline="0" dirty="0" smtClean="0"/>
              <a:t> for</a:t>
            </a:r>
            <a:r>
              <a:rPr lang="en-US" dirty="0" smtClean="0"/>
              <a:t> the active learning ecosystem. This ecosystem suggests pedagogy, technology and space should be all be considered when designing for active learning</a:t>
            </a:r>
            <a:r>
              <a:rPr lang="en-US" baseline="0" dirty="0" smtClean="0"/>
              <a:t> in</a:t>
            </a:r>
            <a:r>
              <a:rPr lang="en-US" dirty="0" smtClean="0"/>
              <a:t> all spaces on</a:t>
            </a:r>
            <a:r>
              <a:rPr lang="en-US" baseline="0" dirty="0" smtClean="0"/>
              <a:t> campus. Pedagogy is purposely placed on top, since it should be the driving force in learning spaces. Then technology and space-related factors should be considered. The three must be considered and planned for together, rather than in isolation.</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considering the trends we’ve reviewed of the complex change to the world, learning and learners and considering pedagogy, technology and space together, we must also provide students with choice and control over their spaces. Learning spaces that support engaged, active learning do not all look the same. </a:t>
            </a:r>
          </a:p>
          <a:p>
            <a:endParaRPr lang="en-US" baseline="0" dirty="0" smtClean="0"/>
          </a:p>
          <a:p>
            <a:r>
              <a:rPr lang="en-US" b="1" baseline="0" dirty="0" smtClean="0"/>
              <a:t>Place: </a:t>
            </a:r>
            <a:r>
              <a:rPr lang="en-US" baseline="0" dirty="0" smtClean="0"/>
              <a:t>Users require a range of places for different types of learning. </a:t>
            </a:r>
          </a:p>
          <a:p>
            <a:r>
              <a:rPr lang="en-US" b="1" baseline="0" dirty="0" smtClean="0"/>
              <a:t>Posture: </a:t>
            </a:r>
            <a:r>
              <a:rPr lang="en-US" baseline="0" dirty="0" smtClean="0"/>
              <a:t>The mantra “do no harm” requires a palette of posture. </a:t>
            </a:r>
          </a:p>
          <a:p>
            <a:r>
              <a:rPr lang="en-US" b="1" baseline="0" dirty="0" smtClean="0"/>
              <a:t>Presence: </a:t>
            </a:r>
            <a:r>
              <a:rPr lang="en-US" baseline="0" dirty="0" smtClean="0"/>
              <a:t>Technology and distance learning are driving a palette of presence, whether in-person or connecting via video.</a:t>
            </a:r>
          </a:p>
          <a:p>
            <a:endParaRPr lang="en-US" baseline="0" dirty="0" smtClean="0"/>
          </a:p>
        </p:txBody>
      </p:sp>
      <p:sp>
        <p:nvSpPr>
          <p:cNvPr id="4" name="Slide Number Placeholder 3"/>
          <p:cNvSpPr>
            <a:spLocks noGrp="1"/>
          </p:cNvSpPr>
          <p:nvPr>
            <p:ph type="sldNum" sz="quarter" idx="10"/>
          </p:nvPr>
        </p:nvSpPr>
        <p:spPr/>
        <p:txBody>
          <a:bodyPr/>
          <a:lstStyle/>
          <a:p>
            <a:fld id="{644334D5-B5DB-004B-8DB1-262A6E43A639}" type="slidenum">
              <a:rPr lang="en-US" smtClean="0"/>
              <a:pPr/>
              <a:t>65</a:t>
            </a:fld>
            <a:endParaRPr lang="en-US"/>
          </a:p>
        </p:txBody>
      </p:sp>
    </p:spTree>
    <p:extLst>
      <p:ext uri="{BB962C8B-B14F-4D97-AF65-F5344CB8AC3E}">
        <p14:creationId xmlns:p14="http://schemas.microsoft.com/office/powerpoint/2010/main" val="1182157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the following when designing these active learning spaces.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Come together: </a:t>
            </a:r>
            <a:r>
              <a:rPr lang="en-US" b="0" baseline="0" dirty="0" smtClean="0"/>
              <a:t>People still need people. Provide connection points for people in space, whether physical or virtual. These connections might be study-related or social.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Choice and control: </a:t>
            </a:r>
            <a:r>
              <a:rPr lang="en-US" baseline="0" dirty="0" smtClean="0"/>
              <a:t>Provide a range a settings, postures and connection points for students to choose from, depending on the type of work they need to accomplish. One size does not fit all in this case. Allow users to select low-tech, private spaces for solo study and highly connected spaces with HD videoconferencing to connect with distributed group mates or professors when they need it. This range of needs is prevalent on campus. Offering choice and control for users enables them to select the space that is best for them and the work they need to complete.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Amp up or down: </a:t>
            </a:r>
            <a:r>
              <a:rPr lang="en-US" b="0" baseline="0" dirty="0" smtClean="0"/>
              <a:t>Sometimes students want to be socially connected to others, while at other times they need to free themselves from distractions. Plan to support this range of needs throughout campus.</a:t>
            </a: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To</a:t>
            </a:r>
            <a:r>
              <a:rPr lang="en-US" baseline="0" dirty="0" smtClean="0"/>
              <a:t> help you think about the range of spaces needed on campus, consider this </a:t>
            </a:r>
            <a:r>
              <a:rPr lang="en-US" dirty="0" smtClean="0"/>
              <a:t>framework we use for informal learning spaces. We think about informal learning spaces as any place where students lead their own learning – ranging from libraries</a:t>
            </a:r>
            <a:r>
              <a:rPr lang="en-US" baseline="0" dirty="0" smtClean="0"/>
              <a:t> to cafés or other in-between spaces</a:t>
            </a:r>
            <a:r>
              <a:rPr lang="en-US" dirty="0" smtClean="0"/>
              <a:t>. This framework structures our thinking about space and behavior when in public or private, when alone or with others. The intent is to thoughtfully provide a range of spaces that support the many needs of learning in these informal spaces. </a:t>
            </a:r>
            <a:endParaRPr lang="en-US" sz="1200" kern="1200" baseline="0" dirty="0" smtClean="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644334D5-B5DB-004B-8DB1-262A6E43A639}"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a few applications that incorporate the thinking we have reviewed. These can serve as </a:t>
            </a:r>
            <a:r>
              <a:rPr lang="en-US" baseline="0" dirty="0" err="1" smtClean="0"/>
              <a:t>thoughtstarters</a:t>
            </a:r>
            <a:r>
              <a:rPr lang="en-US" baseline="0" dirty="0" smtClean="0"/>
              <a:t> for what may be possible on your campus.</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68</a:t>
            </a:fld>
            <a:endParaRPr lang="en-US"/>
          </a:p>
        </p:txBody>
      </p:sp>
    </p:spTree>
    <p:extLst>
      <p:ext uri="{BB962C8B-B14F-4D97-AF65-F5344CB8AC3E}">
        <p14:creationId xmlns:p14="http://schemas.microsoft.com/office/powerpoint/2010/main" val="38979121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Real estate is precious. Several classrooms require solutions that support high density, with the added advantages of comfort, flexibility and mobility. This classroom features Node on casters and personal worksurfaces, portable Huddleboards and a height-adjustable instructor table for maximum flexibility and comfort. Node’s swivel seat and mobile casters make it easy for students to have open sightlines to the instructor and other students. Node enables fluid transition between teaching modes.</a:t>
            </a:r>
            <a:endParaRPr lang="en-US" dirty="0" smtClean="0"/>
          </a:p>
        </p:txBody>
      </p:sp>
      <p:sp>
        <p:nvSpPr>
          <p:cNvPr id="4" name="Slide Number Placeholder 3"/>
          <p:cNvSpPr>
            <a:spLocks noGrp="1"/>
          </p:cNvSpPr>
          <p:nvPr>
            <p:ph type="sldNum" sz="quarter" idx="10"/>
          </p:nvPr>
        </p:nvSpPr>
        <p:spPr/>
        <p:txBody>
          <a:bodyPr/>
          <a:lstStyle/>
          <a:p>
            <a:fld id="{644334D5-B5DB-004B-8DB1-262A6E43A639}" type="slidenum">
              <a:rPr lang="en-US" smtClean="0"/>
              <a:pPr/>
              <a:t>69</a:t>
            </a:fld>
            <a:endParaRPr lang="en-US"/>
          </a:p>
        </p:txBody>
      </p:sp>
    </p:spTree>
    <p:extLst>
      <p:ext uri="{BB962C8B-B14F-4D97-AF65-F5344CB8AC3E}">
        <p14:creationId xmlns:p14="http://schemas.microsoft.com/office/powerpoint/2010/main" val="67956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r>
              <a:rPr lang="en-US" dirty="0" smtClean="0"/>
              <a:t>If you regularly spend time with students, you may not be surprised</a:t>
            </a:r>
            <a:r>
              <a:rPr lang="en-US" baseline="0" dirty="0" smtClean="0"/>
              <a:t> by this point. The way in which we communicate and the speed at which information is shared has changed and it is prominent. </a:t>
            </a:r>
          </a:p>
          <a:p>
            <a:endParaRPr lang="en-US" baseline="0" dirty="0" smtClean="0"/>
          </a:p>
          <a:p>
            <a:r>
              <a:rPr lang="en-US" b="1" baseline="0" dirty="0" smtClean="0"/>
              <a:t>Information for speakers:</a:t>
            </a:r>
          </a:p>
          <a:p>
            <a:r>
              <a:rPr lang="en-US" b="0" baseline="0" dirty="0" smtClean="0"/>
              <a:t>The point behind these next few slides to show how these macro trends impacting society also are driving changes in learning spaces, which we get to later in the presentation.</a:t>
            </a:r>
          </a:p>
          <a:p>
            <a:endParaRPr lang="en-US" b="0" baseline="0" dirty="0" smtClean="0"/>
          </a:p>
          <a:p>
            <a:r>
              <a:rPr lang="en-US" b="1" baseline="0" dirty="0" smtClean="0"/>
              <a:t>Sources:</a:t>
            </a:r>
          </a:p>
          <a:p>
            <a:r>
              <a:rPr lang="en-US" dirty="0" smtClean="0">
                <a:hlinkClick r:id="rId3"/>
              </a:rPr>
              <a:t>http://www.designntrend.com/articles/4791/20130613/whatsapp-news-27-billion-messages-sent-one-day.htm</a:t>
            </a:r>
            <a:endParaRPr lang="en-US" dirty="0" smtClean="0"/>
          </a:p>
          <a:p>
            <a:r>
              <a:rPr lang="en-US" dirty="0" smtClean="0">
                <a:hlinkClick r:id="rId4"/>
              </a:rPr>
              <a:t>http://www.census.gov/popclock/</a:t>
            </a:r>
            <a:r>
              <a:rPr lang="en-US" dirty="0" smtClean="0"/>
              <a:t> </a:t>
            </a:r>
            <a:endParaRPr lang="en-US" b="0"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a:t>
            </a:fld>
            <a:endParaRPr lang="en-US"/>
          </a:p>
        </p:txBody>
      </p:sp>
    </p:spTree>
    <p:extLst>
      <p:ext uri="{BB962C8B-B14F-4D97-AF65-F5344CB8AC3E}">
        <p14:creationId xmlns:p14="http://schemas.microsoft.com/office/powerpoint/2010/main" val="21205172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large, integrated multi-modal Verb classroom allows students to work together and build community within a large class. Node chairs that can swivel let students easily see others and content throughout the space. Teams of six can easily be configured for group activities while swivel seats allow students to turn to see content and others. As a system, Verb supports multiple pedagogies and learning styles, allowing for fluid transitions between modes. The chevron design allows eye contact to be maintained, even in lecture mode. Team modes are ideal for longer duration projects.</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70</a:t>
            </a:fld>
            <a:endParaRPr lang="en-US"/>
          </a:p>
        </p:txBody>
      </p:sp>
    </p:spTree>
    <p:extLst>
      <p:ext uri="{BB962C8B-B14F-4D97-AF65-F5344CB8AC3E}">
        <p14:creationId xmlns:p14="http://schemas.microsoft.com/office/powerpoint/2010/main" val="11713444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Combining the innovative LearnLab design with unique media:scape technology creates the opportunity for three distinct modes of sharing digital content: small team co-creation, group sharing and lecture. A media:scape LearnLab supports multiple learning styles and different teaching preferences and offers unprecedented ease in sharing and creating digital content.</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Active learning typically demands multiple modes of learning and tools within a classroom, often at the same time. This is particularly true at the K12 level. Design multiple zones that support a range of postures and allow students to choose the space that is best for them while allowing access for the instructor to mentor each group. A range of classroom spaces are required to support the many needs of instructors and subject matter.</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72</a:t>
            </a:fld>
            <a:endParaRPr lang="en-US"/>
          </a:p>
        </p:txBody>
      </p:sp>
    </p:spTree>
    <p:extLst>
      <p:ext uri="{BB962C8B-B14F-4D97-AF65-F5344CB8AC3E}">
        <p14:creationId xmlns:p14="http://schemas.microsoft.com/office/powerpoint/2010/main" val="10387675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Designed for both individual and collaborative computer work, media labs let users expand the use of their space as necessary. Students can choose an individual work area or a space for team project work, or they can move easily between the two areas as their work requires. Educators can teach in these spaces and have easy access for assessment.</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73</a:t>
            </a:fld>
            <a:endParaRPr lang="en-US"/>
          </a:p>
        </p:txBody>
      </p:sp>
    </p:spTree>
    <p:extLst>
      <p:ext uri="{BB962C8B-B14F-4D97-AF65-F5344CB8AC3E}">
        <p14:creationId xmlns:p14="http://schemas.microsoft.com/office/powerpoint/2010/main" val="3928975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Within informal learning spaces, locations for individual work should provide options for short- and long-term stays. Design for posture changes and temporary storage for belongings. Panels with glass panes imply privacy while still providing access to natural light and surroundings. Adjustable height tables allow users to change position over time. Stool-height seating supports new postures for improved wellbeing.</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74</a:t>
            </a:fld>
            <a:endParaRPr lang="en-US"/>
          </a:p>
        </p:txBody>
      </p:sp>
    </p:spTree>
    <p:extLst>
      <p:ext uri="{BB962C8B-B14F-4D97-AF65-F5344CB8AC3E}">
        <p14:creationId xmlns:p14="http://schemas.microsoft.com/office/powerpoint/2010/main" val="19807107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Even when focused work is required, students often prefer to study in the presence of others. The FrameOne bench provides students with their own workspace while remaining visually available to others. Soft seating supports a longer stay. Task lighting gives individuals control over their personal setting.</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Multi-purpose, adaptable spaces are needed to serve a wide variety of functions that may depend on day, week or term. These spaces allow for a rhythm of learning to happen all within one space. A range of settings allow students to engage in multiple activities in one visit. Swivel chairs give control to seated students to orient themselves to activities. Multiple settings allow for digital and analog co-creation.</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Groups often meet to complete assignments in libraries. Provide them with privacy from others and tools to collaborate. Whiteboard surfaces allow teams to brainstorm and collaborate. Post and Beam divides open spaces, providing the privacy groups need from others. Easily movable and low furniture allows students to make the space their own. Room scheduling systems allow groups to reserve a space in advance, avoiding a search for open project space.</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77</a:t>
            </a:fld>
            <a:endParaRPr lang="en-US"/>
          </a:p>
        </p:txBody>
      </p:sp>
    </p:spTree>
    <p:extLst>
      <p:ext uri="{BB962C8B-B14F-4D97-AF65-F5344CB8AC3E}">
        <p14:creationId xmlns:p14="http://schemas.microsoft.com/office/powerpoint/2010/main" val="2483377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From standing-height tables to collaborative seating, this lounge provides students a variety of spaces from which to choose. The Campfire Big Table can be used as a meeting place or a workstation for six people. It comes with a full top or is available with a technology tray and power for a great place to power up and study. The Campfire collection provides</a:t>
            </a:r>
          </a:p>
          <a:p>
            <a:r>
              <a:rPr lang="en-US" sz="1200" b="0" i="0" u="none" strike="noStrike" kern="1200" baseline="0" dirty="0" smtClean="0">
                <a:solidFill>
                  <a:schemeClr val="tx1"/>
                </a:solidFill>
                <a:latin typeface="+mn-lt"/>
                <a:ea typeface="+mn-ea"/>
                <a:cs typeface="+mn-cs"/>
              </a:rPr>
              <a:t>spaces with a wide range of private or open solutions. Here, a more private space offers students a getaway from other, more public lounge spaces.</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78</a:t>
            </a:fld>
            <a:endParaRPr lang="en-US"/>
          </a:p>
        </p:txBody>
      </p:sp>
    </p:spTree>
    <p:extLst>
      <p:ext uri="{BB962C8B-B14F-4D97-AF65-F5344CB8AC3E}">
        <p14:creationId xmlns:p14="http://schemas.microsoft.com/office/powerpoint/2010/main" val="27171319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is a highly social lounge space where students can intentionally and by coincidence connect with faculty or fellow students. The Bob lounge chair offers a more modern design,</a:t>
            </a:r>
          </a:p>
          <a:p>
            <a:r>
              <a:rPr lang="en-US" sz="1200" b="0" i="0" u="none" strike="noStrike" kern="1200" baseline="0" dirty="0" smtClean="0">
                <a:solidFill>
                  <a:schemeClr val="tx1"/>
                </a:solidFill>
                <a:latin typeface="+mn-lt"/>
                <a:ea typeface="+mn-ea"/>
                <a:cs typeface="+mn-cs"/>
              </a:rPr>
              <a:t>giving this lounge space a unique style of its own. i2i seating is designed for collaboration, offering students the ability to orient themselves to their fellow collaborators without taking away their focus or sacrificing comfort. </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79</a:t>
            </a:fld>
            <a:endParaRPr lang="en-US"/>
          </a:p>
        </p:txBody>
      </p:sp>
    </p:spTree>
    <p:extLst>
      <p:ext uri="{BB962C8B-B14F-4D97-AF65-F5344CB8AC3E}">
        <p14:creationId xmlns:p14="http://schemas.microsoft.com/office/powerpoint/2010/main" val="961945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As of September 2012, Facebook had one billion users.</a:t>
            </a:r>
            <a:r>
              <a:rPr lang="en-US" baseline="0" dirty="0" smtClean="0">
                <a:ea typeface="ＭＳ Ｐゴシック" pitchFamily="34" charset="-128"/>
              </a:rPr>
              <a:t> Social media – and not just Facebook – are no longer limited to students, but has become a way of life. </a:t>
            </a:r>
            <a:endParaRPr lang="en-US" dirty="0" smtClean="0">
              <a:ea typeface="ＭＳ Ｐゴシック" pitchFamily="34" charset="-128"/>
            </a:endParaRPr>
          </a:p>
          <a:p>
            <a:endParaRPr lang="en-US" dirty="0" smtClean="0">
              <a:ea typeface="ＭＳ Ｐゴシック" pitchFamily="34" charset="-128"/>
            </a:endParaRPr>
          </a:p>
          <a:p>
            <a:r>
              <a:rPr lang="en-US" b="1" dirty="0" smtClean="0">
                <a:ea typeface="ＭＳ Ｐゴシック" pitchFamily="34" charset="-128"/>
              </a:rPr>
              <a:t>Source: </a:t>
            </a:r>
            <a:r>
              <a:rPr lang="en-US" dirty="0" smtClean="0">
                <a:hlinkClick r:id="rId3"/>
              </a:rPr>
              <a:t>http://newsroom.fb.com/Key-Facts</a:t>
            </a:r>
            <a:r>
              <a:rPr lang="en-US" dirty="0" smtClean="0"/>
              <a:t> </a:t>
            </a:r>
            <a:endParaRPr lang="en-US" b="1"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Learning expands beyond the four walls of a classroom. Making use of in-between spaces allows every space to become a learning space. Digital display allows for easy sharing of content. Lounge seating allows students to comfortably and informally communicate. Casual seating allows students to work together or alone. Stand-up stations allow students to quickly touch down between classes.</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80</a:t>
            </a:fld>
            <a:endParaRPr lang="en-US"/>
          </a:p>
        </p:txBody>
      </p:sp>
    </p:spTree>
    <p:extLst>
      <p:ext uri="{BB962C8B-B14F-4D97-AF65-F5344CB8AC3E}">
        <p14:creationId xmlns:p14="http://schemas.microsoft.com/office/powerpoint/2010/main" val="285270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a:t>
            </a:r>
            <a:r>
              <a:rPr lang="en-US" baseline="0" dirty="0" smtClean="0"/>
              <a:t> course, these technological trends are not only impacting society at large, but also the world of education. The iPad was launched in just 2010. Did you ever imagine – even five years ago – that printed textbooks would soon be a thing of the past?</a:t>
            </a:r>
          </a:p>
          <a:p>
            <a:endParaRPr lang="en-US" baseline="0" dirty="0" smtClean="0"/>
          </a:p>
          <a:p>
            <a:r>
              <a:rPr lang="en-US" b="1" baseline="0" dirty="0" smtClean="0"/>
              <a:t>Source:</a:t>
            </a:r>
          </a:p>
          <a:p>
            <a:r>
              <a:rPr lang="en-US" baseline="0" dirty="0" smtClean="0"/>
              <a:t>iPad launch source: </a:t>
            </a:r>
            <a:r>
              <a:rPr lang="en-US" dirty="0" smtClean="0">
                <a:hlinkClick r:id="rId3"/>
              </a:rPr>
              <a:t>http://www.apple.com/pr/library/2010/01/27Apple-Launches-iPad.html</a:t>
            </a:r>
            <a:endParaRPr lang="en-US" dirty="0"/>
          </a:p>
        </p:txBody>
      </p:sp>
      <p:sp>
        <p:nvSpPr>
          <p:cNvPr id="4" name="Slide Number Placeholder 3"/>
          <p:cNvSpPr>
            <a:spLocks noGrp="1"/>
          </p:cNvSpPr>
          <p:nvPr>
            <p:ph type="sldNum" sz="quarter" idx="10"/>
          </p:nvPr>
        </p:nvSpPr>
        <p:spPr/>
        <p:txBody>
          <a:bodyPr/>
          <a:lstStyle/>
          <a:p>
            <a:fld id="{644334D5-B5DB-004B-8DB1-262A6E43A63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923B6-E1BB-EA4C-A971-CD1E75F1973A}" type="datetimeFigureOut">
              <a:rPr lang="en-US" smtClean="0"/>
              <a:pPr/>
              <a:t>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923B6-E1BB-EA4C-A971-CD1E75F1973A}" type="datetimeFigureOut">
              <a:rPr lang="en-US" smtClean="0"/>
              <a:pPr/>
              <a:t>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923B6-E1BB-EA4C-A971-CD1E75F1973A}" type="datetimeFigureOut">
              <a:rPr lang="en-US" smtClean="0"/>
              <a:pPr/>
              <a:t>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110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5055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957443"/>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923B6-E1BB-EA4C-A971-CD1E75F1973A}" type="datetimeFigureOut">
              <a:rPr lang="en-US" smtClean="0"/>
              <a:pPr/>
              <a:t>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923B6-E1BB-EA4C-A971-CD1E75F1973A}" type="datetimeFigureOut">
              <a:rPr lang="en-US" smtClean="0"/>
              <a:pPr/>
              <a:t>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E923B6-E1BB-EA4C-A971-CD1E75F1973A}" type="datetimeFigureOut">
              <a:rPr lang="en-US" smtClean="0"/>
              <a:pPr/>
              <a:t>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E923B6-E1BB-EA4C-A971-CD1E75F1973A}" type="datetimeFigureOut">
              <a:rPr lang="en-US" smtClean="0"/>
              <a:pPr/>
              <a:t>2/11/2014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923B6-E1BB-EA4C-A971-CD1E75F1973A}" type="datetimeFigureOut">
              <a:rPr lang="en-US" smtClean="0"/>
              <a:pPr/>
              <a:t>2/11/2014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923B6-E1BB-EA4C-A971-CD1E75F1973A}" type="datetimeFigureOut">
              <a:rPr lang="en-US" smtClean="0"/>
              <a:pPr/>
              <a:t>2/11/2014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923B6-E1BB-EA4C-A971-CD1E75F1973A}" type="datetimeFigureOut">
              <a:rPr lang="en-US" smtClean="0"/>
              <a:pPr/>
              <a:t>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923B6-E1BB-EA4C-A971-CD1E75F1973A}" type="datetimeFigureOut">
              <a:rPr lang="en-US" smtClean="0"/>
              <a:pPr/>
              <a:t>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838DF-FB54-8F4E-8D36-BF3E2FEBA6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923B6-E1BB-EA4C-A971-CD1E75F1973A}" type="datetimeFigureOut">
              <a:rPr lang="en-US" smtClean="0"/>
              <a:pPr/>
              <a:t>2/11/2014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838DF-FB54-8F4E-8D36-BF3E2FEBA6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7520" y="1298995"/>
            <a:ext cx="7879019" cy="2908488"/>
          </a:xfrm>
          <a:prstGeom prst="rect">
            <a:avLst/>
          </a:prstGeom>
          <a:noFill/>
        </p:spPr>
        <p:txBody>
          <a:bodyPr wrap="square" lIns="0" tIns="0" rIns="0" bIns="0" rtlCol="0">
            <a:spAutoFit/>
          </a:bodyPr>
          <a:lstStyle/>
          <a:p>
            <a:pPr>
              <a:lnSpc>
                <a:spcPts val="7440"/>
              </a:lnSpc>
            </a:pPr>
            <a:r>
              <a:rPr lang="en-US" sz="8000" b="1" spc="-500" dirty="0" smtClean="0">
                <a:solidFill>
                  <a:schemeClr val="bg1">
                    <a:lumMod val="65000"/>
                  </a:schemeClr>
                </a:solidFill>
                <a:latin typeface="Arial"/>
                <a:cs typeface="Arial"/>
              </a:rPr>
              <a:t>active</a:t>
            </a:r>
          </a:p>
          <a:p>
            <a:pPr>
              <a:lnSpc>
                <a:spcPts val="7440"/>
              </a:lnSpc>
            </a:pPr>
            <a:r>
              <a:rPr lang="en-US" sz="8000" b="1" spc="-500" dirty="0" smtClean="0">
                <a:solidFill>
                  <a:schemeClr val="bg1">
                    <a:lumMod val="65000"/>
                  </a:schemeClr>
                </a:solidFill>
                <a:latin typeface="Arial"/>
                <a:cs typeface="Arial"/>
              </a:rPr>
              <a:t>learning </a:t>
            </a:r>
            <a:br>
              <a:rPr lang="en-US" sz="8000" b="1" spc="-500" dirty="0" smtClean="0">
                <a:solidFill>
                  <a:schemeClr val="bg1">
                    <a:lumMod val="65000"/>
                  </a:schemeClr>
                </a:solidFill>
                <a:latin typeface="Arial"/>
                <a:cs typeface="Arial"/>
              </a:rPr>
            </a:br>
            <a:r>
              <a:rPr lang="en-US" sz="8000" b="1" spc="-500" dirty="0" smtClean="0">
                <a:solidFill>
                  <a:schemeClr val="bg1">
                    <a:lumMod val="65000"/>
                  </a:schemeClr>
                </a:solidFill>
                <a:latin typeface="Arial"/>
                <a:cs typeface="Arial"/>
              </a:rPr>
              <a:t>spaces</a:t>
            </a:r>
            <a:endParaRPr lang="en-US" sz="8000" b="1" spc="-500" dirty="0">
              <a:solidFill>
                <a:schemeClr val="bg1">
                  <a:lumMod val="65000"/>
                </a:schemeClr>
              </a:solidFill>
              <a:latin typeface="Arial"/>
              <a:cs typeface="Arial"/>
            </a:endParaRPr>
          </a:p>
        </p:txBody>
      </p:sp>
      <p:sp>
        <p:nvSpPr>
          <p:cNvPr id="7" name="TextBox 6"/>
          <p:cNvSpPr txBox="1"/>
          <p:nvPr/>
        </p:nvSpPr>
        <p:spPr>
          <a:xfrm>
            <a:off x="443257" y="4213133"/>
            <a:ext cx="4859011" cy="400622"/>
          </a:xfrm>
          <a:prstGeom prst="rect">
            <a:avLst/>
          </a:prstGeom>
          <a:noFill/>
        </p:spPr>
        <p:txBody>
          <a:bodyPr wrap="square" lIns="0" tIns="0" rIns="0" bIns="0" rtlCol="0">
            <a:spAutoFit/>
          </a:bodyPr>
          <a:lstStyle/>
          <a:p>
            <a:pPr>
              <a:lnSpc>
                <a:spcPct val="80000"/>
              </a:lnSpc>
            </a:pPr>
            <a:r>
              <a:rPr lang="en-US" sz="3200" b="1" spc="-200" dirty="0">
                <a:solidFill>
                  <a:srgbClr val="4BC7E7"/>
                </a:solidFill>
                <a:latin typeface="Arial"/>
                <a:cs typeface="Arial"/>
              </a:rPr>
              <a:t>r</a:t>
            </a:r>
            <a:r>
              <a:rPr lang="en-US" sz="3200" b="1" spc="-200" dirty="0" smtClean="0">
                <a:solidFill>
                  <a:srgbClr val="4BC7E7"/>
                </a:solidFill>
                <a:latin typeface="Arial"/>
                <a:cs typeface="Arial"/>
              </a:rPr>
              <a:t>esearch and trends</a:t>
            </a:r>
            <a:endParaRPr lang="en-US" sz="3200" b="1" spc="-200" dirty="0">
              <a:solidFill>
                <a:srgbClr val="4BC7E7"/>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0140" y="5806768"/>
            <a:ext cx="1639189" cy="6635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
        <p:nvSpPr>
          <p:cNvPr id="4" name="Rectangle 3"/>
          <p:cNvSpPr/>
          <p:nvPr/>
        </p:nvSpPr>
        <p:spPr>
          <a:xfrm>
            <a:off x="688429" y="2868038"/>
            <a:ext cx="5922334" cy="584775"/>
          </a:xfrm>
          <a:prstGeom prst="rect">
            <a:avLst/>
          </a:prstGeom>
        </p:spPr>
        <p:txBody>
          <a:bodyPr wrap="square">
            <a:spAutoFit/>
          </a:bodyPr>
          <a:lstStyle/>
          <a:p>
            <a:pPr lvl="0">
              <a:lnSpc>
                <a:spcPct val="80000"/>
              </a:lnSpc>
            </a:pPr>
            <a:r>
              <a:rPr lang="en-US" sz="4000" b="1" spc="-150" dirty="0" smtClean="0">
                <a:solidFill>
                  <a:srgbClr val="4BC7E7"/>
                </a:solidFill>
                <a:latin typeface="Arial" pitchFamily="34" charset="0"/>
                <a:cs typeface="Arial" pitchFamily="34" charset="0"/>
              </a:rPr>
              <a:t>globalization</a:t>
            </a:r>
            <a:r>
              <a:rPr lang="en-US" sz="4000" b="1" spc="-150" dirty="0">
                <a:solidFill>
                  <a:srgbClr val="4BC7E7"/>
                </a:solidFill>
                <a:latin typeface="Arial" pitchFamily="34" charset="0"/>
                <a:cs typeface="Arial" pitchFamily="34" charset="0"/>
              </a:rPr>
              <a:t>					</a:t>
            </a:r>
          </a:p>
        </p:txBody>
      </p:sp>
    </p:spTree>
    <p:extLst>
      <p:ext uri="{BB962C8B-B14F-4D97-AF65-F5344CB8AC3E}">
        <p14:creationId xmlns:p14="http://schemas.microsoft.com/office/powerpoint/2010/main" val="366213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64174" y="4414677"/>
            <a:ext cx="3187406" cy="1329595"/>
          </a:xfrm>
          <a:prstGeom prst="rect">
            <a:avLst/>
          </a:prstGeom>
          <a:noFill/>
        </p:spPr>
        <p:txBody>
          <a:bodyPr wrap="square" lIns="0" tIns="0" rIns="0" bIns="0" rtlCol="0">
            <a:spAutoFit/>
          </a:bodyPr>
          <a:lstStyle/>
          <a:p>
            <a:pPr>
              <a:lnSpc>
                <a:spcPct val="90000"/>
              </a:lnSpc>
            </a:pPr>
            <a:r>
              <a:rPr lang="en-US" sz="3200" b="1" dirty="0">
                <a:solidFill>
                  <a:schemeClr val="bg1">
                    <a:lumMod val="65000"/>
                  </a:schemeClr>
                </a:solidFill>
                <a:latin typeface="Arial"/>
                <a:cs typeface="Arial"/>
              </a:rPr>
              <a:t>T</a:t>
            </a:r>
            <a:r>
              <a:rPr lang="en-US" sz="3200" b="1" dirty="0" smtClean="0">
                <a:solidFill>
                  <a:schemeClr val="bg1">
                    <a:lumMod val="65000"/>
                  </a:schemeClr>
                </a:solidFill>
                <a:latin typeface="Arial"/>
                <a:cs typeface="Arial"/>
              </a:rPr>
              <a:t>he smartest students in China &amp; India…</a:t>
            </a:r>
            <a:endParaRPr lang="en-US" sz="3200" b="1" kern="0" dirty="0">
              <a:solidFill>
                <a:schemeClr val="bg1">
                  <a:lumMod val="65000"/>
                </a:schemeClr>
              </a:solidFill>
              <a:latin typeface="Arial"/>
              <a:cs typeface="Arial"/>
            </a:endParaRPr>
          </a:p>
        </p:txBody>
      </p:sp>
      <p:sp>
        <p:nvSpPr>
          <p:cNvPr id="7" name="TextBox 6"/>
          <p:cNvSpPr txBox="1"/>
          <p:nvPr/>
        </p:nvSpPr>
        <p:spPr>
          <a:xfrm>
            <a:off x="4779462" y="4374307"/>
            <a:ext cx="3577923" cy="1329595"/>
          </a:xfrm>
          <a:prstGeom prst="rect">
            <a:avLst/>
          </a:prstGeom>
          <a:noFill/>
        </p:spPr>
        <p:txBody>
          <a:bodyPr wrap="square" lIns="0" tIns="0" rIns="0" bIns="0" rtlCol="0">
            <a:spAutoFit/>
          </a:bodyPr>
          <a:lstStyle/>
          <a:p>
            <a:pPr>
              <a:lnSpc>
                <a:spcPct val="90000"/>
              </a:lnSpc>
            </a:pPr>
            <a:r>
              <a:rPr lang="en-US" sz="3200" b="1" dirty="0">
                <a:solidFill>
                  <a:srgbClr val="A6A6A6"/>
                </a:solidFill>
                <a:latin typeface="Arial"/>
                <a:cs typeface="Arial"/>
              </a:rPr>
              <a:t>o</a:t>
            </a:r>
            <a:r>
              <a:rPr lang="en-US" sz="3200" b="1" dirty="0" smtClean="0">
                <a:solidFill>
                  <a:srgbClr val="A6A6A6"/>
                </a:solidFill>
                <a:latin typeface="Arial"/>
                <a:cs typeface="Arial"/>
              </a:rPr>
              <a:t>utnumber </a:t>
            </a:r>
            <a:br>
              <a:rPr lang="en-US" sz="3200" b="1" dirty="0" smtClean="0">
                <a:solidFill>
                  <a:srgbClr val="A6A6A6"/>
                </a:solidFill>
                <a:latin typeface="Arial"/>
                <a:cs typeface="Arial"/>
              </a:rPr>
            </a:br>
            <a:r>
              <a:rPr lang="en-US" sz="3200" b="1" dirty="0" smtClean="0">
                <a:solidFill>
                  <a:srgbClr val="A6A6A6"/>
                </a:solidFill>
                <a:latin typeface="Arial"/>
                <a:cs typeface="Arial"/>
              </a:rPr>
              <a:t>the population </a:t>
            </a:r>
            <a:br>
              <a:rPr lang="en-US" sz="3200" b="1" dirty="0" smtClean="0">
                <a:solidFill>
                  <a:srgbClr val="A6A6A6"/>
                </a:solidFill>
                <a:latin typeface="Arial"/>
                <a:cs typeface="Arial"/>
              </a:rPr>
            </a:br>
            <a:r>
              <a:rPr lang="en-US" sz="3200" b="1" dirty="0" smtClean="0">
                <a:solidFill>
                  <a:srgbClr val="A6A6A6"/>
                </a:solidFill>
                <a:latin typeface="Arial"/>
                <a:cs typeface="Arial"/>
              </a:rPr>
              <a:t>of North America.</a:t>
            </a:r>
            <a:endParaRPr lang="en-US" sz="3200" b="1" kern="0" dirty="0">
              <a:solidFill>
                <a:srgbClr val="A6A6A6"/>
              </a:solidFill>
              <a:latin typeface="Arial"/>
              <a:cs typeface="Aria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33790" r="48532"/>
          <a:stretch/>
        </p:blipFill>
        <p:spPr>
          <a:xfrm>
            <a:off x="3169076" y="1203872"/>
            <a:ext cx="1185795" cy="2669712"/>
          </a:xfrm>
          <a:prstGeom prst="rect">
            <a:avLst/>
          </a:prstGeom>
        </p:spPr>
      </p:pic>
      <p:sp>
        <p:nvSpPr>
          <p:cNvPr id="14" name="Rectangle 13"/>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5" name="TextBox 14"/>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pic>
        <p:nvPicPr>
          <p:cNvPr id="9" name="Picture 8" descr="2480-SES_interconnected_campus_illustrations_v6nh-03.png"/>
          <p:cNvPicPr>
            <a:picLocks noChangeAspect="1"/>
          </p:cNvPicPr>
          <p:nvPr/>
        </p:nvPicPr>
        <p:blipFill>
          <a:blip r:embed="rId4" cstate="screen">
            <a:extLst>
              <a:ext uri="{28A0092B-C50C-407E-A947-70E740481C1C}">
                <a14:useLocalDpi xmlns:a14="http://schemas.microsoft.com/office/drawing/2010/main"/>
              </a:ext>
            </a:extLst>
          </a:blip>
          <a:srcRect t="8662" b="33832"/>
          <a:stretch>
            <a:fillRect/>
          </a:stretch>
        </p:blipFill>
        <p:spPr>
          <a:xfrm>
            <a:off x="595925" y="937846"/>
            <a:ext cx="7307384" cy="3151619"/>
          </a:xfrm>
          <a:prstGeom prst="rect">
            <a:avLst/>
          </a:prstGeom>
        </p:spPr>
      </p:pic>
    </p:spTree>
    <p:extLst>
      <p:ext uri="{BB962C8B-B14F-4D97-AF65-F5344CB8AC3E}">
        <p14:creationId xmlns:p14="http://schemas.microsoft.com/office/powerpoint/2010/main" val="252298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2480-SES_interconnected_campus_illustrations_v6nh-0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838" y="1560950"/>
            <a:ext cx="4370547" cy="3265053"/>
          </a:xfrm>
          <a:prstGeom prst="rect">
            <a:avLst/>
          </a:prstGeom>
        </p:spPr>
      </p:pic>
      <p:sp>
        <p:nvSpPr>
          <p:cNvPr id="9" name="Rectangle 8"/>
          <p:cNvSpPr/>
          <p:nvPr/>
        </p:nvSpPr>
        <p:spPr>
          <a:xfrm>
            <a:off x="4245911" y="6336060"/>
            <a:ext cx="7672734" cy="276999"/>
          </a:xfrm>
          <a:prstGeom prst="rect">
            <a:avLst/>
          </a:prstGeom>
        </p:spPr>
        <p:txBody>
          <a:bodyPr wrap="square" lIns="0" tIns="0" rIns="0" bIns="0">
            <a:spAutoFit/>
          </a:bodyPr>
          <a:lstStyle/>
          <a:p>
            <a:r>
              <a:rPr lang="en-US" sz="900" dirty="0" smtClean="0">
                <a:solidFill>
                  <a:srgbClr val="6C6F70"/>
                </a:solidFill>
                <a:latin typeface="Arial" pitchFamily="34" charset="0"/>
                <a:cs typeface="Arial" pitchFamily="34" charset="0"/>
              </a:rPr>
              <a:t>Source:  </a:t>
            </a:r>
            <a:r>
              <a:rPr lang="en-US" sz="900" i="1" dirty="0" smtClean="0">
                <a:solidFill>
                  <a:srgbClr val="6C6F70"/>
                </a:solidFill>
                <a:latin typeface="Arial" pitchFamily="34" charset="0"/>
                <a:cs typeface="Arial" pitchFamily="34" charset="0"/>
              </a:rPr>
              <a:t>The Running Battle Against Alien Technologies</a:t>
            </a:r>
            <a:r>
              <a:rPr lang="en-US" sz="900" dirty="0" smtClean="0">
                <a:solidFill>
                  <a:srgbClr val="6C6F70"/>
                </a:solidFill>
                <a:latin typeface="Arial" pitchFamily="34" charset="0"/>
                <a:cs typeface="Arial" pitchFamily="34" charset="0"/>
              </a:rPr>
              <a:t>,  </a:t>
            </a:r>
          </a:p>
          <a:p>
            <a:r>
              <a:rPr lang="en-US" sz="900" dirty="0" smtClean="0">
                <a:solidFill>
                  <a:srgbClr val="6C6F70"/>
                </a:solidFill>
                <a:latin typeface="Arial" pitchFamily="34" charset="0"/>
                <a:cs typeface="Arial" pitchFamily="34" charset="0"/>
              </a:rPr>
              <a:t>By Michael Totty, The Wall Street Journal, April 25, 2011</a:t>
            </a:r>
          </a:p>
        </p:txBody>
      </p:sp>
      <p:sp>
        <p:nvSpPr>
          <p:cNvPr id="14" name="TextBox 13"/>
          <p:cNvSpPr txBox="1"/>
          <p:nvPr/>
        </p:nvSpPr>
        <p:spPr>
          <a:xfrm>
            <a:off x="4040762" y="3052180"/>
            <a:ext cx="5029201" cy="754053"/>
          </a:xfrm>
          <a:prstGeom prst="rect">
            <a:avLst/>
          </a:prstGeom>
          <a:noFill/>
        </p:spPr>
        <p:txBody>
          <a:bodyPr wrap="square" tIns="0" rIns="0" bIns="0" rtlCol="0">
            <a:spAutoFit/>
          </a:bodyPr>
          <a:lstStyle/>
          <a:p>
            <a:pPr>
              <a:lnSpc>
                <a:spcPct val="80000"/>
              </a:lnSpc>
            </a:pPr>
            <a:r>
              <a:rPr lang="en-US" sz="3000" b="1" kern="0" spc="-150" dirty="0" smtClean="0">
                <a:solidFill>
                  <a:srgbClr val="A6A6A6"/>
                </a:solidFill>
                <a:latin typeface="Arial"/>
                <a:cs typeface="Arial"/>
              </a:rPr>
              <a:t>40,000 Chinese undergrads</a:t>
            </a:r>
          </a:p>
          <a:p>
            <a:pPr>
              <a:lnSpc>
                <a:spcPct val="80000"/>
              </a:lnSpc>
            </a:pPr>
            <a:r>
              <a:rPr lang="en-US" sz="3000" b="1" kern="0" spc="-150" dirty="0" smtClean="0">
                <a:solidFill>
                  <a:schemeClr val="bg1">
                    <a:lumMod val="65000"/>
                  </a:schemeClr>
                </a:solidFill>
                <a:latin typeface="Arial"/>
                <a:cs typeface="Arial"/>
              </a:rPr>
              <a:t>are enrolled in U.S. colleges.</a:t>
            </a:r>
          </a:p>
        </p:txBody>
      </p:sp>
      <p:sp>
        <p:nvSpPr>
          <p:cNvPr id="10" name="Rectangle 9"/>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9828" y="2090645"/>
            <a:ext cx="3764535" cy="1083374"/>
          </a:xfrm>
          <a:prstGeom prst="rect">
            <a:avLst/>
          </a:prstGeom>
          <a:noFill/>
        </p:spPr>
        <p:txBody>
          <a:bodyPr wrap="square" lIns="0" tIns="0" rIns="0" bIns="0" rtlCol="0" anchor="ctr" anchorCtr="0">
            <a:spAutoFit/>
          </a:bodyPr>
          <a:lstStyle/>
          <a:p>
            <a:pPr>
              <a:lnSpc>
                <a:spcPct val="80000"/>
              </a:lnSpc>
            </a:pPr>
            <a:r>
              <a:rPr lang="en-US" sz="8800" b="1" spc="-500" dirty="0" smtClean="0">
                <a:solidFill>
                  <a:srgbClr val="F1AA1E"/>
                </a:solidFill>
                <a:latin typeface="Arial" pitchFamily="34" charset="0"/>
                <a:cs typeface="Arial" pitchFamily="34" charset="0"/>
              </a:rPr>
              <a:t>1980</a:t>
            </a:r>
            <a:endParaRPr lang="en-US" sz="8800" b="1" spc="-500" dirty="0">
              <a:solidFill>
                <a:srgbClr val="F1AA1E"/>
              </a:solidFill>
              <a:latin typeface="Arial" pitchFamily="34" charset="0"/>
              <a:cs typeface="Arial" pitchFamily="34" charset="0"/>
            </a:endParaRPr>
          </a:p>
        </p:txBody>
      </p:sp>
      <p:sp>
        <p:nvSpPr>
          <p:cNvPr id="9" name="TextBox 8"/>
          <p:cNvSpPr txBox="1"/>
          <p:nvPr/>
        </p:nvSpPr>
        <p:spPr>
          <a:xfrm>
            <a:off x="3492366" y="2418458"/>
            <a:ext cx="2483300" cy="410369"/>
          </a:xfrm>
          <a:prstGeom prst="rect">
            <a:avLst/>
          </a:prstGeom>
          <a:noFill/>
        </p:spPr>
        <p:txBody>
          <a:bodyPr wrap="square" lIns="0" tIns="0" rIns="0" bIns="0" rtlCol="0" anchor="ctr" anchorCtr="0">
            <a:spAutoFit/>
          </a:bodyPr>
          <a:lstStyle/>
          <a:p>
            <a:pPr>
              <a:lnSpc>
                <a:spcPct val="80000"/>
              </a:lnSpc>
            </a:pPr>
            <a:r>
              <a:rPr lang="en-US" sz="3200" b="1" spc="-200" dirty="0" smtClean="0">
                <a:solidFill>
                  <a:srgbClr val="A6A6A6"/>
                </a:solidFill>
                <a:latin typeface="Arial" pitchFamily="34" charset="0"/>
                <a:cs typeface="Arial" pitchFamily="34" charset="0"/>
              </a:rPr>
              <a:t>1 million +</a:t>
            </a:r>
            <a:endParaRPr lang="en-US" sz="3200" b="1" spc="-200" dirty="0">
              <a:solidFill>
                <a:srgbClr val="A6A6A6"/>
              </a:solidFill>
              <a:latin typeface="Arial" pitchFamily="34" charset="0"/>
              <a:cs typeface="Arial" pitchFamily="34" charset="0"/>
            </a:endParaRPr>
          </a:p>
        </p:txBody>
      </p:sp>
      <p:sp>
        <p:nvSpPr>
          <p:cNvPr id="10" name="TextBox 9"/>
          <p:cNvSpPr txBox="1"/>
          <p:nvPr/>
        </p:nvSpPr>
        <p:spPr>
          <a:xfrm>
            <a:off x="998904" y="3204489"/>
            <a:ext cx="3764535" cy="1128514"/>
          </a:xfrm>
          <a:prstGeom prst="rect">
            <a:avLst/>
          </a:prstGeom>
          <a:noFill/>
        </p:spPr>
        <p:txBody>
          <a:bodyPr wrap="square" lIns="0" tIns="0" rIns="0" bIns="0" rtlCol="0" anchor="ctr" anchorCtr="0">
            <a:spAutoFit/>
          </a:bodyPr>
          <a:lstStyle/>
          <a:p>
            <a:pPr>
              <a:lnSpc>
                <a:spcPct val="80000"/>
              </a:lnSpc>
            </a:pPr>
            <a:r>
              <a:rPr lang="en-US" sz="8800" b="1" spc="-500" dirty="0" smtClean="0">
                <a:solidFill>
                  <a:srgbClr val="C8DA2B"/>
                </a:solidFill>
                <a:latin typeface="Arial" pitchFamily="34" charset="0"/>
                <a:cs typeface="Arial" pitchFamily="34" charset="0"/>
              </a:rPr>
              <a:t>2000</a:t>
            </a:r>
            <a:endParaRPr lang="en-US" sz="8800" b="1" spc="-500" dirty="0">
              <a:solidFill>
                <a:srgbClr val="C8DA2B"/>
              </a:solidFill>
              <a:latin typeface="Arial" pitchFamily="34" charset="0"/>
              <a:cs typeface="Arial" pitchFamily="34" charset="0"/>
            </a:endParaRPr>
          </a:p>
        </p:txBody>
      </p:sp>
      <p:sp>
        <p:nvSpPr>
          <p:cNvPr id="11" name="TextBox 10"/>
          <p:cNvSpPr txBox="1"/>
          <p:nvPr/>
        </p:nvSpPr>
        <p:spPr>
          <a:xfrm>
            <a:off x="3492365" y="3543731"/>
            <a:ext cx="3139595" cy="410369"/>
          </a:xfrm>
          <a:prstGeom prst="rect">
            <a:avLst/>
          </a:prstGeom>
          <a:noFill/>
        </p:spPr>
        <p:txBody>
          <a:bodyPr wrap="square" lIns="0" tIns="0" rIns="0" bIns="0" rtlCol="0" anchor="ctr" anchorCtr="0">
            <a:spAutoFit/>
          </a:bodyPr>
          <a:lstStyle/>
          <a:p>
            <a:pPr>
              <a:lnSpc>
                <a:spcPct val="80000"/>
              </a:lnSpc>
            </a:pPr>
            <a:r>
              <a:rPr lang="en-US" sz="3200" b="1" spc="-200" dirty="0">
                <a:solidFill>
                  <a:srgbClr val="A6A6A6"/>
                </a:solidFill>
                <a:latin typeface="Arial" pitchFamily="34" charset="0"/>
                <a:cs typeface="Arial" pitchFamily="34" charset="0"/>
              </a:rPr>
              <a:t>n</a:t>
            </a:r>
            <a:r>
              <a:rPr lang="en-US" sz="3200" b="1" spc="-200" dirty="0" smtClean="0">
                <a:solidFill>
                  <a:srgbClr val="A6A6A6"/>
                </a:solidFill>
                <a:latin typeface="Arial" pitchFamily="34" charset="0"/>
                <a:cs typeface="Arial" pitchFamily="34" charset="0"/>
              </a:rPr>
              <a:t>early 2 million </a:t>
            </a:r>
            <a:endParaRPr lang="en-US" sz="3200" b="1" spc="-200" dirty="0">
              <a:solidFill>
                <a:srgbClr val="A6A6A6"/>
              </a:solidFill>
              <a:latin typeface="Arial" pitchFamily="34" charset="0"/>
              <a:cs typeface="Arial" pitchFamily="34" charset="0"/>
            </a:endParaRPr>
          </a:p>
        </p:txBody>
      </p:sp>
      <p:sp>
        <p:nvSpPr>
          <p:cNvPr id="12" name="TextBox 11"/>
          <p:cNvSpPr txBox="1"/>
          <p:nvPr/>
        </p:nvSpPr>
        <p:spPr>
          <a:xfrm>
            <a:off x="998904" y="4352448"/>
            <a:ext cx="3764535" cy="1128514"/>
          </a:xfrm>
          <a:prstGeom prst="rect">
            <a:avLst/>
          </a:prstGeom>
          <a:noFill/>
        </p:spPr>
        <p:txBody>
          <a:bodyPr wrap="square" lIns="0" tIns="0" rIns="0" bIns="0" rtlCol="0" anchor="ctr" anchorCtr="0">
            <a:spAutoFit/>
          </a:bodyPr>
          <a:lstStyle/>
          <a:p>
            <a:pPr>
              <a:lnSpc>
                <a:spcPct val="80000"/>
              </a:lnSpc>
            </a:pPr>
            <a:r>
              <a:rPr lang="en-US" sz="8800" b="1" spc="-500" dirty="0" smtClean="0">
                <a:solidFill>
                  <a:srgbClr val="8AE2D1"/>
                </a:solidFill>
                <a:latin typeface="Arial" pitchFamily="34" charset="0"/>
                <a:cs typeface="Arial" pitchFamily="34" charset="0"/>
              </a:rPr>
              <a:t>2007</a:t>
            </a:r>
            <a:endParaRPr lang="en-US" sz="8800" b="1" spc="-500" dirty="0">
              <a:solidFill>
                <a:srgbClr val="8AE2D1"/>
              </a:solidFill>
              <a:latin typeface="Arial" pitchFamily="34" charset="0"/>
              <a:cs typeface="Arial" pitchFamily="34" charset="0"/>
            </a:endParaRPr>
          </a:p>
        </p:txBody>
      </p:sp>
      <p:sp>
        <p:nvSpPr>
          <p:cNvPr id="13" name="TextBox 12"/>
          <p:cNvSpPr txBox="1"/>
          <p:nvPr/>
        </p:nvSpPr>
        <p:spPr>
          <a:xfrm>
            <a:off x="3492366" y="4602571"/>
            <a:ext cx="2483300" cy="410369"/>
          </a:xfrm>
          <a:prstGeom prst="rect">
            <a:avLst/>
          </a:prstGeom>
          <a:noFill/>
        </p:spPr>
        <p:txBody>
          <a:bodyPr wrap="square" lIns="0" tIns="0" rIns="0" bIns="0" rtlCol="0" anchor="ctr" anchorCtr="0">
            <a:spAutoFit/>
          </a:bodyPr>
          <a:lstStyle/>
          <a:p>
            <a:pPr>
              <a:lnSpc>
                <a:spcPct val="80000"/>
              </a:lnSpc>
            </a:pPr>
            <a:r>
              <a:rPr lang="en-US" sz="3200" b="1" spc="-150" dirty="0" smtClean="0">
                <a:solidFill>
                  <a:srgbClr val="A6A6A6"/>
                </a:solidFill>
                <a:latin typeface="Arial" pitchFamily="34" charset="0"/>
                <a:cs typeface="Arial" pitchFamily="34" charset="0"/>
              </a:rPr>
              <a:t>3 million +</a:t>
            </a:r>
            <a:endParaRPr lang="en-US" sz="3200" b="1" spc="-150" dirty="0">
              <a:solidFill>
                <a:srgbClr val="A6A6A6"/>
              </a:solidFill>
              <a:latin typeface="Arial" pitchFamily="34" charset="0"/>
              <a:cs typeface="Arial" pitchFamily="34" charset="0"/>
            </a:endParaRPr>
          </a:p>
        </p:txBody>
      </p:sp>
      <p:sp>
        <p:nvSpPr>
          <p:cNvPr id="14" name="TextBox 13"/>
          <p:cNvSpPr txBox="1"/>
          <p:nvPr/>
        </p:nvSpPr>
        <p:spPr>
          <a:xfrm>
            <a:off x="1043467" y="1423254"/>
            <a:ext cx="6945573" cy="179536"/>
          </a:xfrm>
          <a:prstGeom prst="rect">
            <a:avLst/>
          </a:prstGeom>
          <a:noFill/>
        </p:spPr>
        <p:txBody>
          <a:bodyPr wrap="square" lIns="0" tIns="0" rIns="0" bIns="0" rtlCol="0" anchor="t" anchorCtr="0">
            <a:spAutoFit/>
          </a:bodyPr>
          <a:lstStyle/>
          <a:p>
            <a:pPr>
              <a:lnSpc>
                <a:spcPct val="80000"/>
              </a:lnSpc>
            </a:pPr>
            <a:r>
              <a:rPr lang="en-US" sz="1400" b="1" dirty="0" smtClean="0">
                <a:solidFill>
                  <a:schemeClr val="bg1">
                    <a:lumMod val="50000"/>
                  </a:schemeClr>
                </a:solidFill>
                <a:latin typeface="Arial" pitchFamily="34" charset="0"/>
                <a:cs typeface="Arial" pitchFamily="34" charset="0"/>
              </a:rPr>
              <a:t>INCREASES IN COLLEGE STUDENTS STUDYING ABROAD</a:t>
            </a:r>
            <a:endParaRPr lang="en-US" sz="1400" b="1" dirty="0">
              <a:solidFill>
                <a:schemeClr val="bg1">
                  <a:lumMod val="50000"/>
                </a:schemeClr>
              </a:solidFill>
              <a:latin typeface="Arial" pitchFamily="34" charset="0"/>
              <a:cs typeface="Arial" pitchFamily="34" charset="0"/>
            </a:endParaRPr>
          </a:p>
        </p:txBody>
      </p:sp>
      <p:sp>
        <p:nvSpPr>
          <p:cNvPr id="16" name="Rectangle 15"/>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7" name="TextBox 16"/>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
        <p:nvSpPr>
          <p:cNvPr id="15" name="Rectangle 14"/>
          <p:cNvSpPr/>
          <p:nvPr/>
        </p:nvSpPr>
        <p:spPr>
          <a:xfrm>
            <a:off x="579120" y="6364173"/>
            <a:ext cx="4503773" cy="138499"/>
          </a:xfrm>
          <a:prstGeom prst="rect">
            <a:avLst/>
          </a:prstGeom>
        </p:spPr>
        <p:txBody>
          <a:bodyPr wrap="square" lIns="0" tIns="0" rIns="0" bIns="0">
            <a:spAutoFit/>
          </a:bodyPr>
          <a:lstStyle/>
          <a:p>
            <a:r>
              <a:rPr lang="en-US" sz="900" dirty="0" smtClean="0">
                <a:solidFill>
                  <a:schemeClr val="tx1">
                    <a:lumMod val="50000"/>
                    <a:lumOff val="50000"/>
                  </a:schemeClr>
                </a:solidFill>
                <a:latin typeface="Arial" pitchFamily="34" charset="0"/>
                <a:cs typeface="Arial" pitchFamily="34" charset="0"/>
              </a:rPr>
              <a:t>Source: ICOSA, 1-3, 2011, page 38</a:t>
            </a:r>
            <a:endParaRPr lang="en-US" sz="900" i="1" dirty="0" smtClean="0">
              <a:solidFill>
                <a:schemeClr val="tx1">
                  <a:lumMod val="50000"/>
                  <a:lumOff val="50000"/>
                </a:scheme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3346840" y="1060738"/>
            <a:ext cx="4953001" cy="4953001"/>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chemeClr val="tx1">
                  <a:lumMod val="85000"/>
                  <a:lumOff val="15000"/>
                </a:schemeClr>
              </a:solidFill>
            </a:endParaRPr>
          </a:p>
        </p:txBody>
      </p:sp>
      <p:sp>
        <p:nvSpPr>
          <p:cNvPr id="46" name="TextBox 46"/>
          <p:cNvSpPr txBox="1"/>
          <p:nvPr/>
        </p:nvSpPr>
        <p:spPr>
          <a:xfrm>
            <a:off x="3841214" y="3232976"/>
            <a:ext cx="3640022" cy="2862322"/>
          </a:xfrm>
          <a:prstGeom prst="rect">
            <a:avLst/>
          </a:prstGeom>
          <a:noFill/>
        </p:spPr>
        <p:txBody>
          <a:bodyPr wrap="square" rtlCol="0">
            <a:spAutoFit/>
          </a:bodyPr>
          <a:lstStyle/>
          <a:p>
            <a:pPr algn="ctr" fontAlgn="base">
              <a:spcBef>
                <a:spcPct val="0"/>
              </a:spcBef>
              <a:spcAft>
                <a:spcPct val="0"/>
              </a:spcAft>
            </a:pPr>
            <a:r>
              <a:rPr lang="en-US" sz="18000" b="1" spc="-300" dirty="0" smtClean="0">
                <a:solidFill>
                  <a:srgbClr val="4BC7E7"/>
                </a:solidFill>
                <a:latin typeface="Arial Black" pitchFamily="34" charset="0"/>
                <a:cs typeface="Arial" pitchFamily="34" charset="0"/>
              </a:rPr>
              <a:t>82</a:t>
            </a:r>
          </a:p>
        </p:txBody>
      </p:sp>
      <p:sp>
        <p:nvSpPr>
          <p:cNvPr id="36" name="TextBox 46"/>
          <p:cNvSpPr txBox="1"/>
          <p:nvPr/>
        </p:nvSpPr>
        <p:spPr>
          <a:xfrm>
            <a:off x="4336422" y="2447610"/>
            <a:ext cx="2379890" cy="1200329"/>
          </a:xfrm>
          <a:prstGeom prst="rect">
            <a:avLst/>
          </a:prstGeom>
          <a:noFill/>
        </p:spPr>
        <p:txBody>
          <a:bodyPr wrap="square" rtlCol="0">
            <a:spAutoFit/>
          </a:bodyPr>
          <a:lstStyle/>
          <a:p>
            <a:pPr algn="ctr" fontAlgn="base">
              <a:spcBef>
                <a:spcPct val="0"/>
              </a:spcBef>
              <a:spcAft>
                <a:spcPct val="0"/>
              </a:spcAft>
            </a:pPr>
            <a:r>
              <a:rPr lang="en-US" sz="7200" b="1" spc="-150" dirty="0" smtClean="0">
                <a:solidFill>
                  <a:srgbClr val="4BC7E7"/>
                </a:solidFill>
                <a:latin typeface="Arial Black" pitchFamily="34" charset="0"/>
                <a:cs typeface="Arial" pitchFamily="34" charset="0"/>
              </a:rPr>
              <a:t>12</a:t>
            </a:r>
          </a:p>
        </p:txBody>
      </p:sp>
      <p:sp>
        <p:nvSpPr>
          <p:cNvPr id="37" name="Rectangle 1"/>
          <p:cNvSpPr/>
          <p:nvPr/>
        </p:nvSpPr>
        <p:spPr>
          <a:xfrm>
            <a:off x="5930862" y="2212716"/>
            <a:ext cx="2578467" cy="1938992"/>
          </a:xfrm>
          <a:prstGeom prst="rect">
            <a:avLst/>
          </a:prstGeom>
        </p:spPr>
        <p:txBody>
          <a:bodyPr wrap="square">
            <a:spAutoFit/>
          </a:bodyPr>
          <a:lstStyle/>
          <a:p>
            <a:pPr algn="ctr" fontAlgn="base">
              <a:spcBef>
                <a:spcPct val="0"/>
              </a:spcBef>
              <a:spcAft>
                <a:spcPct val="0"/>
              </a:spcAft>
            </a:pPr>
            <a:r>
              <a:rPr lang="en-US" sz="12000" b="1" spc="-300" dirty="0" smtClean="0">
                <a:solidFill>
                  <a:srgbClr val="4BC7E7"/>
                </a:solidFill>
                <a:latin typeface="Arial Black" pitchFamily="34" charset="0"/>
                <a:cs typeface="Arial" pitchFamily="34" charset="0"/>
              </a:rPr>
              <a:t>50</a:t>
            </a:r>
            <a:endParaRPr lang="en-US" sz="12000" b="1" spc="-300" dirty="0">
              <a:solidFill>
                <a:srgbClr val="4BC7E7"/>
              </a:solidFill>
              <a:latin typeface="Arial Black" pitchFamily="34" charset="0"/>
              <a:cs typeface="Arial" pitchFamily="34" charset="0"/>
            </a:endParaRPr>
          </a:p>
        </p:txBody>
      </p:sp>
      <p:sp>
        <p:nvSpPr>
          <p:cNvPr id="38" name="TextBox 37"/>
          <p:cNvSpPr txBox="1"/>
          <p:nvPr/>
        </p:nvSpPr>
        <p:spPr>
          <a:xfrm>
            <a:off x="3325113" y="1536375"/>
            <a:ext cx="845322" cy="2831544"/>
          </a:xfrm>
          <a:prstGeom prst="rect">
            <a:avLst/>
          </a:prstGeom>
          <a:noFill/>
        </p:spPr>
        <p:txBody>
          <a:bodyPr wrap="square" rtlCol="0">
            <a:spAutoFit/>
          </a:bodyPr>
          <a:lstStyle/>
          <a:p>
            <a:pPr fontAlgn="base">
              <a:spcBef>
                <a:spcPct val="0"/>
              </a:spcBef>
              <a:spcAft>
                <a:spcPct val="0"/>
              </a:spcAft>
            </a:pPr>
            <a:r>
              <a:rPr lang="en-US" sz="17800" dirty="0" smtClean="0">
                <a:solidFill>
                  <a:srgbClr val="4BC7E7"/>
                </a:solidFill>
                <a:latin typeface="Arial Black" pitchFamily="34" charset="0"/>
                <a:cs typeface="HelveticaNeueLT Pro 87 HvCn"/>
              </a:rPr>
              <a:t>4</a:t>
            </a:r>
            <a:endParaRPr lang="en-US" sz="17800" dirty="0">
              <a:solidFill>
                <a:srgbClr val="4BC7E7"/>
              </a:solidFill>
              <a:latin typeface="Arial Black" pitchFamily="34" charset="0"/>
              <a:cs typeface="HelveticaNeueLT Pro 87 HvCn"/>
            </a:endParaRPr>
          </a:p>
        </p:txBody>
      </p:sp>
      <p:sp>
        <p:nvSpPr>
          <p:cNvPr id="41" name="TextBox 40"/>
          <p:cNvSpPr txBox="1"/>
          <p:nvPr/>
        </p:nvSpPr>
        <p:spPr>
          <a:xfrm>
            <a:off x="7210413" y="4407222"/>
            <a:ext cx="565385" cy="923330"/>
          </a:xfrm>
          <a:prstGeom prst="rect">
            <a:avLst/>
          </a:prstGeom>
          <a:noFill/>
        </p:spPr>
        <p:txBody>
          <a:bodyPr wrap="square" rtlCol="0">
            <a:spAutoFit/>
          </a:bodyPr>
          <a:lstStyle/>
          <a:p>
            <a:pPr algn="r" fontAlgn="base">
              <a:spcBef>
                <a:spcPct val="0"/>
              </a:spcBef>
              <a:spcAft>
                <a:spcPct val="0"/>
              </a:spcAft>
            </a:pPr>
            <a:r>
              <a:rPr lang="en-US" sz="5400" dirty="0" smtClean="0">
                <a:solidFill>
                  <a:srgbClr val="4BC7E7"/>
                </a:solidFill>
                <a:latin typeface="Arial Black" pitchFamily="34" charset="0"/>
                <a:cs typeface="HelveticaNeueLT Pro 87 HvCn"/>
              </a:rPr>
              <a:t>7</a:t>
            </a:r>
            <a:endParaRPr lang="en-US" sz="5400" dirty="0">
              <a:solidFill>
                <a:srgbClr val="4BC7E7"/>
              </a:solidFill>
              <a:latin typeface="Arial Black" pitchFamily="34" charset="0"/>
              <a:cs typeface="HelveticaNeueLT Pro 87 HvCn"/>
            </a:endParaRPr>
          </a:p>
        </p:txBody>
      </p:sp>
      <p:sp>
        <p:nvSpPr>
          <p:cNvPr id="42" name="TextBox 41"/>
          <p:cNvSpPr txBox="1"/>
          <p:nvPr/>
        </p:nvSpPr>
        <p:spPr>
          <a:xfrm>
            <a:off x="6768586" y="1415780"/>
            <a:ext cx="760130" cy="1323439"/>
          </a:xfrm>
          <a:prstGeom prst="rect">
            <a:avLst/>
          </a:prstGeom>
          <a:noFill/>
        </p:spPr>
        <p:txBody>
          <a:bodyPr wrap="square" rtlCol="0">
            <a:spAutoFit/>
          </a:bodyPr>
          <a:lstStyle/>
          <a:p>
            <a:pPr algn="r" fontAlgn="base">
              <a:spcBef>
                <a:spcPct val="0"/>
              </a:spcBef>
              <a:spcAft>
                <a:spcPct val="0"/>
              </a:spcAft>
            </a:pPr>
            <a:r>
              <a:rPr lang="en-US" sz="8000" dirty="0">
                <a:solidFill>
                  <a:srgbClr val="4BC7E7"/>
                </a:solidFill>
                <a:latin typeface="Arial Black" pitchFamily="34" charset="0"/>
                <a:cs typeface="HelveticaNeueLT Pro 87 HvCn"/>
              </a:rPr>
              <a:t>8</a:t>
            </a:r>
          </a:p>
        </p:txBody>
      </p:sp>
      <p:sp>
        <p:nvSpPr>
          <p:cNvPr id="43" name="TextBox 46"/>
          <p:cNvSpPr txBox="1"/>
          <p:nvPr/>
        </p:nvSpPr>
        <p:spPr>
          <a:xfrm>
            <a:off x="7023433" y="3664569"/>
            <a:ext cx="1258481" cy="1015663"/>
          </a:xfrm>
          <a:prstGeom prst="rect">
            <a:avLst/>
          </a:prstGeom>
          <a:noFill/>
        </p:spPr>
        <p:txBody>
          <a:bodyPr wrap="square" rtlCol="0">
            <a:spAutoFit/>
          </a:bodyPr>
          <a:lstStyle/>
          <a:p>
            <a:pPr fontAlgn="base">
              <a:spcBef>
                <a:spcPct val="0"/>
              </a:spcBef>
              <a:spcAft>
                <a:spcPct val="0"/>
              </a:spcAft>
            </a:pPr>
            <a:r>
              <a:rPr lang="en-US" sz="6000" b="1" spc="-300" dirty="0" smtClean="0">
                <a:solidFill>
                  <a:srgbClr val="4BC7E7"/>
                </a:solidFill>
                <a:latin typeface="Arial Black" pitchFamily="34" charset="0"/>
                <a:cs typeface="Arial" pitchFamily="34" charset="0"/>
              </a:rPr>
              <a:t>13</a:t>
            </a:r>
          </a:p>
        </p:txBody>
      </p:sp>
      <p:sp>
        <p:nvSpPr>
          <p:cNvPr id="44" name="TextBox 43"/>
          <p:cNvSpPr txBox="1"/>
          <p:nvPr/>
        </p:nvSpPr>
        <p:spPr>
          <a:xfrm>
            <a:off x="5200852" y="3434157"/>
            <a:ext cx="824970" cy="523220"/>
          </a:xfrm>
          <a:prstGeom prst="rect">
            <a:avLst/>
          </a:prstGeom>
          <a:noFill/>
        </p:spPr>
        <p:txBody>
          <a:bodyPr wrap="square" rtlCol="0">
            <a:spAutoFit/>
          </a:bodyPr>
          <a:lstStyle/>
          <a:p>
            <a:pPr algn="ctr" fontAlgn="base">
              <a:spcBef>
                <a:spcPct val="0"/>
              </a:spcBef>
              <a:spcAft>
                <a:spcPct val="0"/>
              </a:spcAft>
            </a:pPr>
            <a:r>
              <a:rPr lang="en-US" sz="2800" spc="-150" dirty="0" smtClean="0">
                <a:solidFill>
                  <a:srgbClr val="4BC7E7"/>
                </a:solidFill>
                <a:latin typeface="Arial Black" pitchFamily="34" charset="0"/>
                <a:cs typeface="HelveticaNeueLT Pro 87 HvCn"/>
              </a:rPr>
              <a:t>52</a:t>
            </a:r>
            <a:endParaRPr lang="en-US" sz="2800" spc="-150" dirty="0">
              <a:solidFill>
                <a:srgbClr val="4BC7E7"/>
              </a:solidFill>
              <a:latin typeface="Arial Black" pitchFamily="34" charset="0"/>
              <a:cs typeface="HelveticaNeueLT Pro 87 HvCn"/>
            </a:endParaRPr>
          </a:p>
        </p:txBody>
      </p:sp>
      <p:sp>
        <p:nvSpPr>
          <p:cNvPr id="45" name="Rectangle 1"/>
          <p:cNvSpPr/>
          <p:nvPr/>
        </p:nvSpPr>
        <p:spPr>
          <a:xfrm>
            <a:off x="3557719" y="3260989"/>
            <a:ext cx="564990" cy="1862048"/>
          </a:xfrm>
          <a:prstGeom prst="rect">
            <a:avLst/>
          </a:prstGeom>
        </p:spPr>
        <p:txBody>
          <a:bodyPr wrap="square">
            <a:spAutoFit/>
          </a:bodyPr>
          <a:lstStyle/>
          <a:p>
            <a:pPr algn="ctr" fontAlgn="base">
              <a:spcBef>
                <a:spcPct val="0"/>
              </a:spcBef>
              <a:spcAft>
                <a:spcPct val="0"/>
              </a:spcAft>
            </a:pPr>
            <a:r>
              <a:rPr lang="en-US" sz="11500" b="1" dirty="0" smtClean="0">
                <a:solidFill>
                  <a:srgbClr val="4BC7E7"/>
                </a:solidFill>
                <a:latin typeface="Arial Black" pitchFamily="34" charset="0"/>
                <a:cs typeface="Arial" pitchFamily="34" charset="0"/>
              </a:rPr>
              <a:t>1</a:t>
            </a:r>
            <a:endParaRPr lang="en-US" sz="11500" b="1" dirty="0">
              <a:solidFill>
                <a:srgbClr val="4BC7E7"/>
              </a:solidFill>
              <a:latin typeface="Arial Black" pitchFamily="34" charset="0"/>
              <a:cs typeface="Arial" pitchFamily="34" charset="0"/>
            </a:endParaRPr>
          </a:p>
        </p:txBody>
      </p:sp>
      <p:sp>
        <p:nvSpPr>
          <p:cNvPr id="47" name="TextBox 46"/>
          <p:cNvSpPr txBox="1"/>
          <p:nvPr/>
        </p:nvSpPr>
        <p:spPr>
          <a:xfrm>
            <a:off x="4242561" y="784304"/>
            <a:ext cx="3036885" cy="2215991"/>
          </a:xfrm>
          <a:prstGeom prst="rect">
            <a:avLst/>
          </a:prstGeom>
          <a:noFill/>
        </p:spPr>
        <p:txBody>
          <a:bodyPr wrap="square" rtlCol="0" anchor="t">
            <a:spAutoFit/>
          </a:bodyPr>
          <a:lstStyle/>
          <a:p>
            <a:pPr algn="ctr" fontAlgn="base">
              <a:spcBef>
                <a:spcPct val="0"/>
              </a:spcBef>
              <a:spcAft>
                <a:spcPct val="0"/>
              </a:spcAft>
            </a:pPr>
            <a:r>
              <a:rPr lang="en-US" sz="13800" spc="-300" dirty="0" smtClean="0">
                <a:solidFill>
                  <a:srgbClr val="4BC7E7"/>
                </a:solidFill>
                <a:latin typeface="Arial Black" pitchFamily="34" charset="0"/>
                <a:cs typeface="HelveticaNeueLT Pro 87 HvCn"/>
              </a:rPr>
              <a:t>61</a:t>
            </a:r>
            <a:endParaRPr lang="en-US" sz="13800" spc="-300" dirty="0">
              <a:solidFill>
                <a:srgbClr val="4BC7E7"/>
              </a:solidFill>
              <a:latin typeface="Arial Black" pitchFamily="34" charset="0"/>
              <a:cs typeface="HelveticaNeueLT Pro 87 HvCn"/>
            </a:endParaRPr>
          </a:p>
        </p:txBody>
      </p:sp>
      <p:sp>
        <p:nvSpPr>
          <p:cNvPr id="49" name="Rectangle 48"/>
          <p:cNvSpPr/>
          <p:nvPr/>
        </p:nvSpPr>
        <p:spPr>
          <a:xfrm>
            <a:off x="535507" y="5371922"/>
            <a:ext cx="3810814" cy="492443"/>
          </a:xfrm>
          <a:prstGeom prst="rect">
            <a:avLst/>
          </a:prstGeom>
        </p:spPr>
        <p:txBody>
          <a:bodyPr wrap="square" tIns="0" rIns="0" bIns="0">
            <a:spAutoFit/>
          </a:bodyPr>
          <a:lstStyle/>
          <a:p>
            <a:pPr fontAlgn="base">
              <a:spcBef>
                <a:spcPct val="0"/>
              </a:spcBef>
              <a:spcAft>
                <a:spcPct val="0"/>
              </a:spcAft>
            </a:pPr>
            <a:r>
              <a:rPr lang="en-US" sz="3200" b="1" spc="-150" dirty="0" smtClean="0">
                <a:solidFill>
                  <a:srgbClr val="7F7F7F"/>
                </a:solidFill>
                <a:latin typeface="Arial"/>
                <a:cs typeface="Arial"/>
              </a:rPr>
              <a:t>4</a:t>
            </a:r>
            <a:r>
              <a:rPr lang="en-US" b="1" spc="-150" dirty="0" smtClean="0">
                <a:solidFill>
                  <a:srgbClr val="7F7F7F"/>
                </a:solidFill>
                <a:latin typeface="Arial"/>
                <a:cs typeface="Arial"/>
              </a:rPr>
              <a:t> would speak Russian or Arabic.</a:t>
            </a:r>
            <a:endParaRPr lang="en-US" b="1" spc="-150" dirty="0">
              <a:solidFill>
                <a:srgbClr val="7F7F7F"/>
              </a:solidFill>
              <a:latin typeface="Arial"/>
              <a:cs typeface="Arial"/>
            </a:endParaRPr>
          </a:p>
        </p:txBody>
      </p:sp>
      <p:sp>
        <p:nvSpPr>
          <p:cNvPr id="52" name="Rectangle 51"/>
          <p:cNvSpPr/>
          <p:nvPr/>
        </p:nvSpPr>
        <p:spPr>
          <a:xfrm>
            <a:off x="535507" y="5382555"/>
            <a:ext cx="3198495" cy="492443"/>
          </a:xfrm>
          <a:prstGeom prst="rect">
            <a:avLst/>
          </a:prstGeom>
        </p:spPr>
        <p:txBody>
          <a:bodyPr wrap="square" lIns="0" tIns="0" rIns="0" bIns="0">
            <a:spAutoFit/>
          </a:bodyPr>
          <a:lstStyle/>
          <a:p>
            <a:pPr fontAlgn="base">
              <a:spcBef>
                <a:spcPct val="0"/>
              </a:spcBef>
              <a:spcAft>
                <a:spcPct val="0"/>
              </a:spcAft>
            </a:pPr>
            <a:r>
              <a:rPr lang="en-US" sz="3200" b="1" spc="-150" dirty="0" smtClean="0">
                <a:solidFill>
                  <a:srgbClr val="7F7F7F"/>
                </a:solidFill>
                <a:latin typeface="Arial"/>
                <a:cs typeface="Arial"/>
              </a:rPr>
              <a:t>50</a:t>
            </a:r>
            <a:r>
              <a:rPr lang="en-US" b="1" spc="-150" dirty="0" smtClean="0">
                <a:solidFill>
                  <a:srgbClr val="7F7F7F"/>
                </a:solidFill>
                <a:latin typeface="Arial"/>
                <a:cs typeface="Arial"/>
              </a:rPr>
              <a:t> males and females.</a:t>
            </a:r>
            <a:endParaRPr lang="en-US" b="1" spc="-150" dirty="0">
              <a:solidFill>
                <a:srgbClr val="7F7F7F"/>
              </a:solidFill>
              <a:latin typeface="Arial"/>
              <a:cs typeface="Arial"/>
            </a:endParaRPr>
          </a:p>
        </p:txBody>
      </p:sp>
      <p:sp>
        <p:nvSpPr>
          <p:cNvPr id="53" name="Rectangle 52"/>
          <p:cNvSpPr/>
          <p:nvPr/>
        </p:nvSpPr>
        <p:spPr>
          <a:xfrm>
            <a:off x="535507" y="5393188"/>
            <a:ext cx="3198495" cy="492443"/>
          </a:xfrm>
          <a:prstGeom prst="rect">
            <a:avLst/>
          </a:prstGeom>
        </p:spPr>
        <p:txBody>
          <a:bodyPr wrap="square" tIns="0" rIns="0" bIns="0">
            <a:spAutoFit/>
          </a:bodyPr>
          <a:lstStyle/>
          <a:p>
            <a:pPr fontAlgn="base">
              <a:spcBef>
                <a:spcPct val="0"/>
              </a:spcBef>
              <a:spcAft>
                <a:spcPct val="0"/>
              </a:spcAft>
            </a:pPr>
            <a:r>
              <a:rPr lang="en-US" sz="3200" b="1" spc="-150" dirty="0" smtClean="0">
                <a:solidFill>
                  <a:srgbClr val="7F7F7F"/>
                </a:solidFill>
                <a:latin typeface="Arial"/>
                <a:cs typeface="Arial"/>
              </a:rPr>
              <a:t>12</a:t>
            </a:r>
            <a:r>
              <a:rPr lang="en-US" b="1" spc="-150" dirty="0" smtClean="0">
                <a:solidFill>
                  <a:srgbClr val="7F7F7F"/>
                </a:solidFill>
                <a:latin typeface="Arial"/>
                <a:cs typeface="Arial"/>
              </a:rPr>
              <a:t> would be European.</a:t>
            </a:r>
            <a:endParaRPr lang="en-US" b="1" spc="-150" dirty="0">
              <a:solidFill>
                <a:srgbClr val="7F7F7F"/>
              </a:solidFill>
              <a:latin typeface="Arial"/>
              <a:cs typeface="Arial"/>
            </a:endParaRPr>
          </a:p>
        </p:txBody>
      </p:sp>
      <p:sp>
        <p:nvSpPr>
          <p:cNvPr id="54" name="Rectangle 53"/>
          <p:cNvSpPr/>
          <p:nvPr/>
        </p:nvSpPr>
        <p:spPr>
          <a:xfrm>
            <a:off x="559678" y="5393187"/>
            <a:ext cx="3741206" cy="492443"/>
          </a:xfrm>
          <a:prstGeom prst="rect">
            <a:avLst/>
          </a:prstGeom>
        </p:spPr>
        <p:txBody>
          <a:bodyPr wrap="square" lIns="0" tIns="0" rIns="0" bIns="0">
            <a:spAutoFit/>
          </a:bodyPr>
          <a:lstStyle/>
          <a:p>
            <a:pPr fontAlgn="base">
              <a:spcBef>
                <a:spcPct val="0"/>
              </a:spcBef>
              <a:spcAft>
                <a:spcPct val="0"/>
              </a:spcAft>
            </a:pPr>
            <a:r>
              <a:rPr lang="en-US" sz="3200" b="1" spc="-150" dirty="0" smtClean="0">
                <a:solidFill>
                  <a:srgbClr val="7F7F7F"/>
                </a:solidFill>
                <a:latin typeface="Arial"/>
                <a:cs typeface="Arial"/>
              </a:rPr>
              <a:t>52</a:t>
            </a:r>
            <a:r>
              <a:rPr lang="en-US" b="1" spc="-150" dirty="0" smtClean="0">
                <a:solidFill>
                  <a:srgbClr val="7F7F7F"/>
                </a:solidFill>
                <a:latin typeface="Arial"/>
                <a:cs typeface="Arial"/>
              </a:rPr>
              <a:t> would speak other languages.</a:t>
            </a:r>
            <a:endParaRPr lang="en-US" b="1" spc="-150" dirty="0">
              <a:solidFill>
                <a:srgbClr val="7F7F7F"/>
              </a:solidFill>
              <a:latin typeface="Arial"/>
              <a:cs typeface="Arial"/>
            </a:endParaRPr>
          </a:p>
        </p:txBody>
      </p:sp>
      <p:sp>
        <p:nvSpPr>
          <p:cNvPr id="55" name="Rectangle 54"/>
          <p:cNvSpPr/>
          <p:nvPr/>
        </p:nvSpPr>
        <p:spPr>
          <a:xfrm>
            <a:off x="535507" y="5371922"/>
            <a:ext cx="3198495" cy="492443"/>
          </a:xfrm>
          <a:prstGeom prst="rect">
            <a:avLst/>
          </a:prstGeom>
        </p:spPr>
        <p:txBody>
          <a:bodyPr wrap="square" lIns="0" tIns="0" rIns="0" bIns="0">
            <a:spAutoFit/>
          </a:bodyPr>
          <a:lstStyle/>
          <a:p>
            <a:pPr fontAlgn="base">
              <a:spcBef>
                <a:spcPct val="0"/>
              </a:spcBef>
              <a:spcAft>
                <a:spcPct val="0"/>
              </a:spcAft>
            </a:pPr>
            <a:r>
              <a:rPr lang="en-US" sz="3200" b="1" spc="-150" dirty="0" smtClean="0">
                <a:solidFill>
                  <a:srgbClr val="7F7F7F"/>
                </a:solidFill>
                <a:latin typeface="Arial"/>
                <a:cs typeface="Arial"/>
              </a:rPr>
              <a:t>1</a:t>
            </a:r>
            <a:r>
              <a:rPr lang="en-US" b="1" spc="-150" dirty="0" smtClean="0">
                <a:solidFill>
                  <a:srgbClr val="7F7F7F"/>
                </a:solidFill>
                <a:latin typeface="Arial"/>
                <a:cs typeface="Arial"/>
              </a:rPr>
              <a:t> would have a college education.</a:t>
            </a:r>
            <a:endParaRPr lang="en-US" b="1" spc="-150" dirty="0">
              <a:solidFill>
                <a:srgbClr val="7F7F7F"/>
              </a:solidFill>
              <a:latin typeface="Arial"/>
              <a:cs typeface="Arial"/>
            </a:endParaRPr>
          </a:p>
        </p:txBody>
      </p:sp>
      <p:sp>
        <p:nvSpPr>
          <p:cNvPr id="56" name="Rectangle 55"/>
          <p:cNvSpPr/>
          <p:nvPr/>
        </p:nvSpPr>
        <p:spPr>
          <a:xfrm>
            <a:off x="535507" y="5393188"/>
            <a:ext cx="3596830" cy="492443"/>
          </a:xfrm>
          <a:prstGeom prst="rect">
            <a:avLst/>
          </a:prstGeom>
        </p:spPr>
        <p:txBody>
          <a:bodyPr wrap="square" lIns="0" tIns="0" rIns="0" bIns="0">
            <a:spAutoFit/>
          </a:bodyPr>
          <a:lstStyle/>
          <a:p>
            <a:pPr fontAlgn="base">
              <a:spcBef>
                <a:spcPct val="0"/>
              </a:spcBef>
              <a:spcAft>
                <a:spcPct val="0"/>
              </a:spcAft>
            </a:pPr>
            <a:r>
              <a:rPr lang="en-US" sz="3200" b="1" spc="-150" dirty="0" smtClean="0">
                <a:solidFill>
                  <a:schemeClr val="tx1">
                    <a:lumMod val="50000"/>
                    <a:lumOff val="50000"/>
                  </a:schemeClr>
                </a:solidFill>
                <a:latin typeface="Arial"/>
                <a:cs typeface="Arial"/>
              </a:rPr>
              <a:t>82</a:t>
            </a:r>
            <a:r>
              <a:rPr lang="en-US" b="1" spc="-150" dirty="0" smtClean="0">
                <a:solidFill>
                  <a:schemeClr val="tx1">
                    <a:lumMod val="50000"/>
                    <a:lumOff val="50000"/>
                  </a:schemeClr>
                </a:solidFill>
                <a:latin typeface="Arial"/>
                <a:cs typeface="Arial"/>
              </a:rPr>
              <a:t> would be able to read and write.</a:t>
            </a:r>
            <a:endParaRPr lang="en-US" b="1" spc="-150" dirty="0">
              <a:solidFill>
                <a:schemeClr val="tx1">
                  <a:lumMod val="50000"/>
                  <a:lumOff val="50000"/>
                </a:schemeClr>
              </a:solidFill>
              <a:latin typeface="Arial"/>
              <a:cs typeface="Arial"/>
            </a:endParaRPr>
          </a:p>
        </p:txBody>
      </p:sp>
      <p:sp>
        <p:nvSpPr>
          <p:cNvPr id="57" name="Rectangle 56"/>
          <p:cNvSpPr/>
          <p:nvPr/>
        </p:nvSpPr>
        <p:spPr>
          <a:xfrm>
            <a:off x="535507" y="5371922"/>
            <a:ext cx="3198495" cy="492443"/>
          </a:xfrm>
          <a:prstGeom prst="rect">
            <a:avLst/>
          </a:prstGeom>
        </p:spPr>
        <p:txBody>
          <a:bodyPr wrap="square" lIns="0" tIns="0" rIns="0" bIns="0">
            <a:spAutoFit/>
          </a:bodyPr>
          <a:lstStyle/>
          <a:p>
            <a:pPr fontAlgn="base">
              <a:spcBef>
                <a:spcPct val="0"/>
              </a:spcBef>
              <a:spcAft>
                <a:spcPct val="0"/>
              </a:spcAft>
            </a:pPr>
            <a:r>
              <a:rPr lang="en-US" sz="3200" b="1" dirty="0" smtClean="0">
                <a:solidFill>
                  <a:srgbClr val="7F7F7F"/>
                </a:solidFill>
                <a:latin typeface="Arial"/>
                <a:cs typeface="Arial"/>
              </a:rPr>
              <a:t>7</a:t>
            </a:r>
            <a:r>
              <a:rPr lang="en-US" b="1" dirty="0" smtClean="0">
                <a:solidFill>
                  <a:srgbClr val="7F7F7F"/>
                </a:solidFill>
                <a:latin typeface="Arial"/>
                <a:cs typeface="Arial"/>
              </a:rPr>
              <a:t> would speak Spanish.</a:t>
            </a:r>
            <a:endParaRPr lang="en-US" b="1" dirty="0">
              <a:solidFill>
                <a:srgbClr val="7F7F7F"/>
              </a:solidFill>
              <a:latin typeface="Arial"/>
              <a:cs typeface="Arial"/>
            </a:endParaRPr>
          </a:p>
        </p:txBody>
      </p:sp>
      <p:sp>
        <p:nvSpPr>
          <p:cNvPr id="58" name="Rectangle 57"/>
          <p:cNvSpPr/>
          <p:nvPr/>
        </p:nvSpPr>
        <p:spPr>
          <a:xfrm>
            <a:off x="535507" y="5382555"/>
            <a:ext cx="3198495" cy="492443"/>
          </a:xfrm>
          <a:prstGeom prst="rect">
            <a:avLst/>
          </a:prstGeom>
        </p:spPr>
        <p:txBody>
          <a:bodyPr wrap="square" lIns="0" tIns="0" rIns="0" bIns="0">
            <a:spAutoFit/>
          </a:bodyPr>
          <a:lstStyle/>
          <a:p>
            <a:pPr fontAlgn="base">
              <a:spcBef>
                <a:spcPct val="0"/>
              </a:spcBef>
              <a:spcAft>
                <a:spcPct val="0"/>
              </a:spcAft>
            </a:pPr>
            <a:r>
              <a:rPr lang="en-US" sz="3200" b="1" spc="-150" dirty="0" smtClean="0">
                <a:solidFill>
                  <a:srgbClr val="7F7F7F"/>
                </a:solidFill>
                <a:latin typeface="Arial"/>
                <a:cs typeface="Arial"/>
              </a:rPr>
              <a:t>61</a:t>
            </a:r>
            <a:r>
              <a:rPr lang="en-US" b="1" spc="-150" dirty="0" smtClean="0">
                <a:solidFill>
                  <a:srgbClr val="7F7F7F"/>
                </a:solidFill>
                <a:latin typeface="Arial"/>
                <a:cs typeface="Arial"/>
              </a:rPr>
              <a:t> would be Asian.</a:t>
            </a:r>
            <a:endParaRPr lang="en-US" b="1" spc="-150" dirty="0">
              <a:solidFill>
                <a:srgbClr val="7F7F7F"/>
              </a:solidFill>
              <a:latin typeface="Arial"/>
              <a:cs typeface="Arial"/>
            </a:endParaRPr>
          </a:p>
        </p:txBody>
      </p:sp>
      <p:sp>
        <p:nvSpPr>
          <p:cNvPr id="59" name="Rectangle 58"/>
          <p:cNvSpPr/>
          <p:nvPr/>
        </p:nvSpPr>
        <p:spPr>
          <a:xfrm>
            <a:off x="535507" y="5371922"/>
            <a:ext cx="3198495" cy="492443"/>
          </a:xfrm>
          <a:prstGeom prst="rect">
            <a:avLst/>
          </a:prstGeom>
        </p:spPr>
        <p:txBody>
          <a:bodyPr wrap="square" lIns="0" tIns="0" rIns="0" bIns="0">
            <a:spAutoFit/>
          </a:bodyPr>
          <a:lstStyle/>
          <a:p>
            <a:pPr fontAlgn="base">
              <a:spcBef>
                <a:spcPct val="0"/>
              </a:spcBef>
              <a:spcAft>
                <a:spcPct val="0"/>
              </a:spcAft>
            </a:pPr>
            <a:r>
              <a:rPr lang="en-US" sz="3200" b="1" spc="-150" dirty="0" smtClean="0">
                <a:solidFill>
                  <a:srgbClr val="7F7F7F"/>
                </a:solidFill>
                <a:latin typeface="Arial"/>
                <a:cs typeface="Arial"/>
              </a:rPr>
              <a:t>13</a:t>
            </a:r>
            <a:r>
              <a:rPr lang="en-US" b="1" spc="-150" dirty="0" smtClean="0">
                <a:solidFill>
                  <a:srgbClr val="7F7F7F"/>
                </a:solidFill>
                <a:latin typeface="Arial"/>
                <a:cs typeface="Arial"/>
              </a:rPr>
              <a:t> would be African.</a:t>
            </a:r>
            <a:endParaRPr lang="en-US" b="1" spc="-150" dirty="0">
              <a:solidFill>
                <a:srgbClr val="7F7F7F"/>
              </a:solidFill>
              <a:latin typeface="Arial"/>
              <a:cs typeface="Arial"/>
            </a:endParaRPr>
          </a:p>
        </p:txBody>
      </p:sp>
      <p:sp>
        <p:nvSpPr>
          <p:cNvPr id="61" name="Rectangle 60"/>
          <p:cNvSpPr/>
          <p:nvPr/>
        </p:nvSpPr>
        <p:spPr>
          <a:xfrm>
            <a:off x="535507" y="5382555"/>
            <a:ext cx="3198495" cy="492443"/>
          </a:xfrm>
          <a:prstGeom prst="rect">
            <a:avLst/>
          </a:prstGeom>
        </p:spPr>
        <p:txBody>
          <a:bodyPr wrap="square" lIns="0" tIns="0" rIns="0" bIns="0">
            <a:spAutoFit/>
          </a:bodyPr>
          <a:lstStyle/>
          <a:p>
            <a:pPr fontAlgn="base">
              <a:spcBef>
                <a:spcPct val="0"/>
              </a:spcBef>
              <a:spcAft>
                <a:spcPct val="0"/>
              </a:spcAft>
            </a:pPr>
            <a:r>
              <a:rPr lang="en-US" sz="3200" b="1" spc="-150" dirty="0" smtClean="0">
                <a:solidFill>
                  <a:srgbClr val="7F7F7F"/>
                </a:solidFill>
                <a:latin typeface="Arial"/>
                <a:cs typeface="Arial"/>
              </a:rPr>
              <a:t>8</a:t>
            </a:r>
            <a:r>
              <a:rPr lang="en-US" b="1" spc="-150" dirty="0" smtClean="0">
                <a:solidFill>
                  <a:srgbClr val="7F7F7F"/>
                </a:solidFill>
                <a:latin typeface="Arial"/>
                <a:cs typeface="Arial"/>
              </a:rPr>
              <a:t> would speak English.</a:t>
            </a:r>
            <a:endParaRPr lang="en-US" b="1" spc="-150" dirty="0">
              <a:solidFill>
                <a:srgbClr val="7F7F7F"/>
              </a:solidFill>
              <a:latin typeface="Arial"/>
              <a:cs typeface="Arial"/>
            </a:endParaRPr>
          </a:p>
        </p:txBody>
      </p:sp>
      <p:sp>
        <p:nvSpPr>
          <p:cNvPr id="32" name="TextBox 31"/>
          <p:cNvSpPr txBox="1"/>
          <p:nvPr/>
        </p:nvSpPr>
        <p:spPr>
          <a:xfrm>
            <a:off x="535507" y="916045"/>
            <a:ext cx="5029201" cy="754053"/>
          </a:xfrm>
          <a:prstGeom prst="rect">
            <a:avLst/>
          </a:prstGeom>
          <a:noFill/>
        </p:spPr>
        <p:txBody>
          <a:bodyPr wrap="square" tIns="0" rIns="0" bIns="0" rtlCol="0">
            <a:spAutoFit/>
          </a:bodyPr>
          <a:lstStyle/>
          <a:p>
            <a:pPr>
              <a:lnSpc>
                <a:spcPct val="80000"/>
              </a:lnSpc>
            </a:pPr>
            <a:r>
              <a:rPr lang="en-US" sz="3000" b="1" kern="0" spc="-150" dirty="0" smtClean="0">
                <a:solidFill>
                  <a:schemeClr val="bg1">
                    <a:lumMod val="65000"/>
                  </a:schemeClr>
                </a:solidFill>
                <a:latin typeface="Arial"/>
                <a:cs typeface="Arial"/>
              </a:rPr>
              <a:t>If the world had</a:t>
            </a:r>
          </a:p>
          <a:p>
            <a:pPr>
              <a:lnSpc>
                <a:spcPct val="80000"/>
              </a:lnSpc>
            </a:pPr>
            <a:r>
              <a:rPr lang="en-US" sz="3000" b="1" kern="0" spc="-150" dirty="0" smtClean="0">
                <a:solidFill>
                  <a:srgbClr val="4BC7E7"/>
                </a:solidFill>
                <a:latin typeface="Arial"/>
                <a:cs typeface="Arial"/>
              </a:rPr>
              <a:t>100 people.</a:t>
            </a:r>
          </a:p>
        </p:txBody>
      </p:sp>
      <p:sp>
        <p:nvSpPr>
          <p:cNvPr id="28" name="Rectangle 27"/>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9" name="TextBox 28"/>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childTnLst>
                                </p:cTn>
                              </p:par>
                            </p:childTnLst>
                          </p:cTn>
                        </p:par>
                        <p:par>
                          <p:cTn id="19" fill="hold">
                            <p:stCondLst>
                              <p:cond delay="1000"/>
                            </p:stCondLst>
                            <p:childTnLst>
                              <p:par>
                                <p:cTn id="20" presetID="10" presetClass="exit" presetSubtype="0" fill="hold" grpId="1" nodeType="afterEffect">
                                  <p:stCondLst>
                                    <p:cond delay="0"/>
                                  </p:stCondLst>
                                  <p:childTnLst>
                                    <p:animEffect transition="out" filter="fade">
                                      <p:cBhvr>
                                        <p:cTn id="21" dur="1000"/>
                                        <p:tgtEl>
                                          <p:spTgt spid="56"/>
                                        </p:tgtEl>
                                      </p:cBhvr>
                                    </p:animEffect>
                                    <p:set>
                                      <p:cBhvr>
                                        <p:cTn id="22" dur="1" fill="hold">
                                          <p:stCondLst>
                                            <p:cond delay="999"/>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1000"/>
                                        <p:tgtEl>
                                          <p:spTgt spid="47"/>
                                        </p:tgtEl>
                                      </p:cBhvr>
                                    </p:animEffect>
                                  </p:childTnLst>
                                </p:cTn>
                              </p:par>
                            </p:childTnLst>
                          </p:cTn>
                        </p:par>
                        <p:par>
                          <p:cTn id="31" fill="hold">
                            <p:stCondLst>
                              <p:cond delay="1000"/>
                            </p:stCondLst>
                            <p:childTnLst>
                              <p:par>
                                <p:cTn id="32" presetID="10" presetClass="exit" presetSubtype="0" fill="hold" grpId="1" nodeType="afterEffect">
                                  <p:stCondLst>
                                    <p:cond delay="0"/>
                                  </p:stCondLst>
                                  <p:childTnLst>
                                    <p:animEffect transition="out" filter="fade">
                                      <p:cBhvr>
                                        <p:cTn id="33" dur="1000"/>
                                        <p:tgtEl>
                                          <p:spTgt spid="58"/>
                                        </p:tgtEl>
                                      </p:cBhvr>
                                    </p:animEffect>
                                    <p:set>
                                      <p:cBhvr>
                                        <p:cTn id="34" dur="1" fill="hold">
                                          <p:stCondLst>
                                            <p:cond delay="999"/>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1000"/>
                                        <p:tgtEl>
                                          <p:spTgt spid="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childTnLst>
                                </p:cTn>
                              </p:par>
                            </p:childTnLst>
                          </p:cTn>
                        </p:par>
                        <p:par>
                          <p:cTn id="43" fill="hold">
                            <p:stCondLst>
                              <p:cond delay="1000"/>
                            </p:stCondLst>
                            <p:childTnLst>
                              <p:par>
                                <p:cTn id="44" presetID="10" presetClass="exit" presetSubtype="0" fill="hold" grpId="1" nodeType="afterEffect">
                                  <p:stCondLst>
                                    <p:cond delay="0"/>
                                  </p:stCondLst>
                                  <p:childTnLst>
                                    <p:animEffect transition="out" filter="fade">
                                      <p:cBhvr>
                                        <p:cTn id="45" dur="1000"/>
                                        <p:tgtEl>
                                          <p:spTgt spid="54"/>
                                        </p:tgtEl>
                                      </p:cBhvr>
                                    </p:animEffect>
                                    <p:set>
                                      <p:cBhvr>
                                        <p:cTn id="46" dur="1" fill="hold">
                                          <p:stCondLst>
                                            <p:cond delay="999"/>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childTnLst>
                                </p:cTn>
                              </p:par>
                            </p:childTnLst>
                          </p:cTn>
                        </p:par>
                        <p:par>
                          <p:cTn id="55" fill="hold">
                            <p:stCondLst>
                              <p:cond delay="1000"/>
                            </p:stCondLst>
                            <p:childTnLst>
                              <p:par>
                                <p:cTn id="56" presetID="10" presetClass="exit" presetSubtype="0" fill="hold" grpId="1" nodeType="afterEffect">
                                  <p:stCondLst>
                                    <p:cond delay="0"/>
                                  </p:stCondLst>
                                  <p:childTnLst>
                                    <p:animEffect transition="out" filter="fade">
                                      <p:cBhvr>
                                        <p:cTn id="57" dur="1000"/>
                                        <p:tgtEl>
                                          <p:spTgt spid="52"/>
                                        </p:tgtEl>
                                      </p:cBhvr>
                                    </p:animEffect>
                                    <p:set>
                                      <p:cBhvr>
                                        <p:cTn id="58" dur="1" fill="hold">
                                          <p:stCondLst>
                                            <p:cond delay="999"/>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childTnLst>
                                </p:cTn>
                              </p:par>
                            </p:childTnLst>
                          </p:cTn>
                        </p:par>
                        <p:par>
                          <p:cTn id="67" fill="hold">
                            <p:stCondLst>
                              <p:cond delay="1000"/>
                            </p:stCondLst>
                            <p:childTnLst>
                              <p:par>
                                <p:cTn id="68" presetID="10" presetClass="exit" presetSubtype="0" fill="hold" grpId="1" nodeType="afterEffect">
                                  <p:stCondLst>
                                    <p:cond delay="0"/>
                                  </p:stCondLst>
                                  <p:childTnLst>
                                    <p:animEffect transition="out" filter="fade">
                                      <p:cBhvr>
                                        <p:cTn id="69" dur="1000"/>
                                        <p:tgtEl>
                                          <p:spTgt spid="59"/>
                                        </p:tgtEl>
                                      </p:cBhvr>
                                    </p:animEffect>
                                    <p:set>
                                      <p:cBhvr>
                                        <p:cTn id="70" dur="1" fill="hold">
                                          <p:stCondLst>
                                            <p:cond delay="999"/>
                                          </p:stCondLst>
                                        </p:cTn>
                                        <p:tgtEl>
                                          <p:spTgt spid="5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1000"/>
                                        <p:tgtEl>
                                          <p:spTgt spid="5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childTnLst>
                                </p:cTn>
                              </p:par>
                            </p:childTnLst>
                          </p:cTn>
                        </p:par>
                        <p:par>
                          <p:cTn id="79" fill="hold">
                            <p:stCondLst>
                              <p:cond delay="1000"/>
                            </p:stCondLst>
                            <p:childTnLst>
                              <p:par>
                                <p:cTn id="80" presetID="10" presetClass="exit" presetSubtype="0" fill="hold" grpId="1" nodeType="afterEffect">
                                  <p:stCondLst>
                                    <p:cond delay="0"/>
                                  </p:stCondLst>
                                  <p:childTnLst>
                                    <p:animEffect transition="out" filter="fade">
                                      <p:cBhvr>
                                        <p:cTn id="81" dur="1000"/>
                                        <p:tgtEl>
                                          <p:spTgt spid="53"/>
                                        </p:tgtEl>
                                      </p:cBhvr>
                                    </p:animEffect>
                                    <p:set>
                                      <p:cBhvr>
                                        <p:cTn id="82" dur="1" fill="hold">
                                          <p:stCondLst>
                                            <p:cond delay="999"/>
                                          </p:stCondLst>
                                        </p:cTn>
                                        <p:tgtEl>
                                          <p:spTgt spid="5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1000"/>
                                        <p:tgtEl>
                                          <p:spTgt spid="6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1000"/>
                                        <p:tgtEl>
                                          <p:spTgt spid="42"/>
                                        </p:tgtEl>
                                      </p:cBhvr>
                                    </p:animEffect>
                                  </p:childTnLst>
                                </p:cTn>
                              </p:par>
                            </p:childTnLst>
                          </p:cTn>
                        </p:par>
                        <p:par>
                          <p:cTn id="91" fill="hold">
                            <p:stCondLst>
                              <p:cond delay="1000"/>
                            </p:stCondLst>
                            <p:childTnLst>
                              <p:par>
                                <p:cTn id="92" presetID="10" presetClass="exit" presetSubtype="0" fill="hold" grpId="1" nodeType="afterEffect">
                                  <p:stCondLst>
                                    <p:cond delay="0"/>
                                  </p:stCondLst>
                                  <p:childTnLst>
                                    <p:animEffect transition="out" filter="fade">
                                      <p:cBhvr>
                                        <p:cTn id="93" dur="1000"/>
                                        <p:tgtEl>
                                          <p:spTgt spid="61"/>
                                        </p:tgtEl>
                                      </p:cBhvr>
                                    </p:animEffect>
                                    <p:set>
                                      <p:cBhvr>
                                        <p:cTn id="94" dur="1" fill="hold">
                                          <p:stCondLst>
                                            <p:cond delay="999"/>
                                          </p:stCondLst>
                                        </p:cTn>
                                        <p:tgtEl>
                                          <p:spTgt spid="6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fade">
                                      <p:cBhvr>
                                        <p:cTn id="99" dur="1000"/>
                                        <p:tgtEl>
                                          <p:spTgt spid="5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1000"/>
                                        <p:tgtEl>
                                          <p:spTgt spid="41"/>
                                        </p:tgtEl>
                                      </p:cBhvr>
                                    </p:animEffect>
                                  </p:childTnLst>
                                </p:cTn>
                              </p:par>
                            </p:childTnLst>
                          </p:cTn>
                        </p:par>
                        <p:par>
                          <p:cTn id="103" fill="hold">
                            <p:stCondLst>
                              <p:cond delay="1000"/>
                            </p:stCondLst>
                            <p:childTnLst>
                              <p:par>
                                <p:cTn id="104" presetID="10" presetClass="exit" presetSubtype="0" fill="hold" grpId="1" nodeType="afterEffect">
                                  <p:stCondLst>
                                    <p:cond delay="0"/>
                                  </p:stCondLst>
                                  <p:childTnLst>
                                    <p:animEffect transition="out" filter="fade">
                                      <p:cBhvr>
                                        <p:cTn id="105" dur="1000"/>
                                        <p:tgtEl>
                                          <p:spTgt spid="57"/>
                                        </p:tgtEl>
                                      </p:cBhvr>
                                    </p:animEffect>
                                    <p:set>
                                      <p:cBhvr>
                                        <p:cTn id="106" dur="1" fill="hold">
                                          <p:stCondLst>
                                            <p:cond delay="999"/>
                                          </p:stCondLst>
                                        </p:cTn>
                                        <p:tgtEl>
                                          <p:spTgt spid="5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1000"/>
                                        <p:tgtEl>
                                          <p:spTgt spid="4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1000"/>
                                        <p:tgtEl>
                                          <p:spTgt spid="38"/>
                                        </p:tgtEl>
                                      </p:cBhvr>
                                    </p:animEffect>
                                  </p:childTnLst>
                                </p:cTn>
                              </p:par>
                            </p:childTnLst>
                          </p:cTn>
                        </p:par>
                        <p:par>
                          <p:cTn id="115" fill="hold">
                            <p:stCondLst>
                              <p:cond delay="1000"/>
                            </p:stCondLst>
                            <p:childTnLst>
                              <p:par>
                                <p:cTn id="116" presetID="10" presetClass="exit" presetSubtype="0" fill="hold" grpId="1" nodeType="afterEffect">
                                  <p:stCondLst>
                                    <p:cond delay="0"/>
                                  </p:stCondLst>
                                  <p:childTnLst>
                                    <p:animEffect transition="out" filter="fade">
                                      <p:cBhvr>
                                        <p:cTn id="117" dur="1000"/>
                                        <p:tgtEl>
                                          <p:spTgt spid="49"/>
                                        </p:tgtEl>
                                      </p:cBhvr>
                                    </p:animEffect>
                                    <p:set>
                                      <p:cBhvr>
                                        <p:cTn id="118" dur="1" fill="hold">
                                          <p:stCondLst>
                                            <p:cond delay="999"/>
                                          </p:stCondLst>
                                        </p:cTn>
                                        <p:tgtEl>
                                          <p:spTgt spid="4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fade">
                                      <p:cBhvr>
                                        <p:cTn id="123" dur="1000"/>
                                        <p:tgtEl>
                                          <p:spTgt spid="5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fade">
                                      <p:cBhvr>
                                        <p:cTn id="126"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6" grpId="0"/>
      <p:bldP spid="36" grpId="0"/>
      <p:bldP spid="37" grpId="0"/>
      <p:bldP spid="38" grpId="0"/>
      <p:bldP spid="41" grpId="0"/>
      <p:bldP spid="42" grpId="0"/>
      <p:bldP spid="43" grpId="0"/>
      <p:bldP spid="44" grpId="0"/>
      <p:bldP spid="45" grpId="0"/>
      <p:bldP spid="47" grpId="0"/>
      <p:bldP spid="49" grpId="0"/>
      <p:bldP spid="49" grpId="1"/>
      <p:bldP spid="52" grpId="0"/>
      <p:bldP spid="52" grpId="1"/>
      <p:bldP spid="53" grpId="0"/>
      <p:bldP spid="53" grpId="1"/>
      <p:bldP spid="54" grpId="0"/>
      <p:bldP spid="54" grpId="1"/>
      <p:bldP spid="55" grpId="0"/>
      <p:bldP spid="56" grpId="0"/>
      <p:bldP spid="56" grpId="1"/>
      <p:bldP spid="57" grpId="0"/>
      <p:bldP spid="57" grpId="1"/>
      <p:bldP spid="58" grpId="0"/>
      <p:bldP spid="58" grpId="1"/>
      <p:bldP spid="59" grpId="0"/>
      <p:bldP spid="59" grpId="1"/>
      <p:bldP spid="61" grpId="0"/>
      <p:bldP spid="61" grpId="1"/>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0823" y="2527427"/>
            <a:ext cx="3540154" cy="1797415"/>
          </a:xfrm>
          <a:prstGeom prst="rect">
            <a:avLst/>
          </a:prstGeom>
          <a:noFill/>
        </p:spPr>
        <p:txBody>
          <a:bodyPr wrap="square" tIns="0" rIns="0" bIns="0" rtlCol="0">
            <a:spAutoFit/>
          </a:bodyPr>
          <a:lstStyle/>
          <a:p>
            <a:pPr>
              <a:lnSpc>
                <a:spcPct val="80000"/>
              </a:lnSpc>
            </a:pPr>
            <a:r>
              <a:rPr lang="en-US" sz="4800" b="1" kern="0" spc="-150" dirty="0" smtClean="0">
                <a:solidFill>
                  <a:srgbClr val="4BC7E7"/>
                </a:solidFill>
                <a:latin typeface="Arial"/>
                <a:cs typeface="Arial"/>
              </a:rPr>
              <a:t>Is your</a:t>
            </a:r>
          </a:p>
          <a:p>
            <a:pPr>
              <a:lnSpc>
                <a:spcPct val="80000"/>
              </a:lnSpc>
            </a:pPr>
            <a:r>
              <a:rPr lang="en-US" sz="4800" b="1" kern="0" spc="-150" dirty="0" smtClean="0">
                <a:solidFill>
                  <a:srgbClr val="4BC7E7"/>
                </a:solidFill>
                <a:latin typeface="Arial"/>
                <a:cs typeface="Arial"/>
              </a:rPr>
              <a:t>school </a:t>
            </a:r>
            <a:r>
              <a:rPr lang="en-US" sz="4800" b="1" kern="0" spc="-150" dirty="0" smtClean="0">
                <a:solidFill>
                  <a:srgbClr val="4BC7E7"/>
                </a:solidFill>
                <a:latin typeface="Arial"/>
                <a:cs typeface="Arial"/>
              </a:rPr>
              <a:t/>
            </a:r>
            <a:br>
              <a:rPr lang="en-US" sz="4800" b="1" kern="0" spc="-150" dirty="0" smtClean="0">
                <a:solidFill>
                  <a:srgbClr val="4BC7E7"/>
                </a:solidFill>
                <a:latin typeface="Arial"/>
                <a:cs typeface="Arial"/>
              </a:rPr>
            </a:br>
            <a:r>
              <a:rPr lang="en-US" sz="4800" b="1" kern="0" spc="-150" dirty="0" smtClean="0">
                <a:solidFill>
                  <a:srgbClr val="4BC7E7"/>
                </a:solidFill>
                <a:latin typeface="Arial"/>
                <a:cs typeface="Arial"/>
              </a:rPr>
              <a:t>ready?</a:t>
            </a:r>
          </a:p>
        </p:txBody>
      </p:sp>
      <p:sp>
        <p:nvSpPr>
          <p:cNvPr id="9" name="TextBox 8"/>
          <p:cNvSpPr txBox="1"/>
          <p:nvPr/>
        </p:nvSpPr>
        <p:spPr>
          <a:xfrm>
            <a:off x="4689724" y="1045995"/>
            <a:ext cx="3567171" cy="4616648"/>
          </a:xfrm>
          <a:prstGeom prst="rect">
            <a:avLst/>
          </a:prstGeom>
          <a:noFill/>
        </p:spPr>
        <p:txBody>
          <a:bodyPr wrap="square" lIns="0" tIns="0" rIns="0" bIns="0" rtlCol="0" anchor="ctr">
            <a:spAutoFit/>
          </a:bodyPr>
          <a:lstStyle/>
          <a:p>
            <a:pPr lvl="0">
              <a:spcBef>
                <a:spcPct val="0"/>
              </a:spcBef>
              <a:defRPr/>
            </a:pPr>
            <a:r>
              <a:rPr lang="en-US" sz="2000" kern="1000" dirty="0">
                <a:solidFill>
                  <a:schemeClr val="bg1">
                    <a:lumMod val="50000"/>
                  </a:schemeClr>
                </a:solidFill>
                <a:latin typeface="Arial" pitchFamily="34" charset="0"/>
                <a:cs typeface="Arial" pitchFamily="34" charset="0"/>
              </a:rPr>
              <a:t>Does it leverage the benefits of technology to connect learners, instructors and information regardless of place?</a:t>
            </a:r>
          </a:p>
          <a:p>
            <a:pPr lvl="0">
              <a:spcBef>
                <a:spcPct val="0"/>
              </a:spcBef>
              <a:defRPr/>
            </a:pPr>
            <a:endParaRPr lang="en-US" sz="2000" kern="1000" dirty="0">
              <a:solidFill>
                <a:schemeClr val="bg1">
                  <a:lumMod val="50000"/>
                </a:schemeClr>
              </a:solidFill>
              <a:latin typeface="Arial" pitchFamily="34" charset="0"/>
              <a:cs typeface="Arial" pitchFamily="34" charset="0"/>
            </a:endParaRPr>
          </a:p>
          <a:p>
            <a:pPr lvl="0">
              <a:spcBef>
                <a:spcPct val="0"/>
              </a:spcBef>
              <a:defRPr/>
            </a:pPr>
            <a:r>
              <a:rPr lang="en-US" sz="2000" kern="1000" dirty="0" smtClean="0">
                <a:solidFill>
                  <a:schemeClr val="bg1">
                    <a:lumMod val="50000"/>
                  </a:schemeClr>
                </a:solidFill>
                <a:latin typeface="Arial" pitchFamily="34" charset="0"/>
                <a:cs typeface="Arial" pitchFamily="34" charset="0"/>
              </a:rPr>
              <a:t>How does it prepare learners for a role in the global economy?</a:t>
            </a:r>
          </a:p>
          <a:p>
            <a:pPr lvl="0">
              <a:spcBef>
                <a:spcPct val="0"/>
              </a:spcBef>
              <a:defRPr/>
            </a:pPr>
            <a:endParaRPr lang="en-US" sz="2000" kern="1000" dirty="0">
              <a:solidFill>
                <a:schemeClr val="bg1">
                  <a:lumMod val="50000"/>
                </a:schemeClr>
              </a:solidFill>
              <a:latin typeface="Arial" pitchFamily="34" charset="0"/>
              <a:cs typeface="Arial" pitchFamily="34" charset="0"/>
            </a:endParaRPr>
          </a:p>
          <a:p>
            <a:pPr lvl="0">
              <a:spcBef>
                <a:spcPct val="0"/>
              </a:spcBef>
              <a:defRPr/>
            </a:pPr>
            <a:r>
              <a:rPr lang="en-US" sz="2000" kern="1000" dirty="0" smtClean="0">
                <a:solidFill>
                  <a:schemeClr val="bg1">
                    <a:lumMod val="50000"/>
                  </a:schemeClr>
                </a:solidFill>
                <a:latin typeface="Arial" pitchFamily="34" charset="0"/>
                <a:cs typeface="Arial" pitchFamily="34" charset="0"/>
              </a:rPr>
              <a:t>Can it accommodate the needs of a global student body?</a:t>
            </a:r>
          </a:p>
          <a:p>
            <a:pPr lvl="0">
              <a:spcBef>
                <a:spcPct val="0"/>
              </a:spcBef>
              <a:defRPr/>
            </a:pPr>
            <a:endParaRPr lang="en-US" sz="2000" kern="1000" dirty="0">
              <a:solidFill>
                <a:schemeClr val="bg1">
                  <a:lumMod val="50000"/>
                </a:schemeClr>
              </a:solidFill>
              <a:latin typeface="Arial" pitchFamily="34" charset="0"/>
              <a:cs typeface="Arial" pitchFamily="34" charset="0"/>
            </a:endParaRPr>
          </a:p>
          <a:p>
            <a:pPr lvl="0">
              <a:spcBef>
                <a:spcPct val="0"/>
              </a:spcBef>
              <a:defRPr/>
            </a:pPr>
            <a:r>
              <a:rPr lang="en-US" sz="2000" kern="1000" dirty="0" smtClean="0">
                <a:solidFill>
                  <a:schemeClr val="bg1">
                    <a:lumMod val="50000"/>
                  </a:schemeClr>
                </a:solidFill>
                <a:latin typeface="Arial" pitchFamily="34" charset="0"/>
                <a:cs typeface="Arial" pitchFamily="34" charset="0"/>
              </a:rPr>
              <a:t>Does it prepare learners for a multi-cultural learning experience?</a:t>
            </a:r>
          </a:p>
        </p:txBody>
      </p:sp>
      <p:sp>
        <p:nvSpPr>
          <p:cNvPr id="6" name="Rectangle 5"/>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Tree>
    <p:extLst>
      <p:ext uri="{BB962C8B-B14F-4D97-AF65-F5344CB8AC3E}">
        <p14:creationId xmlns:p14="http://schemas.microsoft.com/office/powerpoint/2010/main" val="19730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V="1">
            <a:off x="228600" y="228600"/>
            <a:ext cx="8686800" cy="64008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D60057"/>
              </a:solidFill>
            </a:endParaRPr>
          </a:p>
        </p:txBody>
      </p:sp>
      <p:sp>
        <p:nvSpPr>
          <p:cNvPr id="14" name="TextBox 13"/>
          <p:cNvSpPr txBox="1"/>
          <p:nvPr/>
        </p:nvSpPr>
        <p:spPr>
          <a:xfrm>
            <a:off x="731520" y="3084527"/>
            <a:ext cx="7599732" cy="835699"/>
          </a:xfrm>
          <a:prstGeom prst="rect">
            <a:avLst/>
          </a:prstGeom>
          <a:noFill/>
        </p:spPr>
        <p:txBody>
          <a:bodyPr wrap="square" lIns="0" tIns="0" rIns="0" bIns="0" rtlCol="0">
            <a:spAutoFit/>
          </a:bodyPr>
          <a:lstStyle/>
          <a:p>
            <a:pPr>
              <a:lnSpc>
                <a:spcPts val="5900"/>
              </a:lnSpc>
            </a:pPr>
            <a:r>
              <a:rPr lang="en-US" sz="8000" b="1" spc="-300" dirty="0" smtClean="0">
                <a:solidFill>
                  <a:srgbClr val="FFFFFF"/>
                </a:solidFill>
                <a:latin typeface="Arial"/>
                <a:cs typeface="Arial"/>
              </a:rPr>
              <a:t>learning</a:t>
            </a:r>
            <a:endParaRPr lang="en-US" sz="8000" b="1" spc="-300" dirty="0">
              <a:solidFill>
                <a:srgbClr val="FFFFFF"/>
              </a:solidFill>
            </a:endParaRPr>
          </a:p>
        </p:txBody>
      </p:sp>
    </p:spTree>
    <p:extLst>
      <p:ext uri="{BB962C8B-B14F-4D97-AF65-F5344CB8AC3E}">
        <p14:creationId xmlns:p14="http://schemas.microsoft.com/office/powerpoint/2010/main" val="22909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707438" y="241298"/>
            <a:ext cx="466725" cy="1651001"/>
            <a:chOff x="8707438" y="241298"/>
            <a:chExt cx="466725" cy="1651001"/>
          </a:xfrm>
          <a:solidFill>
            <a:srgbClr val="AA198D"/>
          </a:solidFill>
        </p:grpSpPr>
        <p:sp>
          <p:nvSpPr>
            <p:cNvPr id="15" name="Rectangle 14"/>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6" name="TextBox 15"/>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
        <p:nvSpPr>
          <p:cNvPr id="8" name="TextBox 7"/>
          <p:cNvSpPr txBox="1"/>
          <p:nvPr/>
        </p:nvSpPr>
        <p:spPr>
          <a:xfrm>
            <a:off x="5039834" y="2494407"/>
            <a:ext cx="4524318" cy="1862048"/>
          </a:xfrm>
          <a:prstGeom prst="rect">
            <a:avLst/>
          </a:prstGeom>
          <a:noFill/>
        </p:spPr>
        <p:txBody>
          <a:bodyPr wrap="square" tIns="0" rIns="0" bIns="0" rtlCol="0">
            <a:spAutoFit/>
          </a:bodyPr>
          <a:lstStyle/>
          <a:p>
            <a:pPr>
              <a:lnSpc>
                <a:spcPct val="80000"/>
              </a:lnSpc>
            </a:pPr>
            <a:r>
              <a:rPr lang="en-US" sz="3000" b="1" kern="0" spc="-150" dirty="0" smtClean="0">
                <a:solidFill>
                  <a:srgbClr val="A6A6A6"/>
                </a:solidFill>
                <a:latin typeface="Arial"/>
                <a:cs typeface="Arial"/>
              </a:rPr>
              <a:t>The amount of</a:t>
            </a:r>
          </a:p>
          <a:p>
            <a:pPr>
              <a:lnSpc>
                <a:spcPct val="80000"/>
              </a:lnSpc>
            </a:pPr>
            <a:r>
              <a:rPr lang="en-US" sz="3000" b="1" kern="0" spc="-150" dirty="0" smtClean="0">
                <a:solidFill>
                  <a:srgbClr val="A6A6A6"/>
                </a:solidFill>
                <a:latin typeface="Arial"/>
                <a:cs typeface="Arial"/>
              </a:rPr>
              <a:t>new technical</a:t>
            </a:r>
          </a:p>
          <a:p>
            <a:pPr>
              <a:lnSpc>
                <a:spcPct val="80000"/>
              </a:lnSpc>
            </a:pPr>
            <a:r>
              <a:rPr lang="en-US" sz="3000" b="1" kern="0" spc="-150" dirty="0" smtClean="0">
                <a:solidFill>
                  <a:srgbClr val="A6A6A6"/>
                </a:solidFill>
                <a:latin typeface="Arial"/>
                <a:cs typeface="Arial"/>
              </a:rPr>
              <a:t>information is </a:t>
            </a:r>
            <a:br>
              <a:rPr lang="en-US" sz="3000" b="1" kern="0" spc="-150" dirty="0" smtClean="0">
                <a:solidFill>
                  <a:srgbClr val="A6A6A6"/>
                </a:solidFill>
                <a:latin typeface="Arial"/>
                <a:cs typeface="Arial"/>
              </a:rPr>
            </a:br>
            <a:r>
              <a:rPr lang="en-US" sz="3000" b="1" kern="0" spc="-150" dirty="0" smtClean="0">
                <a:solidFill>
                  <a:srgbClr val="A6A6A6"/>
                </a:solidFill>
                <a:latin typeface="Arial"/>
                <a:cs typeface="Arial"/>
              </a:rPr>
              <a:t>doubling</a:t>
            </a:r>
            <a:br>
              <a:rPr lang="en-US" sz="3000" b="1" kern="0" spc="-150" dirty="0" smtClean="0">
                <a:solidFill>
                  <a:srgbClr val="A6A6A6"/>
                </a:solidFill>
                <a:latin typeface="Arial"/>
                <a:cs typeface="Arial"/>
              </a:rPr>
            </a:br>
            <a:r>
              <a:rPr lang="en-US" sz="3000" b="1" kern="0" spc="-150" dirty="0" smtClean="0">
                <a:solidFill>
                  <a:srgbClr val="D60057"/>
                </a:solidFill>
                <a:latin typeface="Arial"/>
                <a:cs typeface="Arial"/>
              </a:rPr>
              <a:t>every two years.</a:t>
            </a:r>
          </a:p>
        </p:txBody>
      </p:sp>
      <p:sp>
        <p:nvSpPr>
          <p:cNvPr id="7" name="Rectangle 6"/>
          <p:cNvSpPr/>
          <p:nvPr/>
        </p:nvSpPr>
        <p:spPr>
          <a:xfrm>
            <a:off x="5434275" y="6263639"/>
            <a:ext cx="3505970" cy="276999"/>
          </a:xfrm>
          <a:prstGeom prst="rect">
            <a:avLst/>
          </a:prstGeom>
        </p:spPr>
        <p:txBody>
          <a:bodyPr wrap="square" lIns="0" tIns="0" rIns="0" bIns="0" anchor="b">
            <a:spAutoFit/>
          </a:bodyPr>
          <a:lstStyle/>
          <a:p>
            <a:r>
              <a:rPr lang="en-US" sz="900" dirty="0">
                <a:solidFill>
                  <a:srgbClr val="7F7F7F"/>
                </a:solidFill>
                <a:latin typeface="Arial" pitchFamily="34" charset="0"/>
                <a:cs typeface="Arial" pitchFamily="34" charset="0"/>
              </a:rPr>
              <a:t>Source: emc.com, </a:t>
            </a:r>
            <a:r>
              <a:rPr lang="en-US" sz="900" i="1" dirty="0" err="1">
                <a:solidFill>
                  <a:srgbClr val="7F7F7F"/>
                </a:solidFill>
                <a:latin typeface="Arial" pitchFamily="34" charset="0"/>
                <a:cs typeface="Arial" pitchFamily="34" charset="0"/>
              </a:rPr>
              <a:t>Worl</a:t>
            </a:r>
            <a:r>
              <a:rPr lang="en-US" sz="900" i="1" dirty="0">
                <a:solidFill>
                  <a:srgbClr val="7F7F7F"/>
                </a:solidFill>
                <a:latin typeface="Arial" pitchFamily="34" charset="0"/>
                <a:cs typeface="Arial" pitchFamily="34" charset="0"/>
              </a:rPr>
              <a:t>' Data More Than Doubling Every Two Years—Driving Big Data Opportunity, New IT </a:t>
            </a:r>
            <a:r>
              <a:rPr lang="en-US" sz="900" i="1" dirty="0" smtClean="0">
                <a:solidFill>
                  <a:srgbClr val="7F7F7F"/>
                </a:solidFill>
                <a:latin typeface="Arial" pitchFamily="34" charset="0"/>
                <a:cs typeface="Arial" pitchFamily="34" charset="0"/>
              </a:rPr>
              <a:t>Roles, </a:t>
            </a:r>
            <a:r>
              <a:rPr lang="en-US" sz="900" dirty="0" smtClean="0">
                <a:solidFill>
                  <a:srgbClr val="7F7F7F"/>
                </a:solidFill>
                <a:latin typeface="Arial" pitchFamily="34" charset="0"/>
                <a:cs typeface="Arial" pitchFamily="34" charset="0"/>
              </a:rPr>
              <a:t>2011</a:t>
            </a:r>
            <a:endParaRPr lang="en-US" sz="900" i="1" dirty="0">
              <a:solidFill>
                <a:srgbClr val="7F7F7F"/>
              </a:solidFill>
              <a:latin typeface="Arial" pitchFamily="34" charset="0"/>
              <a:cs typeface="Arial" pitchFamily="34" charset="0"/>
            </a:endParaRPr>
          </a:p>
        </p:txBody>
      </p:sp>
      <p:sp>
        <p:nvSpPr>
          <p:cNvPr id="10" name="Rectangle 9"/>
          <p:cNvSpPr/>
          <p:nvPr/>
        </p:nvSpPr>
        <p:spPr>
          <a:xfrm>
            <a:off x="510639" y="39069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22514" y="38951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88664" y="39050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86689" y="35349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66689" y="390303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66689" y="35467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634814" y="35467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634814" y="39149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014814" y="39149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012839" y="35448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92839" y="391293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392839" y="35566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760964" y="35566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760964" y="39248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119189" y="39267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117214" y="35566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497214" y="39248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497214" y="356855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865339" y="356855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865339" y="39366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119189" y="32024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117214" y="28323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497214" y="320043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497214" y="28441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865339" y="284418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865339" y="32123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014814" y="319053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392839" y="318855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2760964" y="283230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2760964" y="3200432"/>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863364" y="2485957"/>
            <a:ext cx="285008" cy="285008"/>
          </a:xfrm>
          <a:prstGeom prst="rect">
            <a:avLst/>
          </a:prstGeom>
          <a:solidFill>
            <a:srgbClr val="D600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348068" y="2494407"/>
            <a:ext cx="3043701" cy="1862048"/>
          </a:xfrm>
          <a:prstGeom prst="rect">
            <a:avLst/>
          </a:prstGeom>
          <a:noFill/>
        </p:spPr>
        <p:txBody>
          <a:bodyPr wrap="square" tIns="0" rIns="0" bIns="0" rtlCol="0">
            <a:spAutoFit/>
          </a:bodyPr>
          <a:lstStyle/>
          <a:p>
            <a:pPr>
              <a:lnSpc>
                <a:spcPct val="80000"/>
              </a:lnSpc>
            </a:pPr>
            <a:r>
              <a:rPr lang="en-US" sz="3000" b="1" kern="0" spc="-150" dirty="0" smtClean="0">
                <a:solidFill>
                  <a:srgbClr val="A6A6A6"/>
                </a:solidFill>
                <a:latin typeface="Arial"/>
                <a:cs typeface="Arial"/>
              </a:rPr>
              <a:t>For students,</a:t>
            </a:r>
          </a:p>
          <a:p>
            <a:pPr>
              <a:lnSpc>
                <a:spcPct val="80000"/>
              </a:lnSpc>
            </a:pPr>
            <a:r>
              <a:rPr lang="en-US" sz="3000" b="1" kern="0" spc="-150" dirty="0" smtClean="0">
                <a:solidFill>
                  <a:srgbClr val="A6A6A6"/>
                </a:solidFill>
                <a:latin typeface="Arial"/>
                <a:cs typeface="Arial"/>
              </a:rPr>
              <a:t>half of what they learn in year one</a:t>
            </a:r>
          </a:p>
          <a:p>
            <a:pPr>
              <a:lnSpc>
                <a:spcPct val="80000"/>
              </a:lnSpc>
            </a:pPr>
            <a:r>
              <a:rPr lang="en-US" sz="3000" b="1" kern="0" spc="-150" dirty="0" smtClean="0">
                <a:solidFill>
                  <a:srgbClr val="D60057"/>
                </a:solidFill>
                <a:latin typeface="Arial"/>
                <a:cs typeface="Arial"/>
              </a:rPr>
              <a:t>will be outdated in three years.</a:t>
            </a:r>
          </a:p>
        </p:txBody>
      </p:sp>
      <p:grpSp>
        <p:nvGrpSpPr>
          <p:cNvPr id="17" name="Group 16"/>
          <p:cNvGrpSpPr/>
          <p:nvPr/>
        </p:nvGrpSpPr>
        <p:grpSpPr>
          <a:xfrm>
            <a:off x="8707438" y="241298"/>
            <a:ext cx="466725" cy="1651001"/>
            <a:chOff x="8707438" y="241298"/>
            <a:chExt cx="466725" cy="1651001"/>
          </a:xfrm>
          <a:solidFill>
            <a:srgbClr val="AA198D"/>
          </a:solidFill>
        </p:grpSpPr>
        <p:sp>
          <p:nvSpPr>
            <p:cNvPr id="18" name="Rectangle 17"/>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9" name="TextBox 18"/>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
        <p:nvSpPr>
          <p:cNvPr id="7" name="Rectangle 6"/>
          <p:cNvSpPr/>
          <p:nvPr/>
        </p:nvSpPr>
        <p:spPr>
          <a:xfrm>
            <a:off x="5434275" y="6263639"/>
            <a:ext cx="3505970" cy="276999"/>
          </a:xfrm>
          <a:prstGeom prst="rect">
            <a:avLst/>
          </a:prstGeom>
        </p:spPr>
        <p:txBody>
          <a:bodyPr wrap="square" lIns="0" tIns="0" rIns="0" bIns="0" anchor="b">
            <a:spAutoFit/>
          </a:bodyPr>
          <a:lstStyle/>
          <a:p>
            <a:r>
              <a:rPr lang="en-US" sz="900" dirty="0">
                <a:solidFill>
                  <a:srgbClr val="7F7F7F"/>
                </a:solidFill>
                <a:latin typeface="Arial" pitchFamily="34" charset="0"/>
                <a:cs typeface="Arial" pitchFamily="34" charset="0"/>
              </a:rPr>
              <a:t>Source: </a:t>
            </a:r>
            <a:r>
              <a:rPr lang="en-US" sz="900" dirty="0" smtClean="0">
                <a:solidFill>
                  <a:srgbClr val="7F7F7F"/>
                </a:solidFill>
                <a:latin typeface="Arial" pitchFamily="34" charset="0"/>
                <a:cs typeface="Arial" pitchFamily="34" charset="0"/>
              </a:rPr>
              <a:t>Britannica.com, </a:t>
            </a:r>
            <a:r>
              <a:rPr lang="en-US" sz="900" i="1" dirty="0" smtClean="0">
                <a:solidFill>
                  <a:srgbClr val="7F7F7F"/>
                </a:solidFill>
                <a:latin typeface="Arial" pitchFamily="34" charset="0"/>
                <a:cs typeface="Arial" pitchFamily="34" charset="0"/>
              </a:rPr>
              <a:t>Professional Knowledge Increasingly Obsolete, </a:t>
            </a:r>
            <a:r>
              <a:rPr lang="en-US" sz="900" dirty="0" smtClean="0">
                <a:solidFill>
                  <a:srgbClr val="7F7F7F"/>
                </a:solidFill>
                <a:latin typeface="Arial" pitchFamily="34" charset="0"/>
                <a:cs typeface="Arial" pitchFamily="34" charset="0"/>
              </a:rPr>
              <a:t>2008</a:t>
            </a:r>
            <a:endParaRPr lang="en-US" sz="900" dirty="0">
              <a:solidFill>
                <a:srgbClr val="7F7F7F"/>
              </a:solidFill>
              <a:latin typeface="Arial" pitchFamily="34" charset="0"/>
              <a:cs typeface="Arial"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814" r="19663"/>
          <a:stretch/>
        </p:blipFill>
        <p:spPr>
          <a:xfrm>
            <a:off x="202025" y="224361"/>
            <a:ext cx="4829294" cy="6400800"/>
          </a:xfrm>
          <a:prstGeom prst="rect">
            <a:avLst/>
          </a:prstGeom>
        </p:spPr>
      </p:pic>
    </p:spTree>
    <p:extLst>
      <p:ext uri="{BB962C8B-B14F-4D97-AF65-F5344CB8AC3E}">
        <p14:creationId xmlns:p14="http://schemas.microsoft.com/office/powerpoint/2010/main" val="259345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896620" y="2095500"/>
            <a:ext cx="7574280" cy="2743200"/>
          </a:xfrm>
          <a:prstGeom prst="rect">
            <a:avLst/>
          </a:prstGeom>
          <a:noFill/>
          <a:ln w="9525">
            <a:noFill/>
            <a:miter lim="800000"/>
            <a:headEnd/>
            <a:tailEnd/>
          </a:ln>
        </p:spPr>
        <p:txBody>
          <a:bodyPr lIns="0" tIns="0" rIns="0" bIns="0" anchor="t"/>
          <a:lstStyle/>
          <a:p>
            <a:pPr lvl="0">
              <a:lnSpc>
                <a:spcPct val="90000"/>
              </a:lnSpc>
              <a:spcBef>
                <a:spcPct val="0"/>
              </a:spcBef>
              <a:defRPr/>
            </a:pPr>
            <a:r>
              <a:rPr lang="en-US" sz="3600" b="1" spc="-200" dirty="0" smtClean="0">
                <a:solidFill>
                  <a:srgbClr val="D60057"/>
                </a:solidFill>
                <a:latin typeface="Arial" pitchFamily="34" charset="0"/>
                <a:cs typeface="Arial" pitchFamily="34" charset="0"/>
              </a:rPr>
              <a:t>We are currently preparing students </a:t>
            </a:r>
            <a:br>
              <a:rPr lang="en-US" sz="3600" b="1" spc="-200" dirty="0" smtClean="0">
                <a:solidFill>
                  <a:srgbClr val="D60057"/>
                </a:solidFill>
                <a:latin typeface="Arial" pitchFamily="34" charset="0"/>
                <a:cs typeface="Arial" pitchFamily="34" charset="0"/>
              </a:rPr>
            </a:br>
            <a:r>
              <a:rPr lang="en-US" sz="3600" b="1" spc="-200" dirty="0" smtClean="0">
                <a:solidFill>
                  <a:srgbClr val="D60057"/>
                </a:solidFill>
                <a:latin typeface="Arial" pitchFamily="34" charset="0"/>
                <a:cs typeface="Arial" pitchFamily="34" charset="0"/>
              </a:rPr>
              <a:t>for jobs that don’t yet exist</a:t>
            </a:r>
          </a:p>
        </p:txBody>
      </p:sp>
      <p:grpSp>
        <p:nvGrpSpPr>
          <p:cNvPr id="9" name="Group 8"/>
          <p:cNvGrpSpPr/>
          <p:nvPr/>
        </p:nvGrpSpPr>
        <p:grpSpPr>
          <a:xfrm>
            <a:off x="8707438" y="241298"/>
            <a:ext cx="466725" cy="1651001"/>
            <a:chOff x="8707438" y="241298"/>
            <a:chExt cx="466725" cy="1651001"/>
          </a:xfrm>
          <a:solidFill>
            <a:srgbClr val="AA198D"/>
          </a:solidFill>
        </p:grpSpPr>
        <p:sp>
          <p:nvSpPr>
            <p:cNvPr id="10" name="Rectangle 9"/>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7079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p:cNvSpPr txBox="1">
            <a:spLocks/>
          </p:cNvSpPr>
          <p:nvPr/>
        </p:nvSpPr>
        <p:spPr bwMode="auto">
          <a:xfrm>
            <a:off x="3835041" y="2750614"/>
            <a:ext cx="4859011" cy="16455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12713" marR="0" lvl="0" indent="-112713" algn="l" defTabSz="914400" rtl="0" eaLnBrk="1" fontAlgn="base" latinLnBrk="0" hangingPunct="1">
              <a:lnSpc>
                <a:spcPct val="100000"/>
              </a:lnSpc>
              <a:spcBef>
                <a:spcPct val="20000"/>
              </a:spcBef>
              <a:spcAft>
                <a:spcPct val="0"/>
              </a:spcAft>
              <a:buClrTx/>
              <a:buSzTx/>
              <a:buFontTx/>
              <a:buNone/>
              <a:tabLst/>
              <a:defRPr/>
            </a:pPr>
            <a:r>
              <a:rPr kumimoji="0" lang="en-US" sz="2000" u="none" strike="noStrike" kern="0" cap="none" normalizeH="0" noProof="0" dirty="0" smtClean="0">
                <a:ln>
                  <a:noFill/>
                </a:ln>
                <a:solidFill>
                  <a:schemeClr val="tx1">
                    <a:lumMod val="50000"/>
                    <a:lumOff val="50000"/>
                  </a:schemeClr>
                </a:solidFill>
                <a:effectLst/>
                <a:uLnTx/>
                <a:uFillTx/>
                <a:latin typeface="Arial"/>
                <a:ea typeface="+mn-ea"/>
                <a:cs typeface="Arial"/>
              </a:rPr>
              <a:t>“…a period when new technologies and technological systems arise, when the economy is recast and society remade, </a:t>
            </a:r>
            <a:br>
              <a:rPr kumimoji="0" lang="en-US" sz="2000" u="none" strike="noStrike" kern="0" cap="none" normalizeH="0" noProof="0" dirty="0" smtClean="0">
                <a:ln>
                  <a:noFill/>
                </a:ln>
                <a:solidFill>
                  <a:schemeClr val="tx1">
                    <a:lumMod val="50000"/>
                    <a:lumOff val="50000"/>
                  </a:schemeClr>
                </a:solidFill>
                <a:effectLst/>
                <a:uLnTx/>
                <a:uFillTx/>
                <a:latin typeface="Arial"/>
                <a:ea typeface="+mn-ea"/>
                <a:cs typeface="Arial"/>
              </a:rPr>
            </a:br>
            <a:r>
              <a:rPr kumimoji="0" lang="en-US" sz="2000" u="none" strike="noStrike" kern="0" cap="none" normalizeH="0" noProof="0" dirty="0" smtClean="0">
                <a:ln>
                  <a:noFill/>
                </a:ln>
                <a:solidFill>
                  <a:schemeClr val="tx1">
                    <a:lumMod val="50000"/>
                    <a:lumOff val="50000"/>
                  </a:schemeClr>
                </a:solidFill>
                <a:effectLst/>
                <a:uLnTx/>
                <a:uFillTx/>
                <a:latin typeface="Arial"/>
                <a:ea typeface="+mn-ea"/>
                <a:cs typeface="Arial"/>
              </a:rPr>
              <a:t>and when the places where we live and work change to suit new needs.”</a:t>
            </a:r>
            <a:endParaRPr kumimoji="0" lang="en-US" sz="2000" u="none" strike="noStrike" kern="0" cap="none" normalizeH="0" noProof="0" dirty="0">
              <a:ln>
                <a:noFill/>
              </a:ln>
              <a:solidFill>
                <a:schemeClr val="tx1">
                  <a:lumMod val="50000"/>
                  <a:lumOff val="50000"/>
                </a:schemeClr>
              </a:solidFill>
              <a:effectLst/>
              <a:uLnTx/>
              <a:uFillTx/>
              <a:latin typeface="Arial"/>
              <a:ea typeface="+mn-ea"/>
              <a:cs typeface="Arial"/>
            </a:endParaRPr>
          </a:p>
        </p:txBody>
      </p:sp>
      <p:sp>
        <p:nvSpPr>
          <p:cNvPr id="7" name="TextBox 6"/>
          <p:cNvSpPr txBox="1">
            <a:spLocks noChangeArrowheads="1"/>
          </p:cNvSpPr>
          <p:nvPr/>
        </p:nvSpPr>
        <p:spPr bwMode="auto">
          <a:xfrm>
            <a:off x="3972117" y="4528069"/>
            <a:ext cx="2642285" cy="398463"/>
          </a:xfrm>
          <a:prstGeom prst="rect">
            <a:avLst/>
          </a:prstGeom>
          <a:noFill/>
          <a:ln w="9525">
            <a:noFill/>
            <a:miter lim="800000"/>
            <a:headEnd/>
            <a:tailEnd/>
          </a:ln>
        </p:spPr>
        <p:txBody>
          <a:bodyPr lIns="0" tIns="0" rIns="0" bIns="0"/>
          <a:lstStyle/>
          <a:p>
            <a:pPr marL="112713" indent="-112713" defTabSz="457200" fontAlgn="base">
              <a:lnSpc>
                <a:spcPct val="90000"/>
              </a:lnSpc>
              <a:spcBef>
                <a:spcPct val="0"/>
              </a:spcBef>
              <a:spcAft>
                <a:spcPct val="0"/>
              </a:spcAft>
            </a:pPr>
            <a:r>
              <a:rPr lang="en-US" sz="1200" b="1" dirty="0" smtClean="0">
                <a:solidFill>
                  <a:srgbClr val="7F7F7F"/>
                </a:solidFill>
                <a:latin typeface="Arial"/>
                <a:ea typeface="ＭＳ Ｐゴシック" pitchFamily="34" charset="-128"/>
                <a:cs typeface="Arial"/>
              </a:rPr>
              <a:t>Richard Florida</a:t>
            </a:r>
            <a:endParaRPr lang="en-US" sz="1200" dirty="0">
              <a:solidFill>
                <a:srgbClr val="7F7F7F"/>
              </a:solidFill>
              <a:latin typeface="Arial"/>
              <a:ea typeface="ＭＳ Ｐゴシック" pitchFamily="34" charset="-128"/>
              <a:cs typeface="Arial"/>
            </a:endParaRPr>
          </a:p>
          <a:p>
            <a:pPr marL="112713" indent="-112713" defTabSz="457200" fontAlgn="base">
              <a:lnSpc>
                <a:spcPct val="90000"/>
              </a:lnSpc>
              <a:spcBef>
                <a:spcPct val="0"/>
              </a:spcBef>
              <a:spcAft>
                <a:spcPct val="0"/>
              </a:spcAft>
            </a:pPr>
            <a:r>
              <a:rPr lang="en-US" sz="1200" dirty="0" smtClean="0">
                <a:solidFill>
                  <a:srgbClr val="7F7F7F"/>
                </a:solidFill>
                <a:latin typeface="Arial"/>
                <a:ea typeface="ＭＳ Ｐゴシック" pitchFamily="34" charset="-128"/>
                <a:cs typeface="Arial"/>
              </a:rPr>
              <a:t>Urban Studies Expert &amp; Author</a:t>
            </a:r>
            <a:endParaRPr lang="en-US" sz="1200" dirty="0">
              <a:solidFill>
                <a:srgbClr val="7F7F7F"/>
              </a:solidFill>
              <a:latin typeface="Arial"/>
              <a:ea typeface="ＭＳ Ｐゴシック" pitchFamily="34" charset="-128"/>
              <a:cs typeface="Arial"/>
            </a:endParaRPr>
          </a:p>
        </p:txBody>
      </p:sp>
      <p:sp>
        <p:nvSpPr>
          <p:cNvPr id="9" name="TextBox 8"/>
          <p:cNvSpPr txBox="1"/>
          <p:nvPr/>
        </p:nvSpPr>
        <p:spPr>
          <a:xfrm>
            <a:off x="3835041" y="2044085"/>
            <a:ext cx="4859011" cy="512961"/>
          </a:xfrm>
          <a:prstGeom prst="rect">
            <a:avLst/>
          </a:prstGeom>
          <a:noFill/>
        </p:spPr>
        <p:txBody>
          <a:bodyPr wrap="square" lIns="0" tIns="0" rIns="0" bIns="0" rtlCol="0">
            <a:spAutoFit/>
          </a:bodyPr>
          <a:lstStyle/>
          <a:p>
            <a:pPr>
              <a:lnSpc>
                <a:spcPct val="80000"/>
              </a:lnSpc>
            </a:pPr>
            <a:r>
              <a:rPr lang="en-US" sz="4000" b="1" spc="-200" dirty="0" smtClean="0">
                <a:solidFill>
                  <a:schemeClr val="bg1">
                    <a:lumMod val="65000"/>
                  </a:schemeClr>
                </a:solidFill>
                <a:latin typeface="Arial"/>
                <a:cs typeface="Arial"/>
              </a:rPr>
              <a:t>We are living in…</a:t>
            </a:r>
            <a:endParaRPr lang="en-US" sz="4000" b="1" spc="-200" dirty="0">
              <a:solidFill>
                <a:schemeClr val="bg1">
                  <a:lumMod val="65000"/>
                </a:schemeClr>
              </a:solidFill>
            </a:endParaRPr>
          </a:p>
        </p:txBody>
      </p:sp>
      <p:pic>
        <p:nvPicPr>
          <p:cNvPr id="13" name="Picture 2" descr="http://www.creativeclass.com/richard_florida/books/the_great_reset/the_great_reset_book_cover.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6902" y="1847575"/>
            <a:ext cx="2078038" cy="3117057"/>
          </a:xfrm>
          <a:prstGeom prst="rect">
            <a:avLst/>
          </a:prstGeom>
          <a:noFill/>
          <a:ln w="9525">
            <a:noFill/>
            <a:miter lim="800000"/>
            <a:headEnd/>
            <a:tailEnd/>
          </a:ln>
          <a:effectLst>
            <a:outerShdw blurRad="50800" dist="38100" dir="270000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896620" y="2095500"/>
            <a:ext cx="7574280" cy="2743200"/>
          </a:xfrm>
          <a:prstGeom prst="rect">
            <a:avLst/>
          </a:prstGeom>
          <a:noFill/>
          <a:ln w="9525">
            <a:noFill/>
            <a:miter lim="800000"/>
            <a:headEnd/>
            <a:tailEnd/>
          </a:ln>
        </p:spPr>
        <p:txBody>
          <a:bodyPr lIns="0" tIns="0" rIns="0" bIns="0" anchor="t"/>
          <a:lstStyle/>
          <a:p>
            <a:pPr lvl="0">
              <a:lnSpc>
                <a:spcPct val="90000"/>
              </a:lnSpc>
              <a:spcBef>
                <a:spcPct val="0"/>
              </a:spcBef>
              <a:defRPr/>
            </a:pPr>
            <a:r>
              <a:rPr lang="en-US" sz="3600" b="1" spc="-200" dirty="0" smtClean="0">
                <a:solidFill>
                  <a:srgbClr val="A6A6A6"/>
                </a:solidFill>
                <a:latin typeface="Arial" pitchFamily="34" charset="0"/>
                <a:cs typeface="Arial" pitchFamily="34" charset="0"/>
              </a:rPr>
              <a:t>We are currently preparing students </a:t>
            </a:r>
            <a:br>
              <a:rPr lang="en-US" sz="3600" b="1" spc="-200" dirty="0" smtClean="0">
                <a:solidFill>
                  <a:srgbClr val="A6A6A6"/>
                </a:solidFill>
                <a:latin typeface="Arial" pitchFamily="34" charset="0"/>
                <a:cs typeface="Arial" pitchFamily="34" charset="0"/>
              </a:rPr>
            </a:br>
            <a:r>
              <a:rPr lang="en-US" sz="3600" b="1" spc="-200" dirty="0" smtClean="0">
                <a:solidFill>
                  <a:srgbClr val="A6A6A6"/>
                </a:solidFill>
                <a:latin typeface="Arial" pitchFamily="34" charset="0"/>
                <a:cs typeface="Arial" pitchFamily="34" charset="0"/>
              </a:rPr>
              <a:t>for jobs that don’t yet exist, </a:t>
            </a:r>
            <a:r>
              <a:rPr lang="en-US" sz="3600" b="1" spc="-200" dirty="0" smtClean="0">
                <a:solidFill>
                  <a:srgbClr val="D60057"/>
                </a:solidFill>
                <a:latin typeface="Arial" pitchFamily="34" charset="0"/>
                <a:cs typeface="Arial" pitchFamily="34" charset="0"/>
              </a:rPr>
              <a:t>u</a:t>
            </a:r>
            <a:r>
              <a:rPr lang="en-US" sz="3600" b="1" kern="0" spc="-200" dirty="0" smtClean="0">
                <a:solidFill>
                  <a:srgbClr val="D60057"/>
                </a:solidFill>
                <a:latin typeface="Arial"/>
                <a:cs typeface="Arial"/>
              </a:rPr>
              <a:t>sing </a:t>
            </a:r>
            <a:r>
              <a:rPr lang="en-US" sz="3600" b="1" kern="0" spc="-200" dirty="0">
                <a:solidFill>
                  <a:srgbClr val="D60057"/>
                </a:solidFill>
                <a:latin typeface="Arial"/>
                <a:cs typeface="Arial"/>
              </a:rPr>
              <a:t>technologies that haven’t been </a:t>
            </a:r>
            <a:r>
              <a:rPr lang="en-US" sz="3600" b="1" kern="0" spc="-200" dirty="0" smtClean="0">
                <a:solidFill>
                  <a:srgbClr val="D60057"/>
                </a:solidFill>
                <a:latin typeface="Arial"/>
                <a:cs typeface="Arial"/>
              </a:rPr>
              <a:t>invented</a:t>
            </a:r>
            <a:endParaRPr lang="en-US" sz="3600" b="1" spc="-200" dirty="0" smtClean="0">
              <a:solidFill>
                <a:srgbClr val="D60057"/>
              </a:solidFill>
              <a:latin typeface="Arial" pitchFamily="34" charset="0"/>
              <a:cs typeface="Arial" pitchFamily="34" charset="0"/>
            </a:endParaRPr>
          </a:p>
        </p:txBody>
      </p:sp>
      <p:grpSp>
        <p:nvGrpSpPr>
          <p:cNvPr id="9" name="Group 8"/>
          <p:cNvGrpSpPr/>
          <p:nvPr/>
        </p:nvGrpSpPr>
        <p:grpSpPr>
          <a:xfrm>
            <a:off x="8707438" y="241298"/>
            <a:ext cx="466725" cy="1651001"/>
            <a:chOff x="8707438" y="241298"/>
            <a:chExt cx="466725" cy="1651001"/>
          </a:xfrm>
          <a:solidFill>
            <a:srgbClr val="AA198D"/>
          </a:solidFill>
        </p:grpSpPr>
        <p:sp>
          <p:nvSpPr>
            <p:cNvPr id="10" name="Rectangle 9"/>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107040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896620" y="2095500"/>
            <a:ext cx="7574280" cy="2743200"/>
          </a:xfrm>
          <a:prstGeom prst="rect">
            <a:avLst/>
          </a:prstGeom>
          <a:noFill/>
          <a:ln w="9525">
            <a:noFill/>
            <a:miter lim="800000"/>
            <a:headEnd/>
            <a:tailEnd/>
          </a:ln>
        </p:spPr>
        <p:txBody>
          <a:bodyPr lIns="0" tIns="0" rIns="0" bIns="0" anchor="t"/>
          <a:lstStyle/>
          <a:p>
            <a:pPr lvl="0">
              <a:lnSpc>
                <a:spcPct val="90000"/>
              </a:lnSpc>
              <a:spcBef>
                <a:spcPct val="0"/>
              </a:spcBef>
              <a:defRPr/>
            </a:pPr>
            <a:r>
              <a:rPr lang="en-US" sz="3600" b="1" spc="-200" dirty="0" smtClean="0">
                <a:solidFill>
                  <a:schemeClr val="bg1">
                    <a:lumMod val="65000"/>
                  </a:schemeClr>
                </a:solidFill>
                <a:latin typeface="Arial" pitchFamily="34" charset="0"/>
                <a:cs typeface="Arial" pitchFamily="34" charset="0"/>
              </a:rPr>
              <a:t>We are currently preparing students </a:t>
            </a:r>
            <a:br>
              <a:rPr lang="en-US" sz="3600" b="1" spc="-200" dirty="0" smtClean="0">
                <a:solidFill>
                  <a:schemeClr val="bg1">
                    <a:lumMod val="65000"/>
                  </a:schemeClr>
                </a:solidFill>
                <a:latin typeface="Arial" pitchFamily="34" charset="0"/>
                <a:cs typeface="Arial" pitchFamily="34" charset="0"/>
              </a:rPr>
            </a:br>
            <a:r>
              <a:rPr lang="en-US" sz="3600" b="1" spc="-200" dirty="0" smtClean="0">
                <a:solidFill>
                  <a:schemeClr val="bg1">
                    <a:lumMod val="65000"/>
                  </a:schemeClr>
                </a:solidFill>
                <a:latin typeface="Arial" pitchFamily="34" charset="0"/>
                <a:cs typeface="Arial" pitchFamily="34" charset="0"/>
              </a:rPr>
              <a:t>for jobs that don’t yet exist, u</a:t>
            </a:r>
            <a:r>
              <a:rPr lang="en-US" sz="3600" b="1" kern="0" spc="-200" dirty="0" smtClean="0">
                <a:solidFill>
                  <a:schemeClr val="bg1">
                    <a:lumMod val="65000"/>
                  </a:schemeClr>
                </a:solidFill>
                <a:latin typeface="Arial"/>
                <a:cs typeface="Arial"/>
              </a:rPr>
              <a:t>sing </a:t>
            </a:r>
            <a:r>
              <a:rPr lang="en-US" sz="3600" b="1" kern="0" spc="-200" dirty="0">
                <a:solidFill>
                  <a:schemeClr val="bg1">
                    <a:lumMod val="65000"/>
                  </a:schemeClr>
                </a:solidFill>
                <a:latin typeface="Arial"/>
                <a:cs typeface="Arial"/>
              </a:rPr>
              <a:t>technologies that haven’t been </a:t>
            </a:r>
            <a:r>
              <a:rPr lang="en-US" sz="3600" b="1" kern="0" spc="-200" dirty="0" smtClean="0">
                <a:solidFill>
                  <a:schemeClr val="bg1">
                    <a:lumMod val="65000"/>
                  </a:schemeClr>
                </a:solidFill>
                <a:latin typeface="Arial"/>
                <a:cs typeface="Arial"/>
              </a:rPr>
              <a:t>invented, </a:t>
            </a:r>
            <a:r>
              <a:rPr lang="en-US" sz="3600" b="1" spc="-200" dirty="0" smtClean="0">
                <a:solidFill>
                  <a:srgbClr val="D60057"/>
                </a:solidFill>
                <a:latin typeface="Arial" pitchFamily="34" charset="0"/>
                <a:cs typeface="Arial" pitchFamily="34" charset="0"/>
              </a:rPr>
              <a:t>in </a:t>
            </a:r>
            <a:r>
              <a:rPr lang="en-US" sz="3600" b="1" spc="-200" dirty="0">
                <a:solidFill>
                  <a:srgbClr val="D60057"/>
                </a:solidFill>
                <a:latin typeface="Arial" pitchFamily="34" charset="0"/>
                <a:cs typeface="Arial" pitchFamily="34" charset="0"/>
              </a:rPr>
              <a:t>order to solve problems </a:t>
            </a:r>
            <a:br>
              <a:rPr lang="en-US" sz="3600" b="1" spc="-200" dirty="0">
                <a:solidFill>
                  <a:srgbClr val="D60057"/>
                </a:solidFill>
                <a:latin typeface="Arial" pitchFamily="34" charset="0"/>
                <a:cs typeface="Arial" pitchFamily="34" charset="0"/>
              </a:rPr>
            </a:br>
            <a:r>
              <a:rPr lang="en-US" sz="3600" b="1" spc="-200" dirty="0">
                <a:solidFill>
                  <a:srgbClr val="D60057"/>
                </a:solidFill>
                <a:latin typeface="Arial" pitchFamily="34" charset="0"/>
                <a:cs typeface="Arial" pitchFamily="34" charset="0"/>
              </a:rPr>
              <a:t>we don’t even know are problems yet.</a:t>
            </a:r>
          </a:p>
          <a:p>
            <a:pPr>
              <a:lnSpc>
                <a:spcPct val="90000"/>
              </a:lnSpc>
              <a:spcBef>
                <a:spcPct val="0"/>
              </a:spcBef>
              <a:defRPr/>
            </a:pPr>
            <a:endParaRPr lang="en-US" sz="3600" b="1" kern="0" spc="-200" dirty="0">
              <a:solidFill>
                <a:srgbClr val="D60057"/>
              </a:solidFill>
              <a:latin typeface="Arial"/>
              <a:cs typeface="Arial"/>
            </a:endParaRPr>
          </a:p>
          <a:p>
            <a:pPr lvl="0">
              <a:lnSpc>
                <a:spcPct val="90000"/>
              </a:lnSpc>
              <a:spcBef>
                <a:spcPct val="0"/>
              </a:spcBef>
              <a:defRPr/>
            </a:pPr>
            <a:endParaRPr lang="en-US" sz="3600" b="1" spc="-200" dirty="0" smtClean="0">
              <a:solidFill>
                <a:srgbClr val="D60057"/>
              </a:solidFill>
              <a:latin typeface="Arial" pitchFamily="34" charset="0"/>
              <a:cs typeface="Arial" pitchFamily="34" charset="0"/>
            </a:endParaRPr>
          </a:p>
        </p:txBody>
      </p:sp>
      <p:grpSp>
        <p:nvGrpSpPr>
          <p:cNvPr id="6" name="Group 5"/>
          <p:cNvGrpSpPr/>
          <p:nvPr/>
        </p:nvGrpSpPr>
        <p:grpSpPr>
          <a:xfrm>
            <a:off x="8707438" y="241298"/>
            <a:ext cx="466725" cy="1651001"/>
            <a:chOff x="8707438" y="241298"/>
            <a:chExt cx="466725" cy="1651001"/>
          </a:xfrm>
          <a:solidFill>
            <a:srgbClr val="AA198D"/>
          </a:solidFill>
        </p:grpSpPr>
        <p:sp>
          <p:nvSpPr>
            <p:cNvPr id="8" name="Rectangle 7"/>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217634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9120" y="6402139"/>
            <a:ext cx="3505970" cy="138499"/>
          </a:xfrm>
          <a:prstGeom prst="rect">
            <a:avLst/>
          </a:prstGeom>
        </p:spPr>
        <p:txBody>
          <a:bodyPr wrap="square" lIns="0" tIns="0" rIns="0" bIns="0">
            <a:spAutoFit/>
          </a:bodyPr>
          <a:lstStyle/>
          <a:p>
            <a:r>
              <a:rPr lang="en-US" sz="900" dirty="0" smtClean="0">
                <a:solidFill>
                  <a:srgbClr val="7F7F7F"/>
                </a:solidFill>
                <a:latin typeface="Arial" pitchFamily="34" charset="0"/>
                <a:cs typeface="Arial" pitchFamily="34" charset="0"/>
              </a:rPr>
              <a:t>Source: Capitalizing on Complexity IBM 2010 CEO Study</a:t>
            </a:r>
          </a:p>
        </p:txBody>
      </p:sp>
      <p:sp>
        <p:nvSpPr>
          <p:cNvPr id="16" name="TextBox 15"/>
          <p:cNvSpPr txBox="1"/>
          <p:nvPr/>
        </p:nvSpPr>
        <p:spPr>
          <a:xfrm>
            <a:off x="579120" y="899392"/>
            <a:ext cx="5927292" cy="1797415"/>
          </a:xfrm>
          <a:prstGeom prst="rect">
            <a:avLst/>
          </a:prstGeom>
          <a:noFill/>
        </p:spPr>
        <p:txBody>
          <a:bodyPr wrap="square" lIns="0" tIns="0" rIns="0" bIns="0" rtlCol="0">
            <a:spAutoFit/>
          </a:bodyPr>
          <a:lstStyle/>
          <a:p>
            <a:pPr>
              <a:lnSpc>
                <a:spcPct val="80000"/>
              </a:lnSpc>
              <a:spcAft>
                <a:spcPts val="3000"/>
              </a:spcAft>
            </a:pPr>
            <a:r>
              <a:rPr lang="en-US" sz="4800" b="1" spc="-150" dirty="0">
                <a:solidFill>
                  <a:schemeClr val="bg1">
                    <a:lumMod val="65000"/>
                  </a:schemeClr>
                </a:solidFill>
                <a:latin typeface="Arial" pitchFamily="34" charset="0"/>
                <a:cs typeface="Arial" pitchFamily="34" charset="0"/>
              </a:rPr>
              <a:t>developing </a:t>
            </a:r>
            <a:br>
              <a:rPr lang="en-US" sz="4800" b="1" spc="-150" dirty="0">
                <a:solidFill>
                  <a:schemeClr val="bg1">
                    <a:lumMod val="65000"/>
                  </a:schemeClr>
                </a:solidFill>
                <a:latin typeface="Arial" pitchFamily="34" charset="0"/>
                <a:cs typeface="Arial" pitchFamily="34" charset="0"/>
              </a:rPr>
            </a:br>
            <a:r>
              <a:rPr lang="en-US" sz="4800" b="1" spc="-150" dirty="0">
                <a:solidFill>
                  <a:schemeClr val="bg1">
                    <a:lumMod val="65000"/>
                  </a:schemeClr>
                </a:solidFill>
                <a:latin typeface="Arial" pitchFamily="34" charset="0"/>
                <a:cs typeface="Arial" pitchFamily="34" charset="0"/>
              </a:rPr>
              <a:t>21</a:t>
            </a:r>
            <a:r>
              <a:rPr lang="en-US" sz="4800" b="1" spc="-150" baseline="30000" dirty="0">
                <a:solidFill>
                  <a:schemeClr val="bg1">
                    <a:lumMod val="65000"/>
                  </a:schemeClr>
                </a:solidFill>
                <a:latin typeface="Arial" pitchFamily="34" charset="0"/>
                <a:cs typeface="Arial" pitchFamily="34" charset="0"/>
              </a:rPr>
              <a:t>st</a:t>
            </a:r>
            <a:r>
              <a:rPr lang="en-US" sz="4800" b="1" spc="-150" dirty="0">
                <a:solidFill>
                  <a:schemeClr val="bg1">
                    <a:lumMod val="65000"/>
                  </a:schemeClr>
                </a:solidFill>
                <a:latin typeface="Arial" pitchFamily="34" charset="0"/>
                <a:cs typeface="Arial" pitchFamily="34" charset="0"/>
              </a:rPr>
              <a:t> century </a:t>
            </a:r>
            <a:r>
              <a:rPr lang="en-US" sz="4800" b="1" spc="-150" dirty="0" smtClean="0">
                <a:solidFill>
                  <a:schemeClr val="bg1">
                    <a:lumMod val="65000"/>
                  </a:schemeClr>
                </a:solidFill>
                <a:latin typeface="Arial" pitchFamily="34" charset="0"/>
                <a:cs typeface="Arial" pitchFamily="34" charset="0"/>
              </a:rPr>
              <a:t/>
            </a:r>
            <a:br>
              <a:rPr lang="en-US" sz="4800" b="1" spc="-150" dirty="0" smtClean="0">
                <a:solidFill>
                  <a:schemeClr val="bg1">
                    <a:lumMod val="65000"/>
                  </a:schemeClr>
                </a:solidFill>
                <a:latin typeface="Arial" pitchFamily="34" charset="0"/>
                <a:cs typeface="Arial" pitchFamily="34" charset="0"/>
              </a:rPr>
            </a:br>
            <a:r>
              <a:rPr lang="en-US" sz="4800" b="1" spc="-150" dirty="0" smtClean="0">
                <a:solidFill>
                  <a:schemeClr val="bg1">
                    <a:lumMod val="65000"/>
                  </a:schemeClr>
                </a:solidFill>
                <a:latin typeface="Arial" pitchFamily="34" charset="0"/>
                <a:cs typeface="Arial" pitchFamily="34" charset="0"/>
              </a:rPr>
              <a:t>learners</a:t>
            </a:r>
            <a:endParaRPr lang="en-US" sz="4800" b="1" spc="-150" dirty="0">
              <a:solidFill>
                <a:schemeClr val="bg1">
                  <a:lumMod val="65000"/>
                </a:schemeClr>
              </a:solidFill>
              <a:latin typeface="Arial" pitchFamily="34" charset="0"/>
              <a:cs typeface="Arial" pitchFamily="34" charset="0"/>
            </a:endParaRPr>
          </a:p>
        </p:txBody>
      </p:sp>
      <p:sp>
        <p:nvSpPr>
          <p:cNvPr id="17" name="TextBox 16"/>
          <p:cNvSpPr txBox="1"/>
          <p:nvPr/>
        </p:nvSpPr>
        <p:spPr>
          <a:xfrm>
            <a:off x="3300671" y="5272296"/>
            <a:ext cx="3870048" cy="215444"/>
          </a:xfrm>
          <a:prstGeom prst="rect">
            <a:avLst/>
          </a:prstGeom>
          <a:noFill/>
        </p:spPr>
        <p:txBody>
          <a:bodyPr wrap="square" lIns="0" tIns="0" rIns="0" bIns="0" rtlCol="0">
            <a:spAutoFit/>
          </a:bodyPr>
          <a:lstStyle/>
          <a:p>
            <a:pPr marL="0" lvl="2">
              <a:buSzPct val="80000"/>
            </a:pPr>
            <a:r>
              <a:rPr lang="en-US" sz="1400" b="1" dirty="0" smtClean="0">
                <a:solidFill>
                  <a:schemeClr val="bg1">
                    <a:lumMod val="50000"/>
                  </a:schemeClr>
                </a:solidFill>
                <a:latin typeface="Arial" pitchFamily="34" charset="0"/>
                <a:cs typeface="Arial" pitchFamily="34" charset="0"/>
                <a:sym typeface="Arial" charset="0"/>
              </a:rPr>
              <a:t>WHAT CORPORATE LEADERS WANT</a:t>
            </a:r>
            <a:endParaRPr lang="en-US" sz="1400" b="1" spc="-150" dirty="0" smtClean="0">
              <a:solidFill>
                <a:schemeClr val="bg1">
                  <a:lumMod val="50000"/>
                </a:schemeClr>
              </a:solidFill>
              <a:latin typeface="Arial" pitchFamily="34" charset="0"/>
              <a:cs typeface="Arial" pitchFamily="34" charset="0"/>
              <a:sym typeface="Arial" charset="0"/>
            </a:endParaRPr>
          </a:p>
        </p:txBody>
      </p:sp>
      <p:grpSp>
        <p:nvGrpSpPr>
          <p:cNvPr id="11" name="Group 10"/>
          <p:cNvGrpSpPr/>
          <p:nvPr/>
        </p:nvGrpSpPr>
        <p:grpSpPr>
          <a:xfrm>
            <a:off x="8707438" y="241298"/>
            <a:ext cx="466725" cy="1651001"/>
            <a:chOff x="8707438" y="241298"/>
            <a:chExt cx="466725" cy="1651001"/>
          </a:xfrm>
          <a:solidFill>
            <a:srgbClr val="AA198D"/>
          </a:solidFill>
        </p:grpSpPr>
        <p:sp>
          <p:nvSpPr>
            <p:cNvPr id="12" name="Rectangle 11"/>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pic>
        <p:nvPicPr>
          <p:cNvPr id="15" name="Picture 14" descr="corpleaderswant_pink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2204" y="2026188"/>
            <a:ext cx="4708796" cy="3429690"/>
          </a:xfrm>
          <a:prstGeom prst="rect">
            <a:avLst/>
          </a:prstGeom>
        </p:spPr>
      </p:pic>
    </p:spTree>
    <p:extLst>
      <p:ext uri="{BB962C8B-B14F-4D97-AF65-F5344CB8AC3E}">
        <p14:creationId xmlns:p14="http://schemas.microsoft.com/office/powerpoint/2010/main" val="414928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9120" y="2070540"/>
            <a:ext cx="4296301" cy="2388346"/>
          </a:xfrm>
          <a:prstGeom prst="rect">
            <a:avLst/>
          </a:prstGeom>
          <a:noFill/>
        </p:spPr>
        <p:txBody>
          <a:bodyPr wrap="square" lIns="0" tIns="0" rIns="0" bIns="0" rtlCol="0" anchor="t">
            <a:spAutoFit/>
          </a:bodyPr>
          <a:lstStyle/>
          <a:p>
            <a:pPr>
              <a:lnSpc>
                <a:spcPct val="80000"/>
              </a:lnSpc>
            </a:pPr>
            <a:r>
              <a:rPr lang="en-US" sz="4800" b="1" kern="0" spc="-300" dirty="0">
                <a:solidFill>
                  <a:srgbClr val="D60057"/>
                </a:solidFill>
                <a:latin typeface="Arial"/>
                <a:cs typeface="Arial"/>
              </a:rPr>
              <a:t>e</a:t>
            </a:r>
            <a:r>
              <a:rPr lang="en-US" sz="4800" b="1" kern="0" spc="-300" dirty="0" smtClean="0">
                <a:solidFill>
                  <a:srgbClr val="D60057"/>
                </a:solidFill>
                <a:latin typeface="Arial"/>
                <a:cs typeface="Arial"/>
              </a:rPr>
              <a:t>mployers demand </a:t>
            </a:r>
            <a:br>
              <a:rPr lang="en-US" sz="4800" b="1" kern="0" spc="-300" dirty="0" smtClean="0">
                <a:solidFill>
                  <a:srgbClr val="D60057"/>
                </a:solidFill>
                <a:latin typeface="Arial"/>
                <a:cs typeface="Arial"/>
              </a:rPr>
            </a:br>
            <a:r>
              <a:rPr lang="en-US" sz="4800" b="1" kern="0" spc="-300" dirty="0" smtClean="0">
                <a:solidFill>
                  <a:srgbClr val="D60057"/>
                </a:solidFill>
                <a:latin typeface="Arial"/>
                <a:cs typeface="Arial"/>
              </a:rPr>
              <a:t>21</a:t>
            </a:r>
            <a:r>
              <a:rPr lang="en-US" sz="4800" b="1" kern="0" spc="-300" baseline="30000" dirty="0" smtClean="0">
                <a:solidFill>
                  <a:srgbClr val="D60057"/>
                </a:solidFill>
                <a:latin typeface="Arial"/>
                <a:cs typeface="Arial"/>
              </a:rPr>
              <a:t>st</a:t>
            </a:r>
            <a:r>
              <a:rPr lang="en-US" sz="4800" b="1" kern="0" spc="-300" dirty="0" smtClean="0">
                <a:solidFill>
                  <a:srgbClr val="D60057"/>
                </a:solidFill>
                <a:latin typeface="Arial"/>
                <a:cs typeface="Arial"/>
              </a:rPr>
              <a:t> century skills</a:t>
            </a:r>
            <a:endParaRPr lang="en-US" sz="4800" b="1" kern="0" spc="-300" baseline="30000" dirty="0" smtClean="0">
              <a:solidFill>
                <a:srgbClr val="D60057"/>
              </a:solidFill>
              <a:latin typeface="Arial"/>
              <a:cs typeface="Arial"/>
            </a:endParaRPr>
          </a:p>
        </p:txBody>
      </p:sp>
      <p:sp>
        <p:nvSpPr>
          <p:cNvPr id="9" name="TextBox 8"/>
          <p:cNvSpPr txBox="1"/>
          <p:nvPr/>
        </p:nvSpPr>
        <p:spPr>
          <a:xfrm>
            <a:off x="4829169" y="1376942"/>
            <a:ext cx="3437361" cy="4539704"/>
          </a:xfrm>
          <a:prstGeom prst="rect">
            <a:avLst/>
          </a:prstGeom>
          <a:noFill/>
        </p:spPr>
        <p:txBody>
          <a:bodyPr wrap="square" lIns="0" tIns="0" rIns="0" bIns="0" rtlCol="0">
            <a:spAutoFit/>
          </a:bodyPr>
          <a:lstStyle/>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Critical thinking</a:t>
            </a:r>
            <a:endParaRPr lang="en-US" sz="2000" dirty="0" smtClean="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Problem solving</a:t>
            </a:r>
            <a:endParaRPr lang="en-US" sz="2000" dirty="0" smtClean="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Innovation</a:t>
            </a:r>
            <a:endParaRPr lang="en-US" sz="2000" dirty="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Effective communication</a:t>
            </a:r>
            <a:endParaRPr lang="en-US" sz="2000" dirty="0" smtClean="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Effective collaboration</a:t>
            </a: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Self-directed learning</a:t>
            </a:r>
            <a:endParaRPr lang="en-US" sz="2000" dirty="0" smtClean="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Information and media literate</a:t>
            </a:r>
            <a:endParaRPr lang="en-US" sz="2000" dirty="0" smtClean="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Globally aware</a:t>
            </a:r>
            <a:endParaRPr lang="en-US" sz="2000" dirty="0" smtClean="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Civically engaged</a:t>
            </a:r>
            <a:endParaRPr lang="en-US" sz="2000" dirty="0" smtClean="0">
              <a:solidFill>
                <a:schemeClr val="bg1">
                  <a:lumMod val="50000"/>
                </a:schemeClr>
              </a:solidFill>
              <a:latin typeface="Arial" charset="0"/>
              <a:cs typeface="Arial" charset="0"/>
              <a:sym typeface="Gill Sans" charset="0"/>
            </a:endParaRPr>
          </a:p>
          <a:p>
            <a:pPr lvl="0" defTabSz="914400">
              <a:spcAft>
                <a:spcPts val="1000"/>
              </a:spcAft>
              <a:buClr>
                <a:schemeClr val="bg1">
                  <a:lumMod val="50000"/>
                </a:schemeClr>
              </a:buClr>
              <a:buSzPct val="80000"/>
              <a:defRPr/>
            </a:pPr>
            <a:r>
              <a:rPr lang="en-US" sz="2000" dirty="0" smtClean="0">
                <a:solidFill>
                  <a:schemeClr val="bg1">
                    <a:lumMod val="50000"/>
                  </a:schemeClr>
                </a:solidFill>
                <a:latin typeface="Arial" charset="0"/>
                <a:cs typeface="Arial" charset="0"/>
                <a:sym typeface="Arial" charset="0"/>
              </a:rPr>
              <a:t>Financially and </a:t>
            </a:r>
            <a:br>
              <a:rPr lang="en-US" sz="2000" dirty="0" smtClean="0">
                <a:solidFill>
                  <a:schemeClr val="bg1">
                    <a:lumMod val="50000"/>
                  </a:schemeClr>
                </a:solidFill>
                <a:latin typeface="Arial" charset="0"/>
                <a:cs typeface="Arial" charset="0"/>
                <a:sym typeface="Arial" charset="0"/>
              </a:rPr>
            </a:br>
            <a:r>
              <a:rPr lang="en-US" sz="2000" dirty="0" smtClean="0">
                <a:solidFill>
                  <a:schemeClr val="bg1">
                    <a:lumMod val="50000"/>
                  </a:schemeClr>
                </a:solidFill>
                <a:latin typeface="Arial" charset="0"/>
                <a:cs typeface="Arial" charset="0"/>
                <a:sym typeface="Arial" charset="0"/>
              </a:rPr>
              <a:t>economically literate</a:t>
            </a:r>
            <a:endParaRPr lang="en-US" sz="2000" dirty="0" smtClean="0">
              <a:solidFill>
                <a:schemeClr val="bg1">
                  <a:lumMod val="50000"/>
                </a:schemeClr>
              </a:solidFill>
              <a:latin typeface="Arial" charset="0"/>
              <a:cs typeface="Arial" charset="0"/>
              <a:sym typeface="Gill Sans" charset="0"/>
            </a:endParaRPr>
          </a:p>
        </p:txBody>
      </p:sp>
      <p:grpSp>
        <p:nvGrpSpPr>
          <p:cNvPr id="7" name="Group 6"/>
          <p:cNvGrpSpPr/>
          <p:nvPr/>
        </p:nvGrpSpPr>
        <p:grpSpPr>
          <a:xfrm>
            <a:off x="8707438" y="241298"/>
            <a:ext cx="466725" cy="1651001"/>
            <a:chOff x="8707438" y="241298"/>
            <a:chExt cx="466725" cy="1651001"/>
          </a:xfrm>
          <a:solidFill>
            <a:srgbClr val="AA198D"/>
          </a:solidFill>
        </p:grpSpPr>
        <p:sp>
          <p:nvSpPr>
            <p:cNvPr id="10" name="Rectangle 9"/>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51196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0002961-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6650" y="2867306"/>
            <a:ext cx="2510232" cy="1824129"/>
          </a:xfrm>
          <a:prstGeom prst="rect">
            <a:avLst/>
          </a:prstGeom>
        </p:spPr>
      </p:pic>
      <p:sp>
        <p:nvSpPr>
          <p:cNvPr id="8" name="TextBox 7"/>
          <p:cNvSpPr txBox="1"/>
          <p:nvPr/>
        </p:nvSpPr>
        <p:spPr>
          <a:xfrm>
            <a:off x="579120" y="1187291"/>
            <a:ext cx="5675867" cy="1071062"/>
          </a:xfrm>
          <a:prstGeom prst="rect">
            <a:avLst/>
          </a:prstGeom>
          <a:noFill/>
        </p:spPr>
        <p:txBody>
          <a:bodyPr wrap="square" lIns="0" tIns="0" rIns="0" bIns="0" rtlCol="0">
            <a:spAutoFit/>
          </a:bodyPr>
          <a:lstStyle/>
          <a:p>
            <a:pPr>
              <a:lnSpc>
                <a:spcPct val="70000"/>
              </a:lnSpc>
            </a:pPr>
            <a:r>
              <a:rPr lang="en-US" sz="4800" b="1" spc="-200" dirty="0" smtClean="0">
                <a:solidFill>
                  <a:srgbClr val="D60057"/>
                </a:solidFill>
                <a:latin typeface="Arial"/>
                <a:cs typeface="Arial"/>
              </a:rPr>
              <a:t>adoption of</a:t>
            </a:r>
          </a:p>
          <a:p>
            <a:pPr>
              <a:lnSpc>
                <a:spcPct val="70000"/>
              </a:lnSpc>
            </a:pPr>
            <a:r>
              <a:rPr lang="en-US" sz="4800" b="1" kern="0" spc="-200" dirty="0" smtClean="0">
                <a:solidFill>
                  <a:srgbClr val="D60057"/>
                </a:solidFill>
                <a:latin typeface="Arial"/>
                <a:cs typeface="Arial"/>
              </a:rPr>
              <a:t>new pedagogies</a:t>
            </a:r>
            <a:endParaRPr lang="en-US" sz="4800" b="1" kern="0" spc="-200" dirty="0">
              <a:solidFill>
                <a:srgbClr val="D60057"/>
              </a:solidFill>
              <a:latin typeface="Arial"/>
              <a:cs typeface="Arial"/>
            </a:endParaRPr>
          </a:p>
        </p:txBody>
      </p:sp>
      <p:pic>
        <p:nvPicPr>
          <p:cNvPr id="12" name="Picture 11" descr="11-0002806-1.jpg"/>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579120" y="2867306"/>
            <a:ext cx="2518338" cy="1824130"/>
          </a:xfrm>
          <a:prstGeom prst="rect">
            <a:avLst/>
          </a:prstGeom>
        </p:spPr>
      </p:pic>
      <p:sp>
        <p:nvSpPr>
          <p:cNvPr id="18" name="TextBox 17"/>
          <p:cNvSpPr txBox="1"/>
          <p:nvPr/>
        </p:nvSpPr>
        <p:spPr>
          <a:xfrm>
            <a:off x="592852" y="4824043"/>
            <a:ext cx="2435610" cy="498598"/>
          </a:xfrm>
          <a:prstGeom prst="rect">
            <a:avLst/>
          </a:prstGeom>
          <a:noFill/>
        </p:spPr>
        <p:txBody>
          <a:bodyPr wrap="square" lIns="0" tIns="0" rIns="0" bIns="0" rtlCol="0" anchor="ctr">
            <a:spAutoFit/>
          </a:bodyPr>
          <a:lstStyle/>
          <a:p>
            <a:pPr lvl="0">
              <a:lnSpc>
                <a:spcPct val="90000"/>
              </a:lnSpc>
              <a:spcBef>
                <a:spcPct val="0"/>
              </a:spcBef>
              <a:defRPr/>
            </a:pPr>
            <a:r>
              <a:rPr lang="en-US" dirty="0" smtClean="0">
                <a:solidFill>
                  <a:schemeClr val="bg1">
                    <a:lumMod val="50000"/>
                  </a:schemeClr>
                </a:solidFill>
                <a:latin typeface="Arial" pitchFamily="34" charset="0"/>
                <a:cs typeface="Arial" pitchFamily="34" charset="0"/>
              </a:rPr>
              <a:t>Learner-centered / </a:t>
            </a:r>
          </a:p>
          <a:p>
            <a:pPr lvl="0">
              <a:lnSpc>
                <a:spcPct val="90000"/>
              </a:lnSpc>
              <a:spcBef>
                <a:spcPct val="0"/>
              </a:spcBef>
              <a:defRPr/>
            </a:pPr>
            <a:r>
              <a:rPr lang="en-US" dirty="0" smtClean="0">
                <a:solidFill>
                  <a:schemeClr val="bg1">
                    <a:lumMod val="50000"/>
                  </a:schemeClr>
                </a:solidFill>
                <a:latin typeface="Arial" pitchFamily="34" charset="0"/>
                <a:cs typeface="Arial" pitchFamily="34" charset="0"/>
              </a:rPr>
              <a:t>constructivist pedagogy</a:t>
            </a:r>
          </a:p>
        </p:txBody>
      </p:sp>
      <p:sp>
        <p:nvSpPr>
          <p:cNvPr id="19" name="TextBox 18"/>
          <p:cNvSpPr txBox="1"/>
          <p:nvPr/>
        </p:nvSpPr>
        <p:spPr>
          <a:xfrm>
            <a:off x="3176650" y="4810050"/>
            <a:ext cx="2510232" cy="498598"/>
          </a:xfrm>
          <a:prstGeom prst="rect">
            <a:avLst/>
          </a:prstGeom>
          <a:noFill/>
        </p:spPr>
        <p:txBody>
          <a:bodyPr wrap="square" lIns="0" tIns="0" rIns="0" bIns="0" rtlCol="0" anchor="ctr">
            <a:spAutoFit/>
          </a:bodyPr>
          <a:lstStyle/>
          <a:p>
            <a:pPr lvl="0">
              <a:lnSpc>
                <a:spcPct val="90000"/>
              </a:lnSpc>
              <a:spcBef>
                <a:spcPct val="0"/>
              </a:spcBef>
              <a:defRPr/>
            </a:pPr>
            <a:r>
              <a:rPr lang="en-US" dirty="0" smtClean="0">
                <a:solidFill>
                  <a:srgbClr val="7F7F7F"/>
                </a:solidFill>
                <a:latin typeface="Arial" pitchFamily="34" charset="0"/>
                <a:cs typeface="Arial" pitchFamily="34" charset="0"/>
              </a:rPr>
              <a:t>Instructors as guide </a:t>
            </a:r>
            <a:br>
              <a:rPr lang="en-US" dirty="0" smtClean="0">
                <a:solidFill>
                  <a:srgbClr val="7F7F7F"/>
                </a:solidFill>
                <a:latin typeface="Arial" pitchFamily="34" charset="0"/>
                <a:cs typeface="Arial" pitchFamily="34" charset="0"/>
              </a:rPr>
            </a:br>
            <a:r>
              <a:rPr lang="en-US" dirty="0" smtClean="0">
                <a:solidFill>
                  <a:srgbClr val="7F7F7F"/>
                </a:solidFill>
                <a:latin typeface="Arial" pitchFamily="34" charset="0"/>
                <a:cs typeface="Arial" pitchFamily="34" charset="0"/>
              </a:rPr>
              <a:t>on the side</a:t>
            </a:r>
          </a:p>
        </p:txBody>
      </p:sp>
      <p:sp>
        <p:nvSpPr>
          <p:cNvPr id="20" name="TextBox 19"/>
          <p:cNvSpPr txBox="1"/>
          <p:nvPr/>
        </p:nvSpPr>
        <p:spPr>
          <a:xfrm>
            <a:off x="5775739" y="4810050"/>
            <a:ext cx="2412918" cy="498598"/>
          </a:xfrm>
          <a:prstGeom prst="rect">
            <a:avLst/>
          </a:prstGeom>
          <a:noFill/>
        </p:spPr>
        <p:txBody>
          <a:bodyPr wrap="square" lIns="0" tIns="0" rIns="0" bIns="0" rtlCol="0" anchor="ctr">
            <a:spAutoFit/>
          </a:bodyPr>
          <a:lstStyle/>
          <a:p>
            <a:pPr lvl="0">
              <a:lnSpc>
                <a:spcPct val="90000"/>
              </a:lnSpc>
              <a:spcBef>
                <a:spcPct val="0"/>
              </a:spcBef>
              <a:defRPr/>
            </a:pPr>
            <a:r>
              <a:rPr lang="en-US" dirty="0" smtClean="0">
                <a:solidFill>
                  <a:srgbClr val="7F7F7F"/>
                </a:solidFill>
                <a:latin typeface="Arial" pitchFamily="34" charset="0"/>
                <a:cs typeface="Arial" pitchFamily="34" charset="0"/>
              </a:rPr>
              <a:t>Discovery and team- based activities</a:t>
            </a:r>
          </a:p>
        </p:txBody>
      </p:sp>
      <p:pic>
        <p:nvPicPr>
          <p:cNvPr id="9" name="Picture 8" descr="Steelcase_LearningSuite_2 1677_R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775739" y="2867305"/>
            <a:ext cx="2518338" cy="1824130"/>
          </a:xfrm>
          <a:prstGeom prst="rect">
            <a:avLst/>
          </a:prstGeom>
        </p:spPr>
      </p:pic>
      <p:grpSp>
        <p:nvGrpSpPr>
          <p:cNvPr id="14" name="Group 13"/>
          <p:cNvGrpSpPr/>
          <p:nvPr/>
        </p:nvGrpSpPr>
        <p:grpSpPr>
          <a:xfrm>
            <a:off x="8707438" y="241298"/>
            <a:ext cx="466725" cy="1651001"/>
            <a:chOff x="8707438" y="241298"/>
            <a:chExt cx="466725" cy="1651001"/>
          </a:xfrm>
          <a:solidFill>
            <a:srgbClr val="AA198D"/>
          </a:solidFill>
        </p:grpSpPr>
        <p:sp>
          <p:nvSpPr>
            <p:cNvPr id="16" name="Rectangle 15"/>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2" name="TextBox 21"/>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9120" y="2958897"/>
            <a:ext cx="7882492" cy="2492990"/>
          </a:xfrm>
          <a:prstGeom prst="rect">
            <a:avLst/>
          </a:prstGeom>
          <a:noFill/>
        </p:spPr>
        <p:txBody>
          <a:bodyPr wrap="square" lIns="0" tIns="0" rIns="0" bIns="0" rtlCol="0">
            <a:spAutoFit/>
          </a:bodyPr>
          <a:lstStyle/>
          <a:p>
            <a:pPr lvl="0" defTabSz="914400" fontAlgn="base">
              <a:lnSpc>
                <a:spcPct val="150000"/>
              </a:lnSpc>
              <a:spcBef>
                <a:spcPct val="0"/>
              </a:spcBef>
              <a:buClr>
                <a:schemeClr val="tx1">
                  <a:lumMod val="50000"/>
                  <a:lumOff val="50000"/>
                </a:schemeClr>
              </a:buClr>
              <a:buSzPct val="80000"/>
              <a:tabLst>
                <a:tab pos="2235200" algn="l"/>
              </a:tabLst>
              <a:defRPr/>
            </a:pPr>
            <a:r>
              <a:rPr lang="en-US" b="1" kern="0" dirty="0" smtClean="0">
                <a:solidFill>
                  <a:srgbClr val="D60057"/>
                </a:solidFill>
                <a:latin typeface="Arial" pitchFamily="34" charset="0"/>
                <a:cs typeface="Arial" pitchFamily="34" charset="0"/>
              </a:rPr>
              <a:t>VI</a:t>
            </a:r>
            <a:r>
              <a:rPr lang="en-US" b="1" kern="0" dirty="0" smtClean="0">
                <a:solidFill>
                  <a:srgbClr val="D60057"/>
                </a:solidFill>
                <a:latin typeface="Arial" pitchFamily="34" charset="0"/>
                <a:ea typeface="Arial Bold"/>
                <a:cs typeface="Arial" pitchFamily="34" charset="0"/>
                <a:sym typeface="Arial Bold"/>
              </a:rPr>
              <a:t>SUAL IMAGIST</a:t>
            </a:r>
            <a:r>
              <a:rPr lang="en-US" b="1" kern="0" dirty="0">
                <a:solidFill>
                  <a:srgbClr val="AA198D"/>
                </a:solidFill>
                <a:latin typeface="Arial" pitchFamily="34" charset="0"/>
                <a:ea typeface="Arial Bold"/>
                <a:cs typeface="Arial" pitchFamily="34" charset="0"/>
                <a:sym typeface="Arial Bold"/>
              </a:rPr>
              <a:t>	</a:t>
            </a:r>
            <a:r>
              <a:rPr lang="en-US" b="1" kern="0" dirty="0" smtClean="0">
                <a:solidFill>
                  <a:srgbClr val="00B194"/>
                </a:solidFill>
                <a:latin typeface="Arial" pitchFamily="34" charset="0"/>
                <a:ea typeface="Arial Bold"/>
                <a:cs typeface="Arial" pitchFamily="34" charset="0"/>
                <a:sym typeface="Arial Bold"/>
              </a:rPr>
              <a:t>	</a:t>
            </a:r>
            <a:r>
              <a:rPr lang="en-US" kern="0" dirty="0" smtClean="0">
                <a:solidFill>
                  <a:srgbClr val="7F7F7F"/>
                </a:solidFill>
                <a:latin typeface="Arial" pitchFamily="34" charset="0"/>
                <a:cs typeface="Arial" pitchFamily="34" charset="0"/>
              </a:rPr>
              <a:t>Learns through seeing pictures. </a:t>
            </a:r>
            <a:endParaRPr lang="en-US" b="1" kern="0" dirty="0" smtClean="0">
              <a:solidFill>
                <a:srgbClr val="7F7F7F"/>
              </a:solidFill>
              <a:latin typeface="Arial" pitchFamily="34" charset="0"/>
              <a:ea typeface="Arial Bold"/>
              <a:cs typeface="Arial" pitchFamily="34" charset="0"/>
              <a:sym typeface="Arial Bold"/>
            </a:endParaRPr>
          </a:p>
          <a:p>
            <a:pPr lvl="0" defTabSz="914400" fontAlgn="base">
              <a:lnSpc>
                <a:spcPct val="150000"/>
              </a:lnSpc>
              <a:spcBef>
                <a:spcPct val="0"/>
              </a:spcBef>
              <a:buClr>
                <a:schemeClr val="tx1">
                  <a:lumMod val="50000"/>
                  <a:lumOff val="50000"/>
                </a:schemeClr>
              </a:buClr>
              <a:buSzPct val="80000"/>
              <a:tabLst>
                <a:tab pos="2235200" algn="l"/>
              </a:tabLst>
              <a:defRPr/>
            </a:pPr>
            <a:r>
              <a:rPr lang="en-US" b="1" kern="0" dirty="0" smtClean="0">
                <a:solidFill>
                  <a:srgbClr val="D60057"/>
                </a:solidFill>
                <a:latin typeface="Arial" pitchFamily="34" charset="0"/>
                <a:cs typeface="Arial" pitchFamily="34" charset="0"/>
                <a:sym typeface="Arial Bold"/>
              </a:rPr>
              <a:t>A</a:t>
            </a:r>
            <a:r>
              <a:rPr lang="en-US" b="1" kern="0" dirty="0" smtClean="0">
                <a:solidFill>
                  <a:srgbClr val="D60057"/>
                </a:solidFill>
                <a:latin typeface="Arial" pitchFamily="34" charset="0"/>
                <a:ea typeface="Arial Bold"/>
                <a:cs typeface="Arial" pitchFamily="34" charset="0"/>
                <a:sym typeface="Arial Bold"/>
              </a:rPr>
              <a:t>UDITORY ORAL	</a:t>
            </a:r>
            <a:r>
              <a:rPr lang="en-US" b="1" kern="0" dirty="0" smtClean="0">
                <a:solidFill>
                  <a:srgbClr val="00B194"/>
                </a:solidFill>
                <a:latin typeface="Arial" pitchFamily="34" charset="0"/>
                <a:ea typeface="Arial Bold"/>
                <a:cs typeface="Arial" pitchFamily="34" charset="0"/>
                <a:sym typeface="Arial Bold"/>
              </a:rPr>
              <a:t>	</a:t>
            </a:r>
            <a:r>
              <a:rPr lang="en-US" kern="0" dirty="0" smtClean="0">
                <a:solidFill>
                  <a:srgbClr val="7F7F7F"/>
                </a:solidFill>
                <a:latin typeface="Arial" pitchFamily="34" charset="0"/>
                <a:cs typeface="Arial" pitchFamily="34" charset="0"/>
              </a:rPr>
              <a:t>Learns by talking and hearing themselves talk.</a:t>
            </a:r>
            <a:endParaRPr lang="en-US" b="1" kern="0" dirty="0" smtClean="0">
              <a:solidFill>
                <a:srgbClr val="7F7F7F"/>
              </a:solidFill>
              <a:latin typeface="Arial" pitchFamily="34" charset="0"/>
              <a:cs typeface="Arial" pitchFamily="34" charset="0"/>
            </a:endParaRPr>
          </a:p>
          <a:p>
            <a:pPr lvl="0" defTabSz="914400" fontAlgn="base">
              <a:lnSpc>
                <a:spcPct val="150000"/>
              </a:lnSpc>
              <a:spcBef>
                <a:spcPct val="0"/>
              </a:spcBef>
              <a:buClr>
                <a:schemeClr val="tx1">
                  <a:lumMod val="50000"/>
                  <a:lumOff val="50000"/>
                </a:schemeClr>
              </a:buClr>
              <a:buSzPct val="80000"/>
              <a:tabLst>
                <a:tab pos="2235200" algn="l"/>
              </a:tabLst>
              <a:defRPr/>
            </a:pPr>
            <a:r>
              <a:rPr lang="en-US" b="1" kern="0" dirty="0" smtClean="0">
                <a:solidFill>
                  <a:srgbClr val="D60057"/>
                </a:solidFill>
                <a:latin typeface="Arial" pitchFamily="34" charset="0"/>
                <a:cs typeface="Arial" pitchFamily="34" charset="0"/>
                <a:sym typeface="Arial Bold"/>
              </a:rPr>
              <a:t>M</a:t>
            </a:r>
            <a:r>
              <a:rPr lang="en-US" b="1" kern="0" dirty="0" smtClean="0">
                <a:solidFill>
                  <a:srgbClr val="D60057"/>
                </a:solidFill>
                <a:latin typeface="Arial" pitchFamily="34" charset="0"/>
                <a:ea typeface="Arial Bold"/>
                <a:cs typeface="Arial" pitchFamily="34" charset="0"/>
                <a:sym typeface="Arial Bold"/>
              </a:rPr>
              <a:t>OTOR KINESTHETIC	</a:t>
            </a:r>
            <a:r>
              <a:rPr lang="en-US" kern="0" dirty="0" smtClean="0">
                <a:solidFill>
                  <a:srgbClr val="7F7F7F"/>
                </a:solidFill>
                <a:latin typeface="Arial" pitchFamily="34" charset="0"/>
                <a:cs typeface="Arial" pitchFamily="34" charset="0"/>
              </a:rPr>
              <a:t>Learns through the use of fine motor muscles. </a:t>
            </a:r>
            <a:endParaRPr lang="en-US" b="1" kern="0" dirty="0" smtClean="0">
              <a:solidFill>
                <a:srgbClr val="7F7F7F"/>
              </a:solidFill>
              <a:latin typeface="Arial" pitchFamily="34" charset="0"/>
              <a:ea typeface="Arial Bold"/>
              <a:cs typeface="Arial" pitchFamily="34" charset="0"/>
              <a:sym typeface="Arial Bold"/>
            </a:endParaRPr>
          </a:p>
          <a:p>
            <a:pPr lvl="0" defTabSz="914400" fontAlgn="base">
              <a:lnSpc>
                <a:spcPct val="150000"/>
              </a:lnSpc>
              <a:spcBef>
                <a:spcPct val="0"/>
              </a:spcBef>
              <a:buClr>
                <a:schemeClr val="tx1">
                  <a:lumMod val="50000"/>
                  <a:lumOff val="50000"/>
                </a:schemeClr>
              </a:buClr>
              <a:buSzPct val="80000"/>
              <a:tabLst>
                <a:tab pos="2235200" algn="l"/>
              </a:tabLst>
              <a:defRPr/>
            </a:pPr>
            <a:r>
              <a:rPr lang="en-US" b="1" kern="0" dirty="0" smtClean="0">
                <a:solidFill>
                  <a:srgbClr val="D60057"/>
                </a:solidFill>
                <a:latin typeface="Arial" pitchFamily="34" charset="0"/>
                <a:cs typeface="Arial" pitchFamily="34" charset="0"/>
                <a:sym typeface="Arial Bold"/>
              </a:rPr>
              <a:t>M</a:t>
            </a:r>
            <a:r>
              <a:rPr lang="en-US" b="1" kern="0" dirty="0" smtClean="0">
                <a:solidFill>
                  <a:srgbClr val="D60057"/>
                </a:solidFill>
                <a:latin typeface="Arial" pitchFamily="34" charset="0"/>
                <a:ea typeface="Arial Bold"/>
                <a:cs typeface="Arial" pitchFamily="34" charset="0"/>
                <a:sym typeface="Arial Bold"/>
              </a:rPr>
              <a:t>OTOR MECHANIC</a:t>
            </a:r>
            <a:r>
              <a:rPr lang="en-US" b="1" kern="0" dirty="0" smtClean="0">
                <a:solidFill>
                  <a:srgbClr val="D60057"/>
                </a:solidFill>
                <a:latin typeface="Arial" pitchFamily="34" charset="0"/>
                <a:cs typeface="Arial" pitchFamily="34" charset="0"/>
                <a:sym typeface="Arial Bold"/>
              </a:rPr>
              <a:t>	</a:t>
            </a:r>
            <a:r>
              <a:rPr lang="en-US" b="1" kern="0" dirty="0" smtClean="0">
                <a:solidFill>
                  <a:srgbClr val="00B194"/>
                </a:solidFill>
                <a:latin typeface="Arial" pitchFamily="34" charset="0"/>
                <a:cs typeface="Arial" pitchFamily="34" charset="0"/>
                <a:sym typeface="Arial Bold"/>
              </a:rPr>
              <a:t>	</a:t>
            </a:r>
            <a:r>
              <a:rPr lang="en-US" kern="0" dirty="0" smtClean="0">
                <a:solidFill>
                  <a:srgbClr val="7F7F7F"/>
                </a:solidFill>
                <a:latin typeface="Arial" pitchFamily="34" charset="0"/>
                <a:cs typeface="Arial" pitchFamily="34" charset="0"/>
              </a:rPr>
              <a:t>Learns through the use of gross motor muscles. </a:t>
            </a:r>
            <a:endParaRPr lang="en-US" b="1" kern="0" dirty="0" smtClean="0">
              <a:solidFill>
                <a:srgbClr val="7F7F7F"/>
              </a:solidFill>
              <a:latin typeface="Arial" pitchFamily="34" charset="0"/>
              <a:cs typeface="Arial" pitchFamily="34" charset="0"/>
            </a:endParaRPr>
          </a:p>
          <a:p>
            <a:pPr lvl="0" defTabSz="914400" fontAlgn="base">
              <a:lnSpc>
                <a:spcPct val="150000"/>
              </a:lnSpc>
              <a:spcBef>
                <a:spcPct val="0"/>
              </a:spcBef>
              <a:buClr>
                <a:schemeClr val="tx1">
                  <a:lumMod val="50000"/>
                  <a:lumOff val="50000"/>
                </a:schemeClr>
              </a:buClr>
              <a:buSzPct val="80000"/>
              <a:tabLst>
                <a:tab pos="2235200" algn="l"/>
              </a:tabLst>
              <a:defRPr/>
            </a:pPr>
            <a:r>
              <a:rPr lang="en-US" b="1" kern="0" dirty="0" smtClean="0">
                <a:solidFill>
                  <a:srgbClr val="D60057"/>
                </a:solidFill>
                <a:latin typeface="Arial" pitchFamily="34" charset="0"/>
                <a:cs typeface="Arial" pitchFamily="34" charset="0"/>
                <a:sym typeface="Arial Bold"/>
              </a:rPr>
              <a:t>AU</a:t>
            </a:r>
            <a:r>
              <a:rPr lang="en-US" b="1" kern="0" dirty="0" smtClean="0">
                <a:solidFill>
                  <a:srgbClr val="D60057"/>
                </a:solidFill>
                <a:latin typeface="Arial" pitchFamily="34" charset="0"/>
                <a:ea typeface="Arial Bold"/>
                <a:cs typeface="Arial" pitchFamily="34" charset="0"/>
                <a:sym typeface="Arial Bold"/>
              </a:rPr>
              <a:t>DITORY AURAL	</a:t>
            </a:r>
            <a:r>
              <a:rPr lang="en-US" b="1" kern="0" dirty="0" smtClean="0">
                <a:solidFill>
                  <a:srgbClr val="00B194"/>
                </a:solidFill>
                <a:latin typeface="Arial" pitchFamily="34" charset="0"/>
                <a:ea typeface="Arial Bold"/>
                <a:cs typeface="Arial" pitchFamily="34" charset="0"/>
                <a:sym typeface="Arial Bold"/>
              </a:rPr>
              <a:t>	</a:t>
            </a:r>
            <a:r>
              <a:rPr lang="en-US" kern="0" dirty="0" smtClean="0">
                <a:solidFill>
                  <a:srgbClr val="7F7F7F"/>
                </a:solidFill>
                <a:latin typeface="Arial" pitchFamily="34" charset="0"/>
                <a:cs typeface="Arial" pitchFamily="34" charset="0"/>
              </a:rPr>
              <a:t>Learns by listening to others.</a:t>
            </a:r>
            <a:endParaRPr lang="en-US" b="1" kern="0" dirty="0" smtClean="0">
              <a:solidFill>
                <a:srgbClr val="7F7F7F"/>
              </a:solidFill>
              <a:latin typeface="Arial" pitchFamily="34" charset="0"/>
              <a:ea typeface="Arial Bold"/>
              <a:cs typeface="Arial" pitchFamily="34" charset="0"/>
              <a:sym typeface="Arial Bold"/>
            </a:endParaRPr>
          </a:p>
          <a:p>
            <a:pPr lvl="0" defTabSz="914400" fontAlgn="base">
              <a:lnSpc>
                <a:spcPct val="150000"/>
              </a:lnSpc>
              <a:spcBef>
                <a:spcPct val="0"/>
              </a:spcBef>
              <a:buClr>
                <a:schemeClr val="tx1">
                  <a:lumMod val="50000"/>
                  <a:lumOff val="50000"/>
                </a:schemeClr>
              </a:buClr>
              <a:buSzPct val="80000"/>
              <a:tabLst>
                <a:tab pos="2235200" algn="l"/>
              </a:tabLst>
              <a:defRPr/>
            </a:pPr>
            <a:r>
              <a:rPr lang="en-US" b="1" kern="0" dirty="0" smtClean="0">
                <a:solidFill>
                  <a:srgbClr val="D60057"/>
                </a:solidFill>
                <a:latin typeface="Arial" pitchFamily="34" charset="0"/>
                <a:cs typeface="Arial" pitchFamily="34" charset="0"/>
                <a:sym typeface="Arial Bold"/>
              </a:rPr>
              <a:t>VISUA</a:t>
            </a:r>
            <a:r>
              <a:rPr lang="en-US" b="1" kern="0" dirty="0" smtClean="0">
                <a:solidFill>
                  <a:srgbClr val="D60057"/>
                </a:solidFill>
                <a:latin typeface="Arial" pitchFamily="34" charset="0"/>
                <a:ea typeface="Arial Bold"/>
                <a:cs typeface="Arial" pitchFamily="34" charset="0"/>
                <a:sym typeface="Arial Bold"/>
              </a:rPr>
              <a:t>L VERBALIST	</a:t>
            </a:r>
            <a:r>
              <a:rPr lang="en-US" b="1" kern="0" dirty="0" smtClean="0">
                <a:solidFill>
                  <a:srgbClr val="00B194"/>
                </a:solidFill>
                <a:latin typeface="Arial" pitchFamily="34" charset="0"/>
                <a:ea typeface="Arial Bold"/>
                <a:cs typeface="Arial" pitchFamily="34" charset="0"/>
                <a:sym typeface="Arial Bold"/>
              </a:rPr>
              <a:t>	</a:t>
            </a:r>
            <a:r>
              <a:rPr lang="en-US" kern="0" dirty="0" smtClean="0">
                <a:solidFill>
                  <a:srgbClr val="7F7F7F"/>
                </a:solidFill>
                <a:latin typeface="Arial" pitchFamily="34" charset="0"/>
                <a:cs typeface="Arial" pitchFamily="34" charset="0"/>
              </a:rPr>
              <a:t>Learns through seeing words.</a:t>
            </a:r>
            <a:endParaRPr lang="en-US" b="1" kern="0" dirty="0" smtClean="0">
              <a:solidFill>
                <a:srgbClr val="7F7F7F"/>
              </a:solidFill>
              <a:latin typeface="Arial" pitchFamily="34" charset="0"/>
              <a:ea typeface="ヒラギノ角ゴ ProN W6"/>
              <a:cs typeface="Arial" pitchFamily="34" charset="0"/>
              <a:sym typeface="Arial Bold"/>
            </a:endParaRPr>
          </a:p>
        </p:txBody>
      </p:sp>
      <p:sp>
        <p:nvSpPr>
          <p:cNvPr id="12" name="TextBox 11"/>
          <p:cNvSpPr txBox="1"/>
          <p:nvPr/>
        </p:nvSpPr>
        <p:spPr>
          <a:xfrm>
            <a:off x="579120" y="899392"/>
            <a:ext cx="5927292" cy="1071062"/>
          </a:xfrm>
          <a:prstGeom prst="rect">
            <a:avLst/>
          </a:prstGeom>
          <a:noFill/>
        </p:spPr>
        <p:txBody>
          <a:bodyPr wrap="square" lIns="0" tIns="0" rIns="0" bIns="0" rtlCol="0">
            <a:spAutoFit/>
          </a:bodyPr>
          <a:lstStyle/>
          <a:p>
            <a:pPr>
              <a:lnSpc>
                <a:spcPct val="70000"/>
              </a:lnSpc>
            </a:pPr>
            <a:r>
              <a:rPr lang="en-US" sz="4800" b="1" spc="-200" dirty="0">
                <a:solidFill>
                  <a:srgbClr val="A6A6A6"/>
                </a:solidFill>
                <a:latin typeface="Arial"/>
                <a:cs typeface="Arial"/>
              </a:rPr>
              <a:t>various learning </a:t>
            </a:r>
            <a:br>
              <a:rPr lang="en-US" sz="4800" b="1" spc="-200" dirty="0">
                <a:solidFill>
                  <a:srgbClr val="A6A6A6"/>
                </a:solidFill>
                <a:latin typeface="Arial"/>
                <a:cs typeface="Arial"/>
              </a:rPr>
            </a:br>
            <a:r>
              <a:rPr lang="en-US" sz="4800" b="1" spc="-200" dirty="0">
                <a:solidFill>
                  <a:srgbClr val="A6A6A6"/>
                </a:solidFill>
                <a:latin typeface="Arial"/>
                <a:cs typeface="Arial"/>
              </a:rPr>
              <a:t>preferences</a:t>
            </a:r>
            <a:endParaRPr lang="en-US" sz="4800" b="1" kern="0" spc="-200" dirty="0">
              <a:solidFill>
                <a:srgbClr val="A6A6A6"/>
              </a:solidFill>
              <a:latin typeface="Arial"/>
              <a:cs typeface="Arial"/>
            </a:endParaRPr>
          </a:p>
        </p:txBody>
      </p:sp>
      <p:grpSp>
        <p:nvGrpSpPr>
          <p:cNvPr id="13" name="Group 12"/>
          <p:cNvGrpSpPr/>
          <p:nvPr/>
        </p:nvGrpSpPr>
        <p:grpSpPr>
          <a:xfrm>
            <a:off x="8707438" y="241298"/>
            <a:ext cx="466725" cy="1651001"/>
            <a:chOff x="8707438" y="241298"/>
            <a:chExt cx="466725" cy="1651001"/>
          </a:xfrm>
          <a:solidFill>
            <a:srgbClr val="AA198D"/>
          </a:solidFill>
        </p:grpSpPr>
        <p:sp>
          <p:nvSpPr>
            <p:cNvPr id="14" name="Rectangle 13"/>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5" name="TextBox 14"/>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9120" y="899392"/>
            <a:ext cx="5927292" cy="1071062"/>
          </a:xfrm>
          <a:prstGeom prst="rect">
            <a:avLst/>
          </a:prstGeom>
          <a:noFill/>
        </p:spPr>
        <p:txBody>
          <a:bodyPr wrap="square" lIns="0" tIns="0" rIns="0" bIns="0" rtlCol="0">
            <a:spAutoFit/>
          </a:bodyPr>
          <a:lstStyle/>
          <a:p>
            <a:pPr>
              <a:lnSpc>
                <a:spcPct val="70000"/>
              </a:lnSpc>
            </a:pPr>
            <a:r>
              <a:rPr lang="en-US" sz="4800" b="1" spc="-200" dirty="0" smtClean="0">
                <a:solidFill>
                  <a:srgbClr val="A6A6A6"/>
                </a:solidFill>
                <a:latin typeface="Arial"/>
                <a:cs typeface="Arial"/>
              </a:rPr>
              <a:t>several modes of </a:t>
            </a:r>
            <a:br>
              <a:rPr lang="en-US" sz="4800" b="1" spc="-200" dirty="0" smtClean="0">
                <a:solidFill>
                  <a:srgbClr val="A6A6A6"/>
                </a:solidFill>
                <a:latin typeface="Arial"/>
                <a:cs typeface="Arial"/>
              </a:rPr>
            </a:br>
            <a:r>
              <a:rPr lang="en-US" sz="4800" b="1" spc="-200" dirty="0" smtClean="0">
                <a:solidFill>
                  <a:srgbClr val="A6A6A6"/>
                </a:solidFill>
                <a:latin typeface="Arial"/>
                <a:cs typeface="Arial"/>
              </a:rPr>
              <a:t>learning and teaching</a:t>
            </a:r>
            <a:endParaRPr lang="en-US" sz="4800" b="1" kern="0" spc="-200" dirty="0">
              <a:solidFill>
                <a:srgbClr val="A6A6A6"/>
              </a:solidFill>
              <a:latin typeface="Arial"/>
              <a:cs typeface="Arial"/>
            </a:endParaRPr>
          </a:p>
        </p:txBody>
      </p:sp>
      <p:sp>
        <p:nvSpPr>
          <p:cNvPr id="8" name="TextBox 7"/>
          <p:cNvSpPr txBox="1"/>
          <p:nvPr/>
        </p:nvSpPr>
        <p:spPr>
          <a:xfrm>
            <a:off x="579120" y="2376647"/>
            <a:ext cx="7773572" cy="4185761"/>
          </a:xfrm>
          <a:prstGeom prst="rect">
            <a:avLst/>
          </a:prstGeom>
          <a:noFill/>
        </p:spPr>
        <p:txBody>
          <a:bodyPr wrap="square" lIns="0" tIns="0" rIns="0" bIns="0" rtlCol="0">
            <a:spAutoFit/>
          </a:bodyPr>
          <a:lstStyle/>
          <a:p>
            <a:pPr marL="0" lvl="2">
              <a:buSzPct val="80000"/>
            </a:pPr>
            <a:r>
              <a:rPr lang="en-US" b="1" dirty="0" smtClean="0">
                <a:solidFill>
                  <a:srgbClr val="D60057"/>
                </a:solidFill>
                <a:latin typeface="Arial" pitchFamily="34" charset="0"/>
                <a:cs typeface="Arial" pitchFamily="34" charset="0"/>
                <a:sym typeface="Arial" charset="0"/>
              </a:rPr>
              <a:t>PROBLEM-BASED LEARNING</a:t>
            </a:r>
          </a:p>
          <a:p>
            <a:pPr marL="0" lvl="2">
              <a:spcAft>
                <a:spcPts val="1200"/>
              </a:spcAft>
              <a:buSzPct val="80000"/>
            </a:pPr>
            <a:r>
              <a:rPr lang="en-US" dirty="0" smtClean="0">
                <a:solidFill>
                  <a:srgbClr val="7F7F7F"/>
                </a:solidFill>
                <a:latin typeface="Arial" pitchFamily="34" charset="0"/>
                <a:cs typeface="Arial" pitchFamily="34" charset="0"/>
              </a:rPr>
              <a:t>An approach to learning focusing on the process of solving a problem and acquiring knowledge. The approach is also inquiry-based when students are active in creating the problem.</a:t>
            </a:r>
            <a:endParaRPr lang="en-US" b="1" spc="-150" dirty="0" smtClean="0">
              <a:solidFill>
                <a:srgbClr val="7F7F7F"/>
              </a:solidFill>
              <a:latin typeface="Arial" pitchFamily="34" charset="0"/>
              <a:cs typeface="Arial" pitchFamily="34" charset="0"/>
              <a:sym typeface="Arial" charset="0"/>
            </a:endParaRPr>
          </a:p>
          <a:p>
            <a:pPr marL="0" lvl="2">
              <a:buSzPct val="80000"/>
            </a:pPr>
            <a:endParaRPr lang="en-US" b="1" dirty="0" smtClean="0">
              <a:solidFill>
                <a:srgbClr val="00B194"/>
              </a:solidFill>
              <a:latin typeface="Arial" pitchFamily="34" charset="0"/>
              <a:cs typeface="Arial" pitchFamily="34" charset="0"/>
              <a:sym typeface="Arial" charset="0"/>
            </a:endParaRPr>
          </a:p>
          <a:p>
            <a:pPr marL="0" lvl="2">
              <a:buSzPct val="80000"/>
            </a:pPr>
            <a:r>
              <a:rPr lang="en-US" b="1" dirty="0" smtClean="0">
                <a:solidFill>
                  <a:srgbClr val="D60057"/>
                </a:solidFill>
                <a:latin typeface="Arial" pitchFamily="34" charset="0"/>
                <a:cs typeface="Arial" pitchFamily="34" charset="0"/>
                <a:sym typeface="Arial" charset="0"/>
              </a:rPr>
              <a:t>PROJECT-BASED LEARNING</a:t>
            </a:r>
          </a:p>
          <a:p>
            <a:pPr marL="0" lvl="2">
              <a:spcAft>
                <a:spcPts val="1200"/>
              </a:spcAft>
              <a:buSzPct val="80000"/>
            </a:pPr>
            <a:r>
              <a:rPr lang="en-US" dirty="0" smtClean="0">
                <a:solidFill>
                  <a:srgbClr val="7F7F7F"/>
                </a:solidFill>
                <a:latin typeface="Arial" pitchFamily="34" charset="0"/>
                <a:cs typeface="Arial" pitchFamily="34" charset="0"/>
              </a:rPr>
              <a:t>An approach to learning focusing on developing a product or creation. The project may or may not be student-centered, problem-based or inquiry-based. </a:t>
            </a:r>
            <a:endParaRPr lang="en-US" b="1" spc="-150" dirty="0" smtClean="0">
              <a:solidFill>
                <a:srgbClr val="7F7F7F"/>
              </a:solidFill>
              <a:latin typeface="Arial" pitchFamily="34" charset="0"/>
              <a:cs typeface="Arial" pitchFamily="34" charset="0"/>
              <a:sym typeface="Arial" charset="0"/>
            </a:endParaRPr>
          </a:p>
          <a:p>
            <a:pPr>
              <a:defRPr/>
            </a:pPr>
            <a:endParaRPr lang="en-US" b="1" dirty="0" smtClean="0">
              <a:solidFill>
                <a:srgbClr val="00B194"/>
              </a:solidFill>
              <a:latin typeface="Arial" pitchFamily="34" charset="0"/>
              <a:cs typeface="Arial" pitchFamily="34" charset="0"/>
              <a:sym typeface="Arial" charset="0"/>
            </a:endParaRPr>
          </a:p>
          <a:p>
            <a:pPr>
              <a:defRPr/>
            </a:pPr>
            <a:r>
              <a:rPr lang="en-US" b="1" dirty="0" smtClean="0">
                <a:solidFill>
                  <a:srgbClr val="D60057"/>
                </a:solidFill>
                <a:latin typeface="Arial" pitchFamily="34" charset="0"/>
                <a:cs typeface="Arial" pitchFamily="34" charset="0"/>
                <a:sym typeface="Arial" charset="0"/>
              </a:rPr>
              <a:t>INQUIRY-BASED LEARNING</a:t>
            </a:r>
          </a:p>
          <a:p>
            <a:pPr>
              <a:defRPr/>
            </a:pPr>
            <a:r>
              <a:rPr lang="en-US" dirty="0" smtClean="0">
                <a:solidFill>
                  <a:srgbClr val="7F7F7F"/>
                </a:solidFill>
                <a:latin typeface="Arial" pitchFamily="34" charset="0"/>
                <a:cs typeface="Arial" pitchFamily="34" charset="0"/>
              </a:rPr>
              <a:t>A student-centered, active learning approach focusing on questioning, critical thinking, and problem solving. It is associated with the idea “involve me and I understand.”</a:t>
            </a:r>
          </a:p>
        </p:txBody>
      </p:sp>
      <p:grpSp>
        <p:nvGrpSpPr>
          <p:cNvPr id="12" name="Group 11"/>
          <p:cNvGrpSpPr/>
          <p:nvPr/>
        </p:nvGrpSpPr>
        <p:grpSpPr>
          <a:xfrm>
            <a:off x="8707438" y="241298"/>
            <a:ext cx="466725" cy="1651001"/>
            <a:chOff x="8707438" y="241298"/>
            <a:chExt cx="466725" cy="1651001"/>
          </a:xfrm>
          <a:solidFill>
            <a:srgbClr val="AA198D"/>
          </a:solidFill>
        </p:grpSpPr>
        <p:sp>
          <p:nvSpPr>
            <p:cNvPr id="13" name="Rectangle 12"/>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4" name="TextBox 13"/>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69383" y="2539655"/>
            <a:ext cx="3540154" cy="1772793"/>
          </a:xfrm>
          <a:prstGeom prst="rect">
            <a:avLst/>
          </a:prstGeom>
          <a:noFill/>
        </p:spPr>
        <p:txBody>
          <a:bodyPr wrap="square" tIns="0" rIns="0" bIns="0" rtlCol="0">
            <a:spAutoFit/>
          </a:bodyPr>
          <a:lstStyle/>
          <a:p>
            <a:pPr>
              <a:lnSpc>
                <a:spcPct val="80000"/>
              </a:lnSpc>
            </a:pPr>
            <a:r>
              <a:rPr lang="en-US" sz="4800" b="1" kern="0" spc="-150" dirty="0" smtClean="0">
                <a:solidFill>
                  <a:srgbClr val="D60057"/>
                </a:solidFill>
                <a:latin typeface="Arial"/>
                <a:cs typeface="Arial"/>
              </a:rPr>
              <a:t>Is your</a:t>
            </a:r>
          </a:p>
          <a:p>
            <a:pPr>
              <a:lnSpc>
                <a:spcPct val="80000"/>
              </a:lnSpc>
            </a:pPr>
            <a:r>
              <a:rPr lang="en-US" sz="4800" b="1" kern="0" spc="-150" dirty="0" smtClean="0">
                <a:solidFill>
                  <a:srgbClr val="D60057"/>
                </a:solidFill>
                <a:latin typeface="Arial"/>
                <a:cs typeface="Arial"/>
              </a:rPr>
              <a:t>school ready</a:t>
            </a:r>
            <a:r>
              <a:rPr lang="en-US" sz="4800" b="1" kern="0" spc="-150" dirty="0" smtClean="0">
                <a:solidFill>
                  <a:srgbClr val="D60057"/>
                </a:solidFill>
                <a:latin typeface="Arial"/>
                <a:cs typeface="Arial"/>
              </a:rPr>
              <a:t>?</a:t>
            </a:r>
          </a:p>
        </p:txBody>
      </p:sp>
      <p:sp>
        <p:nvSpPr>
          <p:cNvPr id="14" name="TextBox 13"/>
          <p:cNvSpPr txBox="1"/>
          <p:nvPr/>
        </p:nvSpPr>
        <p:spPr>
          <a:xfrm>
            <a:off x="4700678" y="2285386"/>
            <a:ext cx="3556218" cy="2492990"/>
          </a:xfrm>
          <a:prstGeom prst="rect">
            <a:avLst/>
          </a:prstGeom>
          <a:noFill/>
        </p:spPr>
        <p:txBody>
          <a:bodyPr wrap="square" lIns="0" tIns="0" rIns="0" bIns="0" rtlCol="0" anchor="ctr">
            <a:spAutoFit/>
          </a:bodyPr>
          <a:lstStyle/>
          <a:p>
            <a:pPr lvl="0">
              <a:lnSpc>
                <a:spcPct val="90000"/>
              </a:lnSpc>
              <a:spcBef>
                <a:spcPct val="0"/>
              </a:spcBef>
              <a:defRPr/>
            </a:pPr>
            <a:r>
              <a:rPr lang="en-US" sz="2000" dirty="0">
                <a:solidFill>
                  <a:schemeClr val="bg1">
                    <a:lumMod val="50000"/>
                  </a:schemeClr>
                </a:solidFill>
                <a:latin typeface="Arial" pitchFamily="34" charset="0"/>
                <a:cs typeface="Arial" pitchFamily="34" charset="0"/>
              </a:rPr>
              <a:t>Does it prepare learners with </a:t>
            </a:r>
            <a:r>
              <a:rPr lang="en-US" sz="2000" dirty="0" smtClean="0">
                <a:solidFill>
                  <a:schemeClr val="bg1">
                    <a:lumMod val="50000"/>
                  </a:schemeClr>
                </a:solidFill>
                <a:latin typeface="Arial" pitchFamily="34" charset="0"/>
                <a:cs typeface="Arial" pitchFamily="34" charset="0"/>
              </a:rPr>
              <a:t>21</a:t>
            </a:r>
            <a:r>
              <a:rPr lang="en-US" sz="2000" baseline="30000" dirty="0" smtClean="0">
                <a:solidFill>
                  <a:schemeClr val="bg1">
                    <a:lumMod val="50000"/>
                  </a:schemeClr>
                </a:solidFill>
                <a:latin typeface="Arial" pitchFamily="34" charset="0"/>
                <a:cs typeface="Arial" pitchFamily="34" charset="0"/>
              </a:rPr>
              <a:t>st</a:t>
            </a:r>
            <a:r>
              <a:rPr lang="en-US" sz="2000" dirty="0" smtClean="0">
                <a:solidFill>
                  <a:schemeClr val="bg1">
                    <a:lumMod val="50000"/>
                  </a:schemeClr>
                </a:solidFill>
                <a:latin typeface="Arial" pitchFamily="34" charset="0"/>
                <a:cs typeface="Arial" pitchFamily="34" charset="0"/>
              </a:rPr>
              <a:t> </a:t>
            </a:r>
            <a:r>
              <a:rPr lang="en-US" sz="2000" dirty="0">
                <a:solidFill>
                  <a:schemeClr val="bg1">
                    <a:lumMod val="50000"/>
                  </a:schemeClr>
                </a:solidFill>
                <a:latin typeface="Arial" pitchFamily="34" charset="0"/>
                <a:cs typeface="Arial" pitchFamily="34" charset="0"/>
              </a:rPr>
              <a:t>century work skills?</a:t>
            </a:r>
          </a:p>
          <a:p>
            <a:pPr lvl="0">
              <a:lnSpc>
                <a:spcPct val="90000"/>
              </a:lnSpc>
              <a:spcBef>
                <a:spcPct val="0"/>
              </a:spcBef>
              <a:defRPr/>
            </a:pPr>
            <a:endParaRPr lang="en-US" sz="2000" dirty="0">
              <a:solidFill>
                <a:schemeClr val="bg1">
                  <a:lumMod val="50000"/>
                </a:schemeClr>
              </a:solidFill>
              <a:latin typeface="Arial" pitchFamily="34" charset="0"/>
              <a:cs typeface="Arial" pitchFamily="34" charset="0"/>
            </a:endParaRPr>
          </a:p>
          <a:p>
            <a:pPr lvl="0">
              <a:lnSpc>
                <a:spcPct val="90000"/>
              </a:lnSpc>
              <a:spcBef>
                <a:spcPct val="0"/>
              </a:spcBef>
              <a:defRPr/>
            </a:pPr>
            <a:r>
              <a:rPr lang="en-US" sz="2000" dirty="0" smtClean="0">
                <a:solidFill>
                  <a:schemeClr val="bg1">
                    <a:lumMod val="50000"/>
                  </a:schemeClr>
                </a:solidFill>
                <a:latin typeface="Arial" pitchFamily="34" charset="0"/>
                <a:cs typeface="Arial" pitchFamily="34" charset="0"/>
              </a:rPr>
              <a:t>Can it accommodate a variety of pedagogies?</a:t>
            </a:r>
          </a:p>
          <a:p>
            <a:pPr lvl="0">
              <a:lnSpc>
                <a:spcPct val="90000"/>
              </a:lnSpc>
              <a:spcBef>
                <a:spcPct val="0"/>
              </a:spcBef>
              <a:defRPr/>
            </a:pPr>
            <a:endParaRPr lang="en-US" sz="2000" dirty="0">
              <a:solidFill>
                <a:schemeClr val="bg1">
                  <a:lumMod val="50000"/>
                </a:schemeClr>
              </a:solidFill>
              <a:latin typeface="Arial" pitchFamily="34" charset="0"/>
              <a:cs typeface="Arial" pitchFamily="34" charset="0"/>
            </a:endParaRPr>
          </a:p>
          <a:p>
            <a:pPr lvl="0">
              <a:lnSpc>
                <a:spcPct val="90000"/>
              </a:lnSpc>
              <a:spcBef>
                <a:spcPct val="0"/>
              </a:spcBef>
              <a:defRPr/>
            </a:pPr>
            <a:r>
              <a:rPr lang="en-US" sz="2000" dirty="0" smtClean="0">
                <a:solidFill>
                  <a:schemeClr val="bg1">
                    <a:lumMod val="50000"/>
                  </a:schemeClr>
                </a:solidFill>
                <a:latin typeface="Arial" pitchFamily="34" charset="0"/>
                <a:cs typeface="Arial" pitchFamily="34" charset="0"/>
              </a:rPr>
              <a:t>Is it flexible enough to support a variety of student learning preferences?</a:t>
            </a:r>
          </a:p>
        </p:txBody>
      </p:sp>
      <p:grpSp>
        <p:nvGrpSpPr>
          <p:cNvPr id="10" name="Group 9"/>
          <p:cNvGrpSpPr/>
          <p:nvPr/>
        </p:nvGrpSpPr>
        <p:grpSpPr>
          <a:xfrm>
            <a:off x="8707438" y="241298"/>
            <a:ext cx="466725" cy="1651001"/>
            <a:chOff x="8707438" y="241298"/>
            <a:chExt cx="466725" cy="1651001"/>
          </a:xfrm>
          <a:solidFill>
            <a:srgbClr val="AA198D"/>
          </a:solidFill>
        </p:grpSpPr>
        <p:sp>
          <p:nvSpPr>
            <p:cNvPr id="11" name="Rectangle 10"/>
            <p:cNvSpPr/>
            <p:nvPr/>
          </p:nvSpPr>
          <p:spPr>
            <a:xfrm flipV="1">
              <a:off x="8707438" y="241299"/>
              <a:ext cx="466725" cy="16510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310527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animEffect transition="in" filter="fade">
                                      <p:cBhvr>
                                        <p:cTn id="11" dur="500"/>
                                        <p:tgtEl>
                                          <p:spTgt spid="1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xEl>
                                              <p:pRg st="4" end="4"/>
                                            </p:txEl>
                                          </p:spTgt>
                                        </p:tgtEl>
                                        <p:attrNameLst>
                                          <p:attrName>style.visibility</p:attrName>
                                        </p:attrNameLst>
                                      </p:cBhvr>
                                      <p:to>
                                        <p:strVal val="visible"/>
                                      </p:to>
                                    </p:set>
                                    <p:animEffect transition="in" filter="fade">
                                      <p:cBhvr>
                                        <p:cTn id="16"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228600" y="228600"/>
            <a:ext cx="8686800" cy="6400800"/>
          </a:xfrm>
          <a:prstGeom prst="rect">
            <a:avLst/>
          </a:prstGeom>
          <a:solidFill>
            <a:srgbClr val="F1AA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F1AA1E"/>
              </a:solidFill>
            </a:endParaRPr>
          </a:p>
        </p:txBody>
      </p:sp>
      <p:sp>
        <p:nvSpPr>
          <p:cNvPr id="9" name="TextBox 8"/>
          <p:cNvSpPr txBox="1"/>
          <p:nvPr/>
        </p:nvSpPr>
        <p:spPr>
          <a:xfrm>
            <a:off x="731520" y="3084527"/>
            <a:ext cx="7599732" cy="835699"/>
          </a:xfrm>
          <a:prstGeom prst="rect">
            <a:avLst/>
          </a:prstGeom>
          <a:noFill/>
        </p:spPr>
        <p:txBody>
          <a:bodyPr wrap="square" lIns="0" tIns="0" rIns="0" bIns="0" rtlCol="0">
            <a:spAutoFit/>
          </a:bodyPr>
          <a:lstStyle/>
          <a:p>
            <a:pPr>
              <a:lnSpc>
                <a:spcPts val="5900"/>
              </a:lnSpc>
            </a:pPr>
            <a:r>
              <a:rPr lang="en-US" sz="8000" b="1" spc="-300" dirty="0" smtClean="0">
                <a:solidFill>
                  <a:srgbClr val="FFFFFF"/>
                </a:solidFill>
                <a:latin typeface="Arial"/>
                <a:cs typeface="Arial"/>
              </a:rPr>
              <a:t>learners</a:t>
            </a:r>
            <a:endParaRPr lang="en-US" sz="8000" b="1" spc="-300" dirty="0">
              <a:solidFill>
                <a:srgbClr val="FFFFFF"/>
              </a:solidFill>
            </a:endParaRPr>
          </a:p>
        </p:txBody>
      </p:sp>
    </p:spTree>
    <p:extLst>
      <p:ext uri="{BB962C8B-B14F-4D97-AF65-F5344CB8AC3E}">
        <p14:creationId xmlns:p14="http://schemas.microsoft.com/office/powerpoint/2010/main" val="257214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000923" y="2766445"/>
            <a:ext cx="3550211" cy="1538883"/>
          </a:xfrm>
          <a:prstGeom prst="rect">
            <a:avLst/>
          </a:prstGeom>
          <a:noFill/>
        </p:spPr>
        <p:txBody>
          <a:bodyPr wrap="square" lIns="0" tIns="0" rIns="0" bIns="0" rtlCol="0">
            <a:spAutoFit/>
          </a:bodyPr>
          <a:lstStyle/>
          <a:p>
            <a:pPr marL="119063" indent="-119063">
              <a:spcBef>
                <a:spcPct val="20000"/>
              </a:spcBef>
              <a:defRPr/>
            </a:pPr>
            <a:r>
              <a:rPr lang="en-US" sz="2000" dirty="0" smtClean="0">
                <a:solidFill>
                  <a:schemeClr val="bg1">
                    <a:lumMod val="50000"/>
                  </a:schemeClr>
                </a:solidFill>
                <a:latin typeface="Arial" pitchFamily="34" charset="0"/>
                <a:cs typeface="Arial" pitchFamily="34" charset="0"/>
              </a:rPr>
              <a:t>“Students do not learn in the traditional ways of 50, 30, or even 10 years ago. We need to adapt our campus to their needs and changing times.”</a:t>
            </a:r>
            <a:endParaRPr lang="en-US" sz="2000" dirty="0">
              <a:solidFill>
                <a:schemeClr val="bg1">
                  <a:lumMod val="50000"/>
                </a:schemeClr>
              </a:solidFill>
              <a:latin typeface="Arial" pitchFamily="34" charset="0"/>
              <a:cs typeface="Arial" pitchFamily="34" charset="0"/>
            </a:endParaRPr>
          </a:p>
        </p:txBody>
      </p:sp>
      <p:sp>
        <p:nvSpPr>
          <p:cNvPr id="28" name="Rectangle 27"/>
          <p:cNvSpPr/>
          <p:nvPr/>
        </p:nvSpPr>
        <p:spPr>
          <a:xfrm>
            <a:off x="5147166" y="6292292"/>
            <a:ext cx="3505970" cy="115416"/>
          </a:xfrm>
          <a:prstGeom prst="rect">
            <a:avLst/>
          </a:prstGeom>
        </p:spPr>
        <p:txBody>
          <a:bodyPr wrap="square" lIns="0" tIns="0" rIns="0" bIns="0" anchor="b">
            <a:spAutoFit/>
          </a:bodyPr>
          <a:lstStyle/>
          <a:p>
            <a:pPr>
              <a:lnSpc>
                <a:spcPct val="80000"/>
              </a:lnSpc>
              <a:spcBef>
                <a:spcPct val="20000"/>
              </a:spcBef>
              <a:defRPr/>
            </a:pPr>
            <a:r>
              <a:rPr lang="en-US" sz="900" dirty="0">
                <a:solidFill>
                  <a:srgbClr val="7F7F7F"/>
                </a:solidFill>
                <a:latin typeface="Arial" pitchFamily="34" charset="0"/>
                <a:cs typeface="Arial" pitchFamily="34" charset="0"/>
              </a:rPr>
              <a:t>Source: University </a:t>
            </a:r>
            <a:r>
              <a:rPr lang="en-US" sz="900" dirty="0" smtClean="0">
                <a:solidFill>
                  <a:srgbClr val="7F7F7F"/>
                </a:solidFill>
                <a:latin typeface="Arial" pitchFamily="34" charset="0"/>
                <a:cs typeface="Arial" pitchFamily="34" charset="0"/>
              </a:rPr>
              <a:t>president quoted in </a:t>
            </a:r>
            <a:r>
              <a:rPr lang="en-US" sz="900" i="1" dirty="0" smtClean="0">
                <a:solidFill>
                  <a:srgbClr val="7F7F7F"/>
                </a:solidFill>
                <a:latin typeface="Arial" pitchFamily="34" charset="0"/>
                <a:cs typeface="Arial" pitchFamily="34" charset="0"/>
              </a:rPr>
              <a:t>The Cincinnati Post </a:t>
            </a:r>
            <a:endParaRPr lang="en-US" sz="900" i="1" dirty="0">
              <a:solidFill>
                <a:srgbClr val="7F7F7F"/>
              </a:solidFill>
              <a:latin typeface="Arial" pitchFamily="34" charset="0"/>
              <a:cs typeface="Arial" pitchFamily="34" charset="0"/>
            </a:endParaRPr>
          </a:p>
        </p:txBody>
      </p:sp>
      <p:pic>
        <p:nvPicPr>
          <p:cNvPr id="50" name="Picture 49" descr="social media ico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582" y="2686538"/>
            <a:ext cx="4121395" cy="3663462"/>
          </a:xfrm>
          <a:prstGeom prst="rect">
            <a:avLst/>
          </a:prstGeom>
        </p:spPr>
      </p:pic>
      <p:grpSp>
        <p:nvGrpSpPr>
          <p:cNvPr id="9" name="Group 6"/>
          <p:cNvGrpSpPr/>
          <p:nvPr/>
        </p:nvGrpSpPr>
        <p:grpSpPr>
          <a:xfrm>
            <a:off x="8707438" y="241298"/>
            <a:ext cx="466725" cy="1651001"/>
            <a:chOff x="8707438" y="241298"/>
            <a:chExt cx="466725" cy="1651001"/>
          </a:xfrm>
        </p:grpSpPr>
        <p:sp>
          <p:nvSpPr>
            <p:cNvPr id="10" name="Rectangle 9"/>
            <p:cNvSpPr/>
            <p:nvPr/>
          </p:nvSpPr>
          <p:spPr>
            <a:xfrm flipV="1">
              <a:off x="8707438" y="241299"/>
              <a:ext cx="466725" cy="1651000"/>
            </a:xfrm>
            <a:prstGeom prst="rect">
              <a:avLst/>
            </a:prstGeom>
            <a:solidFill>
              <a:srgbClr val="F1AA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8AE2D1"/>
                </a:solidFill>
              </a:endParaRPr>
            </a:p>
          </p:txBody>
        </p:sp>
        <p:sp>
          <p:nvSpPr>
            <p:cNvPr id="11" name="TextBox 10"/>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LEARNERS</a:t>
              </a:r>
              <a:endParaRPr lang="en-US" sz="1100" b="1" dirty="0">
                <a:solidFill>
                  <a:schemeClr val="bg1"/>
                </a:solidFill>
                <a:latin typeface="Arial"/>
                <a:cs typeface="Arial"/>
              </a:endParaRPr>
            </a:p>
          </p:txBody>
        </p:sp>
      </p:grpSp>
      <p:sp>
        <p:nvSpPr>
          <p:cNvPr id="12" name="TextBox 11"/>
          <p:cNvSpPr txBox="1"/>
          <p:nvPr/>
        </p:nvSpPr>
        <p:spPr>
          <a:xfrm>
            <a:off x="579120" y="899392"/>
            <a:ext cx="5927292" cy="1071062"/>
          </a:xfrm>
          <a:prstGeom prst="rect">
            <a:avLst/>
          </a:prstGeom>
          <a:noFill/>
        </p:spPr>
        <p:txBody>
          <a:bodyPr wrap="square" lIns="0" tIns="0" rIns="0" bIns="0" rtlCol="0">
            <a:spAutoFit/>
          </a:bodyPr>
          <a:lstStyle/>
          <a:p>
            <a:pPr>
              <a:lnSpc>
                <a:spcPct val="70000"/>
              </a:lnSpc>
            </a:pPr>
            <a:r>
              <a:rPr lang="en-US" sz="4800" b="1" spc="-150" dirty="0">
                <a:solidFill>
                  <a:schemeClr val="bg1">
                    <a:lumMod val="65000"/>
                  </a:schemeClr>
                </a:solidFill>
                <a:latin typeface="Arial"/>
                <a:cs typeface="Arial"/>
              </a:rPr>
              <a:t>the learner </a:t>
            </a:r>
            <a:br>
              <a:rPr lang="en-US" sz="4800" b="1" spc="-150" dirty="0">
                <a:solidFill>
                  <a:schemeClr val="bg1">
                    <a:lumMod val="65000"/>
                  </a:schemeClr>
                </a:solidFill>
                <a:latin typeface="Arial"/>
                <a:cs typeface="Arial"/>
              </a:rPr>
            </a:br>
            <a:r>
              <a:rPr lang="en-US" sz="4800" b="1" spc="-150" dirty="0">
                <a:solidFill>
                  <a:schemeClr val="bg1">
                    <a:lumMod val="65000"/>
                  </a:schemeClr>
                </a:solidFill>
                <a:latin typeface="Arial"/>
                <a:cs typeface="Arial"/>
              </a:rPr>
              <a:t>has changed</a:t>
            </a:r>
            <a:endParaRPr lang="en-US" sz="4800" b="1" kern="0" spc="-150" dirty="0">
              <a:solidFill>
                <a:schemeClr val="bg1">
                  <a:lumMod val="65000"/>
                </a:schemeClr>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6273" y="1937495"/>
            <a:ext cx="8102896" cy="4134636"/>
            <a:chOff x="406611" y="808603"/>
            <a:chExt cx="7124724" cy="3635508"/>
          </a:xfrm>
        </p:grpSpPr>
        <p:pic>
          <p:nvPicPr>
            <p:cNvPr id="18" name="Picture 17" descr="rubber bands.jpg"/>
            <p:cNvPicPr>
              <a:picLocks noChangeAspect="1"/>
            </p:cNvPicPr>
            <p:nvPr/>
          </p:nvPicPr>
          <p:blipFill>
            <a:blip r:embed="rId3" cstate="screen"/>
            <a:stretch>
              <a:fillRect/>
            </a:stretch>
          </p:blipFill>
          <p:spPr>
            <a:xfrm>
              <a:off x="816159" y="808603"/>
              <a:ext cx="6442964" cy="3635508"/>
            </a:xfrm>
            <a:prstGeom prst="rect">
              <a:avLst/>
            </a:prstGeom>
          </p:spPr>
        </p:pic>
        <p:sp>
          <p:nvSpPr>
            <p:cNvPr id="8" name="TextBox 7"/>
            <p:cNvSpPr txBox="1"/>
            <p:nvPr/>
          </p:nvSpPr>
          <p:spPr>
            <a:xfrm>
              <a:off x="5733894" y="3084779"/>
              <a:ext cx="1374084" cy="180414"/>
            </a:xfrm>
            <a:prstGeom prst="rect">
              <a:avLst/>
            </a:prstGeom>
            <a:noFill/>
          </p:spPr>
          <p:txBody>
            <a:bodyPr wrap="square" lIns="0" tIns="0" rIns="0" bIns="0" rtlCol="0">
              <a:spAutoFit/>
            </a:bodyPr>
            <a:lstStyle/>
            <a:p>
              <a:pPr>
                <a:lnSpc>
                  <a:spcPct val="80000"/>
                </a:lnSpc>
              </a:pPr>
              <a:r>
                <a:rPr lang="en-US" sz="1600" b="1" dirty="0" smtClean="0">
                  <a:solidFill>
                    <a:srgbClr val="4BC7E7"/>
                  </a:solidFill>
                  <a:latin typeface="Arial"/>
                  <a:cs typeface="Arial"/>
                </a:rPr>
                <a:t>LEARNERS</a:t>
              </a:r>
              <a:endParaRPr lang="en-US" sz="1600" b="1" dirty="0">
                <a:solidFill>
                  <a:srgbClr val="4BC7E7"/>
                </a:solidFill>
              </a:endParaRPr>
            </a:p>
          </p:txBody>
        </p:sp>
        <p:sp>
          <p:nvSpPr>
            <p:cNvPr id="9" name="TextBox 8"/>
            <p:cNvSpPr txBox="1"/>
            <p:nvPr/>
          </p:nvSpPr>
          <p:spPr>
            <a:xfrm>
              <a:off x="5187982" y="910222"/>
              <a:ext cx="2343353" cy="180414"/>
            </a:xfrm>
            <a:prstGeom prst="rect">
              <a:avLst/>
            </a:prstGeom>
            <a:noFill/>
          </p:spPr>
          <p:txBody>
            <a:bodyPr wrap="square" lIns="0" tIns="0" rIns="0" bIns="0" rtlCol="0">
              <a:spAutoFit/>
            </a:bodyPr>
            <a:lstStyle/>
            <a:p>
              <a:pPr algn="ctr">
                <a:lnSpc>
                  <a:spcPct val="80000"/>
                </a:lnSpc>
              </a:pPr>
              <a:r>
                <a:rPr lang="en-US" sz="1600" b="1" dirty="0" smtClean="0">
                  <a:solidFill>
                    <a:srgbClr val="4BC7E7"/>
                  </a:solidFill>
                  <a:latin typeface="Arial"/>
                  <a:cs typeface="Arial"/>
                </a:rPr>
                <a:t>LEARNING SPACES</a:t>
              </a:r>
              <a:endParaRPr lang="en-US" sz="1600" b="1" dirty="0">
                <a:solidFill>
                  <a:srgbClr val="4BC7E7"/>
                </a:solidFill>
              </a:endParaRPr>
            </a:p>
          </p:txBody>
        </p:sp>
        <p:sp>
          <p:nvSpPr>
            <p:cNvPr id="10" name="TextBox 9"/>
            <p:cNvSpPr txBox="1"/>
            <p:nvPr/>
          </p:nvSpPr>
          <p:spPr>
            <a:xfrm>
              <a:off x="1578288" y="1311259"/>
              <a:ext cx="2343353" cy="180414"/>
            </a:xfrm>
            <a:prstGeom prst="rect">
              <a:avLst/>
            </a:prstGeom>
            <a:noFill/>
          </p:spPr>
          <p:txBody>
            <a:bodyPr wrap="square" lIns="0" tIns="0" rIns="0" bIns="0" rtlCol="0">
              <a:spAutoFit/>
            </a:bodyPr>
            <a:lstStyle/>
            <a:p>
              <a:pPr algn="ctr">
                <a:lnSpc>
                  <a:spcPct val="80000"/>
                </a:lnSpc>
              </a:pPr>
              <a:r>
                <a:rPr lang="en-US" sz="1600" b="1" dirty="0" smtClean="0">
                  <a:solidFill>
                    <a:srgbClr val="4BC7E7"/>
                  </a:solidFill>
                  <a:latin typeface="Arial"/>
                  <a:cs typeface="Arial"/>
                </a:rPr>
                <a:t>LEARNING</a:t>
              </a:r>
              <a:endParaRPr lang="en-US" sz="1600" b="1" dirty="0">
                <a:solidFill>
                  <a:srgbClr val="4BC7E7"/>
                </a:solidFill>
              </a:endParaRPr>
            </a:p>
          </p:txBody>
        </p:sp>
        <p:sp>
          <p:nvSpPr>
            <p:cNvPr id="11" name="TextBox 10"/>
            <p:cNvSpPr txBox="1"/>
            <p:nvPr/>
          </p:nvSpPr>
          <p:spPr>
            <a:xfrm>
              <a:off x="406611" y="4194367"/>
              <a:ext cx="2343353" cy="180414"/>
            </a:xfrm>
            <a:prstGeom prst="rect">
              <a:avLst/>
            </a:prstGeom>
            <a:noFill/>
          </p:spPr>
          <p:txBody>
            <a:bodyPr wrap="square" lIns="0" tIns="0" rIns="0" bIns="0" rtlCol="0">
              <a:spAutoFit/>
            </a:bodyPr>
            <a:lstStyle/>
            <a:p>
              <a:pPr algn="ctr">
                <a:lnSpc>
                  <a:spcPct val="80000"/>
                </a:lnSpc>
              </a:pPr>
              <a:r>
                <a:rPr lang="en-US" sz="1600" b="1" dirty="0" smtClean="0">
                  <a:solidFill>
                    <a:srgbClr val="4BC7E7"/>
                  </a:solidFill>
                  <a:latin typeface="Arial"/>
                  <a:cs typeface="Arial"/>
                </a:rPr>
                <a:t>WORLD</a:t>
              </a:r>
              <a:endParaRPr lang="en-US" sz="1600" b="1" dirty="0">
                <a:solidFill>
                  <a:srgbClr val="4BC7E7"/>
                </a:solidFill>
              </a:endParaRPr>
            </a:p>
          </p:txBody>
        </p:sp>
      </p:grpSp>
      <p:sp>
        <p:nvSpPr>
          <p:cNvPr id="13" name="TextBox 12"/>
          <p:cNvSpPr txBox="1"/>
          <p:nvPr/>
        </p:nvSpPr>
        <p:spPr>
          <a:xfrm>
            <a:off x="911353" y="646805"/>
            <a:ext cx="7879019" cy="1000274"/>
          </a:xfrm>
          <a:prstGeom prst="rect">
            <a:avLst/>
          </a:prstGeom>
          <a:noFill/>
        </p:spPr>
        <p:txBody>
          <a:bodyPr wrap="square" lIns="0" tIns="0" rIns="0" bIns="0" rtlCol="0">
            <a:spAutoFit/>
          </a:bodyPr>
          <a:lstStyle/>
          <a:p>
            <a:pPr>
              <a:lnSpc>
                <a:spcPts val="7440"/>
              </a:lnSpc>
            </a:pPr>
            <a:r>
              <a:rPr lang="en-US" sz="6600" b="1" spc="-300" dirty="0" smtClean="0">
                <a:solidFill>
                  <a:schemeClr val="bg1">
                    <a:lumMod val="65000"/>
                  </a:schemeClr>
                </a:solidFill>
                <a:latin typeface="Arial"/>
                <a:cs typeface="Arial"/>
              </a:rPr>
              <a:t>perspective</a:t>
            </a:r>
            <a:endParaRPr lang="en-US" sz="6600" b="1" spc="-300" dirty="0">
              <a:solidFill>
                <a:schemeClr val="bg1">
                  <a:lumMod val="65000"/>
                </a:schemeClr>
              </a:solidFill>
              <a:latin typeface="Arial"/>
              <a:cs typeface="Arial"/>
            </a:endParaRPr>
          </a:p>
        </p:txBody>
      </p:sp>
    </p:spTree>
    <p:extLst>
      <p:ext uri="{BB962C8B-B14F-4D97-AF65-F5344CB8AC3E}">
        <p14:creationId xmlns:p14="http://schemas.microsoft.com/office/powerpoint/2010/main" val="340874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eelcase_LearningSuite_2 36927_R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9030" y="222131"/>
            <a:ext cx="4814265" cy="6407269"/>
          </a:xfrm>
          <a:prstGeom prst="rect">
            <a:avLst/>
          </a:prstGeom>
        </p:spPr>
      </p:pic>
      <p:sp>
        <p:nvSpPr>
          <p:cNvPr id="11" name="Rectangle 10"/>
          <p:cNvSpPr/>
          <p:nvPr/>
        </p:nvSpPr>
        <p:spPr>
          <a:xfrm>
            <a:off x="5262880" y="6490901"/>
            <a:ext cx="4580996" cy="138499"/>
          </a:xfrm>
          <a:prstGeom prst="rect">
            <a:avLst/>
          </a:prstGeom>
        </p:spPr>
        <p:txBody>
          <a:bodyPr wrap="square" lIns="0" tIns="0" rIns="0" bIns="0" anchor="b">
            <a:spAutoFit/>
          </a:bodyPr>
          <a:lstStyle/>
          <a:p>
            <a:r>
              <a:rPr lang="en-US" sz="900" dirty="0" smtClean="0">
                <a:solidFill>
                  <a:srgbClr val="6C6F70"/>
                </a:solidFill>
                <a:latin typeface="Arial" pitchFamily="34" charset="0"/>
                <a:cs typeface="Arial" pitchFamily="34" charset="0"/>
              </a:rPr>
              <a:t>Source: The Woman’s World 2010: </a:t>
            </a:r>
            <a:r>
              <a:rPr lang="en-US" sz="900" i="1" dirty="0" smtClean="0">
                <a:solidFill>
                  <a:srgbClr val="6C6F70"/>
                </a:solidFill>
                <a:latin typeface="Arial" pitchFamily="34" charset="0"/>
                <a:cs typeface="Arial" pitchFamily="34" charset="0"/>
              </a:rPr>
              <a:t>Trends and Statistics, </a:t>
            </a:r>
            <a:r>
              <a:rPr lang="en-US" sz="900" dirty="0" smtClean="0">
                <a:solidFill>
                  <a:srgbClr val="6C6F70"/>
                </a:solidFill>
                <a:latin typeface="Arial" pitchFamily="34" charset="0"/>
                <a:cs typeface="Arial" pitchFamily="34" charset="0"/>
              </a:rPr>
              <a:t>United Nations</a:t>
            </a:r>
          </a:p>
        </p:txBody>
      </p:sp>
      <p:sp>
        <p:nvSpPr>
          <p:cNvPr id="14" name="TextBox 13"/>
          <p:cNvSpPr txBox="1"/>
          <p:nvPr/>
        </p:nvSpPr>
        <p:spPr>
          <a:xfrm>
            <a:off x="5334000" y="2377397"/>
            <a:ext cx="5029201" cy="2131866"/>
          </a:xfrm>
          <a:prstGeom prst="rect">
            <a:avLst/>
          </a:prstGeom>
          <a:noFill/>
        </p:spPr>
        <p:txBody>
          <a:bodyPr wrap="square" tIns="0" rIns="0" bIns="0" rtlCol="0">
            <a:spAutoFit/>
          </a:bodyPr>
          <a:lstStyle/>
          <a:p>
            <a:pPr>
              <a:lnSpc>
                <a:spcPct val="80000"/>
              </a:lnSpc>
            </a:pPr>
            <a:r>
              <a:rPr lang="en-US" sz="8800" b="1" kern="0" spc="-150" dirty="0" smtClean="0">
                <a:solidFill>
                  <a:srgbClr val="F1AA1E"/>
                </a:solidFill>
                <a:latin typeface="Arial"/>
                <a:cs typeface="Arial"/>
              </a:rPr>
              <a:t>56</a:t>
            </a:r>
            <a:r>
              <a:rPr lang="en-US" sz="6000" b="1" kern="0" spc="-150" baseline="30000" dirty="0" smtClean="0">
                <a:solidFill>
                  <a:srgbClr val="F1AA1E"/>
                </a:solidFill>
                <a:latin typeface="Arial"/>
                <a:cs typeface="Arial"/>
              </a:rPr>
              <a:t>%</a:t>
            </a:r>
          </a:p>
          <a:p>
            <a:pPr>
              <a:lnSpc>
                <a:spcPct val="80000"/>
              </a:lnSpc>
            </a:pPr>
            <a:r>
              <a:rPr lang="en-US" sz="2800" b="1" kern="0" spc="-150" dirty="0" smtClean="0">
                <a:solidFill>
                  <a:srgbClr val="A6A6A6"/>
                </a:solidFill>
                <a:latin typeface="Arial"/>
                <a:cs typeface="Arial"/>
              </a:rPr>
              <a:t>of US college</a:t>
            </a:r>
          </a:p>
          <a:p>
            <a:pPr>
              <a:lnSpc>
                <a:spcPct val="80000"/>
              </a:lnSpc>
            </a:pPr>
            <a:r>
              <a:rPr lang="en-US" sz="2800" b="1" kern="0" spc="-150" dirty="0" smtClean="0">
                <a:solidFill>
                  <a:srgbClr val="A6A6A6"/>
                </a:solidFill>
                <a:latin typeface="Arial"/>
                <a:cs typeface="Arial"/>
              </a:rPr>
              <a:t>students </a:t>
            </a:r>
            <a:br>
              <a:rPr lang="en-US" sz="2800" b="1" kern="0" spc="-150" dirty="0" smtClean="0">
                <a:solidFill>
                  <a:srgbClr val="A6A6A6"/>
                </a:solidFill>
                <a:latin typeface="Arial"/>
                <a:cs typeface="Arial"/>
              </a:rPr>
            </a:br>
            <a:r>
              <a:rPr lang="en-US" sz="2800" b="1" kern="0" spc="-150" dirty="0" smtClean="0">
                <a:solidFill>
                  <a:srgbClr val="A6A6A6"/>
                </a:solidFill>
                <a:latin typeface="Arial"/>
                <a:cs typeface="Arial"/>
              </a:rPr>
              <a:t>are female.</a:t>
            </a:r>
          </a:p>
        </p:txBody>
      </p:sp>
      <p:grpSp>
        <p:nvGrpSpPr>
          <p:cNvPr id="12" name="Group 6"/>
          <p:cNvGrpSpPr/>
          <p:nvPr/>
        </p:nvGrpSpPr>
        <p:grpSpPr>
          <a:xfrm>
            <a:off x="8707438" y="241298"/>
            <a:ext cx="466725" cy="1651001"/>
            <a:chOff x="8707438" y="241298"/>
            <a:chExt cx="466725" cy="1651001"/>
          </a:xfrm>
        </p:grpSpPr>
        <p:sp>
          <p:nvSpPr>
            <p:cNvPr id="13" name="Rectangle 12"/>
            <p:cNvSpPr/>
            <p:nvPr/>
          </p:nvSpPr>
          <p:spPr>
            <a:xfrm flipV="1">
              <a:off x="8707438" y="241299"/>
              <a:ext cx="466725" cy="1651000"/>
            </a:xfrm>
            <a:prstGeom prst="rect">
              <a:avLst/>
            </a:prstGeom>
            <a:solidFill>
              <a:srgbClr val="F1AA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8AE2D1"/>
                </a:solidFill>
              </a:endParaRPr>
            </a:p>
          </p:txBody>
        </p:sp>
        <p:sp>
          <p:nvSpPr>
            <p:cNvPr id="15" name="TextBox 14"/>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LEARNERS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ux-SES- 51305_R_Cropp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1918" y="226421"/>
            <a:ext cx="4811370" cy="6402980"/>
          </a:xfrm>
          <a:prstGeom prst="rect">
            <a:avLst/>
          </a:prstGeom>
        </p:spPr>
      </p:pic>
      <p:sp>
        <p:nvSpPr>
          <p:cNvPr id="12" name="TextBox 11"/>
          <p:cNvSpPr txBox="1"/>
          <p:nvPr/>
        </p:nvSpPr>
        <p:spPr>
          <a:xfrm>
            <a:off x="5293360" y="2789047"/>
            <a:ext cx="4429443" cy="1569660"/>
          </a:xfrm>
          <a:prstGeom prst="rect">
            <a:avLst/>
          </a:prstGeom>
          <a:noFill/>
        </p:spPr>
        <p:txBody>
          <a:bodyPr wrap="square" tIns="0" rIns="0" bIns="0" rtlCol="0">
            <a:spAutoFit/>
          </a:bodyPr>
          <a:lstStyle/>
          <a:p>
            <a:pPr>
              <a:lnSpc>
                <a:spcPct val="80000"/>
              </a:lnSpc>
            </a:pPr>
            <a:r>
              <a:rPr lang="en-US" sz="3000" b="1" kern="0" spc="-150" dirty="0" smtClean="0">
                <a:solidFill>
                  <a:srgbClr val="A6A6A6"/>
                </a:solidFill>
                <a:latin typeface="Arial"/>
                <a:cs typeface="Arial"/>
              </a:rPr>
              <a:t>Today’s learner will </a:t>
            </a:r>
          </a:p>
          <a:p>
            <a:pPr>
              <a:lnSpc>
                <a:spcPct val="80000"/>
              </a:lnSpc>
            </a:pPr>
            <a:r>
              <a:rPr lang="en-US" sz="3000" b="1" kern="0" spc="-150" dirty="0" smtClean="0">
                <a:solidFill>
                  <a:srgbClr val="A6A6A6"/>
                </a:solidFill>
                <a:latin typeface="Arial"/>
                <a:cs typeface="Arial"/>
              </a:rPr>
              <a:t>have 10 to 14 jobs. </a:t>
            </a:r>
            <a:br>
              <a:rPr lang="en-US" sz="3000" b="1" kern="0" spc="-150" dirty="0" smtClean="0">
                <a:solidFill>
                  <a:srgbClr val="A6A6A6"/>
                </a:solidFill>
                <a:latin typeface="Arial"/>
                <a:cs typeface="Arial"/>
              </a:rPr>
            </a:br>
            <a:r>
              <a:rPr lang="en-US" sz="3000" b="1" spc="-200" dirty="0" smtClean="0">
                <a:solidFill>
                  <a:srgbClr val="F1AA1E"/>
                </a:solidFill>
                <a:latin typeface="Arial"/>
                <a:cs typeface="Arial"/>
              </a:rPr>
              <a:t>By age 38.</a:t>
            </a:r>
            <a:endParaRPr lang="en-US" sz="3000" b="1" kern="0" spc="-200" dirty="0" smtClean="0">
              <a:solidFill>
                <a:srgbClr val="F1AA1E"/>
              </a:solidFill>
              <a:latin typeface="Arial"/>
              <a:cs typeface="Arial"/>
            </a:endParaRPr>
          </a:p>
          <a:p>
            <a:pPr>
              <a:lnSpc>
                <a:spcPct val="80000"/>
              </a:lnSpc>
            </a:pPr>
            <a:endParaRPr lang="en-US" sz="3600" b="1" kern="0" spc="-150" dirty="0" smtClean="0">
              <a:solidFill>
                <a:srgbClr val="00B194"/>
              </a:solidFill>
              <a:latin typeface="Arial"/>
              <a:cs typeface="Arial"/>
            </a:endParaRPr>
          </a:p>
        </p:txBody>
      </p:sp>
      <p:grpSp>
        <p:nvGrpSpPr>
          <p:cNvPr id="8" name="Group 6"/>
          <p:cNvGrpSpPr/>
          <p:nvPr/>
        </p:nvGrpSpPr>
        <p:grpSpPr>
          <a:xfrm>
            <a:off x="8707438" y="241298"/>
            <a:ext cx="466725" cy="1651001"/>
            <a:chOff x="8707438" y="241298"/>
            <a:chExt cx="466725" cy="1651001"/>
          </a:xfrm>
        </p:grpSpPr>
        <p:sp>
          <p:nvSpPr>
            <p:cNvPr id="9" name="Rectangle 8"/>
            <p:cNvSpPr/>
            <p:nvPr/>
          </p:nvSpPr>
          <p:spPr>
            <a:xfrm flipV="1">
              <a:off x="8707438" y="241299"/>
              <a:ext cx="466725" cy="1651000"/>
            </a:xfrm>
            <a:prstGeom prst="rect">
              <a:avLst/>
            </a:prstGeom>
            <a:solidFill>
              <a:srgbClr val="F1AA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8AE2D1"/>
                </a:solidFill>
              </a:endParaRPr>
            </a:p>
          </p:txBody>
        </p:sp>
        <p:sp>
          <p:nvSpPr>
            <p:cNvPr id="10" name="TextBox 9"/>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LEARNERS</a:t>
              </a:r>
              <a:endParaRPr lang="en-US" sz="1100" b="1" dirty="0">
                <a:solidFill>
                  <a:schemeClr val="bg1"/>
                </a:solidFill>
                <a:latin typeface="Arial"/>
                <a:cs typeface="Arial"/>
              </a:endParaRPr>
            </a:p>
          </p:txBody>
        </p:sp>
      </p:grpSp>
      <p:sp>
        <p:nvSpPr>
          <p:cNvPr id="7" name="Rectangle 6"/>
          <p:cNvSpPr/>
          <p:nvPr/>
        </p:nvSpPr>
        <p:spPr>
          <a:xfrm>
            <a:off x="5303470" y="6352402"/>
            <a:ext cx="3505970" cy="276999"/>
          </a:xfrm>
          <a:prstGeom prst="rect">
            <a:avLst/>
          </a:prstGeom>
        </p:spPr>
        <p:txBody>
          <a:bodyPr wrap="square" lIns="0" tIns="0" rIns="0" bIns="0" anchor="b">
            <a:spAutoFit/>
          </a:bodyPr>
          <a:lstStyle/>
          <a:p>
            <a:r>
              <a:rPr lang="en-US" sz="900" dirty="0">
                <a:solidFill>
                  <a:srgbClr val="7F7F7F"/>
                </a:solidFill>
                <a:latin typeface="Arial" pitchFamily="34" charset="0"/>
                <a:cs typeface="Arial" pitchFamily="34" charset="0"/>
              </a:rPr>
              <a:t>Source: </a:t>
            </a:r>
            <a:r>
              <a:rPr lang="en-US" sz="900" dirty="0" err="1" smtClean="0">
                <a:solidFill>
                  <a:srgbClr val="7F7F7F"/>
                </a:solidFill>
                <a:latin typeface="Arial" pitchFamily="34" charset="0"/>
                <a:cs typeface="Arial" pitchFamily="34" charset="0"/>
              </a:rPr>
              <a:t>Capstrat</a:t>
            </a:r>
            <a:r>
              <a:rPr lang="en-US" sz="900" dirty="0" smtClean="0">
                <a:solidFill>
                  <a:srgbClr val="7F7F7F"/>
                </a:solidFill>
                <a:latin typeface="Arial" pitchFamily="34" charset="0"/>
                <a:cs typeface="Arial" pitchFamily="34" charset="0"/>
              </a:rPr>
              <a:t>, </a:t>
            </a:r>
            <a:r>
              <a:rPr lang="en-US" sz="900" i="1" dirty="0" smtClean="0">
                <a:solidFill>
                  <a:srgbClr val="7F7F7F"/>
                </a:solidFill>
                <a:latin typeface="Arial" pitchFamily="34" charset="0"/>
                <a:cs typeface="Arial" pitchFamily="34" charset="0"/>
              </a:rPr>
              <a:t>The True About </a:t>
            </a:r>
            <a:r>
              <a:rPr lang="en-US" sz="900" i="1" dirty="0" err="1" smtClean="0">
                <a:solidFill>
                  <a:srgbClr val="7F7F7F"/>
                </a:solidFill>
                <a:latin typeface="Arial" pitchFamily="34" charset="0"/>
                <a:cs typeface="Arial" pitchFamily="34" charset="0"/>
              </a:rPr>
              <a:t>Millenial</a:t>
            </a:r>
            <a:r>
              <a:rPr lang="en-US" sz="900" i="1" dirty="0" smtClean="0">
                <a:solidFill>
                  <a:srgbClr val="7F7F7F"/>
                </a:solidFill>
                <a:latin typeface="Arial" pitchFamily="34" charset="0"/>
                <a:cs typeface="Arial" pitchFamily="34" charset="0"/>
              </a:rPr>
              <a:t> Workers</a:t>
            </a:r>
            <a:r>
              <a:rPr lang="en-US" sz="900" dirty="0" smtClean="0">
                <a:solidFill>
                  <a:srgbClr val="7F7F7F"/>
                </a:solidFill>
                <a:latin typeface="Arial" pitchFamily="34" charset="0"/>
                <a:cs typeface="Arial" pitchFamily="34" charset="0"/>
              </a:rPr>
              <a:t> and Fast </a:t>
            </a:r>
            <a:r>
              <a:rPr lang="en-US" sz="900" dirty="0" err="1" smtClean="0">
                <a:solidFill>
                  <a:srgbClr val="7F7F7F"/>
                </a:solidFill>
                <a:latin typeface="Arial" pitchFamily="34" charset="0"/>
                <a:cs typeface="Arial" pitchFamily="34" charset="0"/>
              </a:rPr>
              <a:t>Compnay</a:t>
            </a:r>
            <a:r>
              <a:rPr lang="en-US" sz="900" dirty="0" smtClean="0">
                <a:solidFill>
                  <a:srgbClr val="7F7F7F"/>
                </a:solidFill>
                <a:latin typeface="Arial" pitchFamily="34" charset="0"/>
                <a:cs typeface="Arial" pitchFamily="34" charset="0"/>
              </a:rPr>
              <a:t>, </a:t>
            </a:r>
            <a:r>
              <a:rPr lang="en-US" sz="900" i="1" dirty="0" smtClean="0">
                <a:solidFill>
                  <a:srgbClr val="7F7F7F"/>
                </a:solidFill>
                <a:latin typeface="Arial" pitchFamily="34" charset="0"/>
                <a:cs typeface="Arial" pitchFamily="34" charset="0"/>
              </a:rPr>
              <a:t>The Four Year Career, February 2012</a:t>
            </a:r>
            <a:endParaRPr lang="en-US" sz="900" dirty="0">
              <a:solidFill>
                <a:srgbClr val="7F7F7F"/>
              </a:solidFill>
              <a:latin typeface="Arial" pitchFamily="34" charset="0"/>
              <a:cs typeface="Arial" pitchFamily="34" charset="0"/>
            </a:endParaRPr>
          </a:p>
        </p:txBody>
      </p:sp>
    </p:spTree>
    <p:extLst>
      <p:ext uri="{BB962C8B-B14F-4D97-AF65-F5344CB8AC3E}">
        <p14:creationId xmlns:p14="http://schemas.microsoft.com/office/powerpoint/2010/main" val="184887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57054" y="2971794"/>
            <a:ext cx="3752386" cy="2513509"/>
          </a:xfrm>
          <a:prstGeom prst="rect">
            <a:avLst/>
          </a:prstGeom>
          <a:noFill/>
        </p:spPr>
        <p:txBody>
          <a:bodyPr wrap="square" lIns="0" tIns="0" rIns="0" bIns="0" rtlCol="0">
            <a:spAutoFit/>
          </a:bodyPr>
          <a:lstStyle/>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sz="2000" kern="0" dirty="0" smtClean="0">
                <a:solidFill>
                  <a:schemeClr val="bg1">
                    <a:lumMod val="50000"/>
                  </a:schemeClr>
                </a:solidFill>
                <a:latin typeface="Arial" pitchFamily="34" charset="0"/>
                <a:cs typeface="Arial" pitchFamily="34" charset="0"/>
              </a:rPr>
              <a:t>Engaging learning experiences</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sz="2000" kern="0" dirty="0" smtClean="0">
                <a:solidFill>
                  <a:schemeClr val="bg1">
                    <a:lumMod val="50000"/>
                  </a:schemeClr>
                </a:solidFill>
                <a:latin typeface="Arial" pitchFamily="34" charset="0"/>
                <a:ea typeface="Arial Bold"/>
                <a:cs typeface="Arial" pitchFamily="34" charset="0"/>
                <a:sym typeface="Arial Bold"/>
              </a:rPr>
              <a:t>Access to technology</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sz="2000" kern="0" dirty="0" smtClean="0">
                <a:solidFill>
                  <a:schemeClr val="bg1">
                    <a:lumMod val="50000"/>
                  </a:schemeClr>
                </a:solidFill>
                <a:latin typeface="Arial" pitchFamily="34" charset="0"/>
                <a:ea typeface="Arial Bold"/>
                <a:cs typeface="Arial" pitchFamily="34" charset="0"/>
                <a:sym typeface="Arial Bold"/>
              </a:rPr>
              <a:t>Interactive classrooms</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sz="2000" kern="0" dirty="0" smtClean="0">
                <a:solidFill>
                  <a:schemeClr val="bg1">
                    <a:lumMod val="50000"/>
                  </a:schemeClr>
                </a:solidFill>
                <a:latin typeface="Arial" pitchFamily="34" charset="0"/>
                <a:ea typeface="Arial Bold"/>
                <a:cs typeface="Arial" pitchFamily="34" charset="0"/>
                <a:sym typeface="Arial Bold"/>
              </a:rPr>
              <a:t>Social networks</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sz="2000" kern="0" dirty="0" smtClean="0">
                <a:solidFill>
                  <a:schemeClr val="bg1">
                    <a:lumMod val="50000"/>
                  </a:schemeClr>
                </a:solidFill>
                <a:latin typeface="Arial" pitchFamily="34" charset="0"/>
                <a:ea typeface="Arial Bold"/>
                <a:cs typeface="Arial" pitchFamily="34" charset="0"/>
                <a:sym typeface="Arial Bold"/>
              </a:rPr>
              <a:t>Sense of community</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sz="2000" kern="0" dirty="0" smtClean="0">
                <a:solidFill>
                  <a:schemeClr val="bg1">
                    <a:lumMod val="50000"/>
                  </a:schemeClr>
                </a:solidFill>
                <a:latin typeface="Arial" pitchFamily="34" charset="0"/>
                <a:ea typeface="Arial Bold"/>
                <a:cs typeface="Arial" pitchFamily="34" charset="0"/>
                <a:sym typeface="Arial Bold"/>
              </a:rPr>
              <a:t>Choices: to focus, collaborate and socialize how, when and where they want</a:t>
            </a:r>
          </a:p>
        </p:txBody>
      </p:sp>
      <p:sp>
        <p:nvSpPr>
          <p:cNvPr id="13" name="TextBox 12"/>
          <p:cNvSpPr txBox="1"/>
          <p:nvPr/>
        </p:nvSpPr>
        <p:spPr>
          <a:xfrm>
            <a:off x="5068194" y="2020853"/>
            <a:ext cx="6755251" cy="754053"/>
          </a:xfrm>
          <a:prstGeom prst="rect">
            <a:avLst/>
          </a:prstGeom>
          <a:noFill/>
        </p:spPr>
        <p:txBody>
          <a:bodyPr wrap="square" lIns="0" tIns="0" rIns="0" bIns="0" rtlCol="0">
            <a:spAutoFit/>
          </a:bodyPr>
          <a:lstStyle/>
          <a:p>
            <a:pPr>
              <a:lnSpc>
                <a:spcPct val="80000"/>
              </a:lnSpc>
            </a:pPr>
            <a:r>
              <a:rPr lang="en-US" sz="3000" b="1" spc="-200" dirty="0" smtClean="0">
                <a:solidFill>
                  <a:srgbClr val="F1AA1E"/>
                </a:solidFill>
                <a:latin typeface="Arial"/>
                <a:cs typeface="Arial"/>
              </a:rPr>
              <a:t>student</a:t>
            </a:r>
          </a:p>
          <a:p>
            <a:pPr>
              <a:lnSpc>
                <a:spcPct val="80000"/>
              </a:lnSpc>
            </a:pPr>
            <a:r>
              <a:rPr lang="en-US" sz="3000" b="1" kern="0" spc="-200" dirty="0" smtClean="0">
                <a:solidFill>
                  <a:srgbClr val="F1AA1E"/>
                </a:solidFill>
                <a:latin typeface="Arial"/>
                <a:cs typeface="Arial"/>
              </a:rPr>
              <a:t>expectations</a:t>
            </a:r>
            <a:endParaRPr lang="en-US" sz="3000" b="1" kern="0" spc="-200" dirty="0">
              <a:solidFill>
                <a:srgbClr val="F1AA1E"/>
              </a:solidFill>
              <a:latin typeface="Arial"/>
              <a:cs typeface="Arial"/>
            </a:endParaRPr>
          </a:p>
        </p:txBody>
      </p:sp>
      <p:grpSp>
        <p:nvGrpSpPr>
          <p:cNvPr id="10" name="Group 6"/>
          <p:cNvGrpSpPr/>
          <p:nvPr/>
        </p:nvGrpSpPr>
        <p:grpSpPr>
          <a:xfrm>
            <a:off x="8707438" y="241298"/>
            <a:ext cx="466725" cy="1651001"/>
            <a:chOff x="8707438" y="241298"/>
            <a:chExt cx="466725" cy="1651001"/>
          </a:xfrm>
        </p:grpSpPr>
        <p:sp>
          <p:nvSpPr>
            <p:cNvPr id="11" name="Rectangle 10"/>
            <p:cNvSpPr/>
            <p:nvPr/>
          </p:nvSpPr>
          <p:spPr>
            <a:xfrm flipV="1">
              <a:off x="8707438" y="241299"/>
              <a:ext cx="466725" cy="1651000"/>
            </a:xfrm>
            <a:prstGeom prst="rect">
              <a:avLst/>
            </a:prstGeom>
            <a:solidFill>
              <a:srgbClr val="F1AA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8AE2D1"/>
                </a:solidFill>
              </a:endParaRPr>
            </a:p>
          </p:txBody>
        </p:sp>
        <p:sp>
          <p:nvSpPr>
            <p:cNvPr id="15" name="TextBox 14"/>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LEARNERS</a:t>
              </a:r>
              <a:endParaRPr lang="en-US" sz="1100" b="1" dirty="0">
                <a:solidFill>
                  <a:schemeClr val="bg1"/>
                </a:solidFill>
                <a:latin typeface="Arial"/>
                <a:cs typeface="Arial"/>
              </a:endParaRPr>
            </a:p>
          </p:txBody>
        </p:sp>
      </p:grpSp>
      <p:pic>
        <p:nvPicPr>
          <p:cNvPr id="9" name="Picture 8" descr="2013-SES-Regard73156_R_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4230" y="228091"/>
            <a:ext cx="4552461" cy="6382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60823" y="2539655"/>
            <a:ext cx="3540154" cy="1797415"/>
          </a:xfrm>
          <a:prstGeom prst="rect">
            <a:avLst/>
          </a:prstGeom>
          <a:noFill/>
        </p:spPr>
        <p:txBody>
          <a:bodyPr wrap="square" tIns="0" rIns="0" bIns="0" rtlCol="0">
            <a:spAutoFit/>
          </a:bodyPr>
          <a:lstStyle/>
          <a:p>
            <a:pPr>
              <a:lnSpc>
                <a:spcPct val="80000"/>
              </a:lnSpc>
            </a:pPr>
            <a:r>
              <a:rPr lang="en-US" sz="4800" b="1" kern="0" spc="-150" dirty="0" smtClean="0">
                <a:solidFill>
                  <a:srgbClr val="F1AA1E"/>
                </a:solidFill>
                <a:latin typeface="Arial"/>
                <a:cs typeface="Arial"/>
              </a:rPr>
              <a:t>Is your</a:t>
            </a:r>
          </a:p>
          <a:p>
            <a:pPr>
              <a:lnSpc>
                <a:spcPct val="80000"/>
              </a:lnSpc>
            </a:pPr>
            <a:r>
              <a:rPr lang="en-US" sz="4800" b="1" kern="0" spc="-150" dirty="0" smtClean="0">
                <a:solidFill>
                  <a:srgbClr val="F1AA1E"/>
                </a:solidFill>
                <a:latin typeface="Arial"/>
                <a:cs typeface="Arial"/>
              </a:rPr>
              <a:t>school </a:t>
            </a:r>
            <a:r>
              <a:rPr lang="en-US" sz="4800" b="1" kern="0" spc="-150" dirty="0" smtClean="0">
                <a:solidFill>
                  <a:srgbClr val="F1AA1E"/>
                </a:solidFill>
                <a:latin typeface="Arial"/>
                <a:cs typeface="Arial"/>
              </a:rPr>
              <a:t/>
            </a:r>
            <a:br>
              <a:rPr lang="en-US" sz="4800" b="1" kern="0" spc="-150" dirty="0" smtClean="0">
                <a:solidFill>
                  <a:srgbClr val="F1AA1E"/>
                </a:solidFill>
                <a:latin typeface="Arial"/>
                <a:cs typeface="Arial"/>
              </a:rPr>
            </a:br>
            <a:r>
              <a:rPr lang="en-US" sz="4800" b="1" kern="0" spc="-150" dirty="0" smtClean="0">
                <a:solidFill>
                  <a:srgbClr val="F1AA1E"/>
                </a:solidFill>
                <a:latin typeface="Arial"/>
                <a:cs typeface="Arial"/>
              </a:rPr>
              <a:t>ready?</a:t>
            </a:r>
          </a:p>
        </p:txBody>
      </p:sp>
      <p:sp>
        <p:nvSpPr>
          <p:cNvPr id="11" name="TextBox 10"/>
          <p:cNvSpPr txBox="1"/>
          <p:nvPr/>
        </p:nvSpPr>
        <p:spPr>
          <a:xfrm>
            <a:off x="4691062" y="2285387"/>
            <a:ext cx="3565833" cy="2492990"/>
          </a:xfrm>
          <a:prstGeom prst="rect">
            <a:avLst/>
          </a:prstGeom>
          <a:noFill/>
        </p:spPr>
        <p:txBody>
          <a:bodyPr wrap="square" lIns="0" tIns="0" rIns="0" bIns="0" rtlCol="0" anchor="ctr">
            <a:spAutoFit/>
          </a:bodyPr>
          <a:lstStyle/>
          <a:p>
            <a:pPr lvl="0">
              <a:lnSpc>
                <a:spcPct val="90000"/>
              </a:lnSpc>
              <a:spcBef>
                <a:spcPct val="0"/>
              </a:spcBef>
              <a:defRPr/>
            </a:pPr>
            <a:r>
              <a:rPr lang="en-US" sz="2000" dirty="0" smtClean="0">
                <a:solidFill>
                  <a:schemeClr val="bg1">
                    <a:lumMod val="50000"/>
                  </a:schemeClr>
                </a:solidFill>
                <a:latin typeface="Arial" pitchFamily="34" charset="0"/>
                <a:cs typeface="Arial" pitchFamily="34" charset="0"/>
              </a:rPr>
              <a:t>Can it embrace learner’s social networks, both virtual and physical?</a:t>
            </a:r>
          </a:p>
          <a:p>
            <a:pPr lvl="0">
              <a:lnSpc>
                <a:spcPct val="90000"/>
              </a:lnSpc>
              <a:spcBef>
                <a:spcPct val="0"/>
              </a:spcBef>
              <a:defRPr/>
            </a:pPr>
            <a:endParaRPr lang="en-US" sz="2000" dirty="0">
              <a:solidFill>
                <a:schemeClr val="bg1">
                  <a:lumMod val="50000"/>
                </a:schemeClr>
              </a:solidFill>
              <a:latin typeface="Arial" pitchFamily="34" charset="0"/>
              <a:cs typeface="Arial" pitchFamily="34" charset="0"/>
            </a:endParaRPr>
          </a:p>
          <a:p>
            <a:pPr lvl="0">
              <a:lnSpc>
                <a:spcPct val="90000"/>
              </a:lnSpc>
              <a:spcBef>
                <a:spcPct val="0"/>
              </a:spcBef>
              <a:defRPr/>
            </a:pPr>
            <a:r>
              <a:rPr lang="en-US" sz="2000" dirty="0">
                <a:solidFill>
                  <a:schemeClr val="bg1">
                    <a:lumMod val="50000"/>
                  </a:schemeClr>
                </a:solidFill>
                <a:latin typeface="Arial" pitchFamily="34" charset="0"/>
                <a:cs typeface="Arial" pitchFamily="34" charset="0"/>
              </a:rPr>
              <a:t>Can it support learners with a </a:t>
            </a:r>
            <a:r>
              <a:rPr lang="en-US" sz="2000" dirty="0" smtClean="0">
                <a:solidFill>
                  <a:schemeClr val="bg1">
                    <a:lumMod val="50000"/>
                  </a:schemeClr>
                </a:solidFill>
                <a:latin typeface="Arial" pitchFamily="34" charset="0"/>
                <a:cs typeface="Arial" pitchFamily="34" charset="0"/>
              </a:rPr>
              <a:t>wide </a:t>
            </a:r>
            <a:r>
              <a:rPr lang="en-US" sz="2000" dirty="0">
                <a:solidFill>
                  <a:schemeClr val="bg1">
                    <a:lumMod val="50000"/>
                  </a:schemeClr>
                </a:solidFill>
                <a:latin typeface="Arial" pitchFamily="34" charset="0"/>
                <a:cs typeface="Arial" pitchFamily="34" charset="0"/>
              </a:rPr>
              <a:t>range of life experiences?</a:t>
            </a:r>
          </a:p>
          <a:p>
            <a:pPr lvl="0">
              <a:lnSpc>
                <a:spcPct val="90000"/>
              </a:lnSpc>
              <a:spcBef>
                <a:spcPct val="0"/>
              </a:spcBef>
              <a:defRPr/>
            </a:pPr>
            <a:endParaRPr lang="en-US" sz="2000" dirty="0">
              <a:solidFill>
                <a:schemeClr val="bg1">
                  <a:lumMod val="50000"/>
                </a:schemeClr>
              </a:solidFill>
              <a:latin typeface="Arial" pitchFamily="34" charset="0"/>
              <a:cs typeface="Arial" pitchFamily="34" charset="0"/>
            </a:endParaRPr>
          </a:p>
          <a:p>
            <a:pPr lvl="0">
              <a:lnSpc>
                <a:spcPct val="90000"/>
              </a:lnSpc>
              <a:spcBef>
                <a:spcPct val="0"/>
              </a:spcBef>
              <a:defRPr/>
            </a:pPr>
            <a:r>
              <a:rPr lang="en-US" sz="2000" dirty="0" smtClean="0">
                <a:solidFill>
                  <a:schemeClr val="bg1">
                    <a:lumMod val="50000"/>
                  </a:schemeClr>
                </a:solidFill>
                <a:latin typeface="Arial" pitchFamily="34" charset="0"/>
                <a:cs typeface="Arial" pitchFamily="34" charset="0"/>
              </a:rPr>
              <a:t>Is it supporting the changing </a:t>
            </a:r>
            <a:br>
              <a:rPr lang="en-US" sz="2000" dirty="0" smtClean="0">
                <a:solidFill>
                  <a:schemeClr val="bg1">
                    <a:lumMod val="50000"/>
                  </a:schemeClr>
                </a:solidFill>
                <a:latin typeface="Arial" pitchFamily="34" charset="0"/>
                <a:cs typeface="Arial" pitchFamily="34" charset="0"/>
              </a:rPr>
            </a:br>
            <a:r>
              <a:rPr lang="en-US" sz="2000" dirty="0" smtClean="0">
                <a:solidFill>
                  <a:schemeClr val="bg1">
                    <a:lumMod val="50000"/>
                  </a:schemeClr>
                </a:solidFill>
                <a:latin typeface="Arial" pitchFamily="34" charset="0"/>
                <a:cs typeface="Arial" pitchFamily="34" charset="0"/>
              </a:rPr>
              <a:t>nature of student expectations? </a:t>
            </a:r>
          </a:p>
        </p:txBody>
      </p:sp>
      <p:grpSp>
        <p:nvGrpSpPr>
          <p:cNvPr id="13" name="Group 6"/>
          <p:cNvGrpSpPr/>
          <p:nvPr/>
        </p:nvGrpSpPr>
        <p:grpSpPr>
          <a:xfrm>
            <a:off x="8707438" y="241298"/>
            <a:ext cx="466725" cy="1651001"/>
            <a:chOff x="8707438" y="241298"/>
            <a:chExt cx="466725" cy="1651001"/>
          </a:xfrm>
        </p:grpSpPr>
        <p:sp>
          <p:nvSpPr>
            <p:cNvPr id="14" name="Rectangle 13"/>
            <p:cNvSpPr/>
            <p:nvPr/>
          </p:nvSpPr>
          <p:spPr>
            <a:xfrm flipV="1">
              <a:off x="8707438" y="241299"/>
              <a:ext cx="466725" cy="1651000"/>
            </a:xfrm>
            <a:prstGeom prst="rect">
              <a:avLst/>
            </a:prstGeom>
            <a:solidFill>
              <a:srgbClr val="F1AA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8AE2D1"/>
                </a:solidFill>
              </a:endParaRPr>
            </a:p>
          </p:txBody>
        </p:sp>
        <p:sp>
          <p:nvSpPr>
            <p:cNvPr id="16" name="TextBox 15"/>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LEARNERS</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246010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228600" y="228600"/>
            <a:ext cx="8686800" cy="64008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4BC7E7"/>
              </a:solidFill>
            </a:endParaRPr>
          </a:p>
        </p:txBody>
      </p:sp>
      <p:sp>
        <p:nvSpPr>
          <p:cNvPr id="7" name="TextBox 6"/>
          <p:cNvSpPr txBox="1"/>
          <p:nvPr/>
        </p:nvSpPr>
        <p:spPr>
          <a:xfrm>
            <a:off x="731520" y="2794887"/>
            <a:ext cx="7599732" cy="1513235"/>
          </a:xfrm>
          <a:prstGeom prst="rect">
            <a:avLst/>
          </a:prstGeom>
          <a:noFill/>
        </p:spPr>
        <p:txBody>
          <a:bodyPr wrap="square" lIns="0" tIns="0" rIns="0" bIns="0" rtlCol="0">
            <a:spAutoFit/>
          </a:bodyPr>
          <a:lstStyle/>
          <a:p>
            <a:pPr>
              <a:lnSpc>
                <a:spcPts val="5900"/>
              </a:lnSpc>
            </a:pPr>
            <a:r>
              <a:rPr lang="en-US" sz="8000" b="1" spc="-300" dirty="0" smtClean="0">
                <a:solidFill>
                  <a:srgbClr val="FFFFFF"/>
                </a:solidFill>
                <a:latin typeface="Arial"/>
                <a:cs typeface="Arial"/>
              </a:rPr>
              <a:t>learning</a:t>
            </a:r>
          </a:p>
          <a:p>
            <a:pPr>
              <a:lnSpc>
                <a:spcPts val="5900"/>
              </a:lnSpc>
            </a:pPr>
            <a:r>
              <a:rPr lang="en-US" sz="8000" b="1" spc="-300" dirty="0" smtClean="0">
                <a:solidFill>
                  <a:srgbClr val="FFFFFF"/>
                </a:solidFill>
                <a:latin typeface="Arial"/>
                <a:cs typeface="Arial"/>
              </a:rPr>
              <a:t>spaces</a:t>
            </a:r>
            <a:endParaRPr lang="en-US" sz="8000" b="1" spc="-300" dirty="0">
              <a:solidFill>
                <a:srgbClr val="FFFFFF"/>
              </a:solidFill>
            </a:endParaRPr>
          </a:p>
        </p:txBody>
      </p:sp>
    </p:spTree>
    <p:extLst>
      <p:ext uri="{BB962C8B-B14F-4D97-AF65-F5344CB8AC3E}">
        <p14:creationId xmlns:p14="http://schemas.microsoft.com/office/powerpoint/2010/main" val="409058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5366522" y="1234070"/>
            <a:ext cx="3136165" cy="498598"/>
          </a:xfrm>
          <a:prstGeom prst="rect">
            <a:avLst/>
          </a:prstGeom>
          <a:noFill/>
        </p:spPr>
        <p:txBody>
          <a:bodyPr wrap="square" lIns="0" tIns="0" rIns="0" bIns="0" rtlCol="0">
            <a:spAutoFit/>
          </a:bodyPr>
          <a:lstStyle/>
          <a:p>
            <a:pPr>
              <a:lnSpc>
                <a:spcPct val="90000"/>
              </a:lnSpc>
            </a:pPr>
            <a:r>
              <a:rPr lang="en-US" b="1" dirty="0" smtClean="0">
                <a:solidFill>
                  <a:srgbClr val="7F7F7F"/>
                </a:solidFill>
                <a:latin typeface="Arial"/>
                <a:cs typeface="Arial"/>
              </a:rPr>
              <a:t>SHIFT TO LEARNER</a:t>
            </a:r>
            <a:br>
              <a:rPr lang="en-US" b="1" dirty="0" smtClean="0">
                <a:solidFill>
                  <a:srgbClr val="7F7F7F"/>
                </a:solidFill>
                <a:latin typeface="Arial"/>
                <a:cs typeface="Arial"/>
              </a:rPr>
            </a:br>
            <a:r>
              <a:rPr lang="en-US" b="1" dirty="0" smtClean="0">
                <a:solidFill>
                  <a:srgbClr val="7F7F7F"/>
                </a:solidFill>
                <a:latin typeface="Arial"/>
                <a:cs typeface="Arial"/>
              </a:rPr>
              <a:t>CENTRIC ENVIRONMENT</a:t>
            </a:r>
            <a:endParaRPr lang="en-US" b="1" kern="0" dirty="0">
              <a:solidFill>
                <a:srgbClr val="7F7F7F"/>
              </a:solidFill>
              <a:latin typeface="Arial"/>
              <a:cs typeface="Arial"/>
            </a:endParaRPr>
          </a:p>
        </p:txBody>
      </p:sp>
      <p:sp>
        <p:nvSpPr>
          <p:cNvPr id="33" name="TextBox 32"/>
          <p:cNvSpPr txBox="1"/>
          <p:nvPr/>
        </p:nvSpPr>
        <p:spPr>
          <a:xfrm>
            <a:off x="4681644" y="691666"/>
            <a:ext cx="921858" cy="1231106"/>
          </a:xfrm>
          <a:prstGeom prst="rect">
            <a:avLst/>
          </a:prstGeom>
          <a:noFill/>
        </p:spPr>
        <p:txBody>
          <a:bodyPr wrap="square" lIns="0" tIns="0" rIns="0" bIns="0" rtlCol="0" anchor="t">
            <a:spAutoFit/>
          </a:bodyPr>
          <a:lstStyle/>
          <a:p>
            <a:r>
              <a:rPr lang="en-US" sz="8000" b="1" kern="0" spc="-300" dirty="0" smtClean="0">
                <a:solidFill>
                  <a:srgbClr val="C8DA2B"/>
                </a:solidFill>
                <a:latin typeface="Arial"/>
                <a:cs typeface="Arial"/>
              </a:rPr>
              <a:t>1</a:t>
            </a:r>
            <a:endParaRPr lang="en-US" sz="8000" b="1" kern="0" spc="-300" baseline="30000" dirty="0">
              <a:solidFill>
                <a:srgbClr val="C8DA2B"/>
              </a:solidFill>
              <a:latin typeface="Arial"/>
              <a:cs typeface="Arial"/>
            </a:endParaRPr>
          </a:p>
        </p:txBody>
      </p:sp>
      <p:sp>
        <p:nvSpPr>
          <p:cNvPr id="42" name="TextBox 41"/>
          <p:cNvSpPr txBox="1"/>
          <p:nvPr/>
        </p:nvSpPr>
        <p:spPr>
          <a:xfrm>
            <a:off x="5366522" y="2570141"/>
            <a:ext cx="3136165" cy="498598"/>
          </a:xfrm>
          <a:prstGeom prst="rect">
            <a:avLst/>
          </a:prstGeom>
          <a:noFill/>
        </p:spPr>
        <p:txBody>
          <a:bodyPr wrap="square" lIns="0" tIns="0" rIns="0" bIns="0" rtlCol="0">
            <a:spAutoFit/>
          </a:bodyPr>
          <a:lstStyle/>
          <a:p>
            <a:pPr>
              <a:lnSpc>
                <a:spcPct val="90000"/>
              </a:lnSpc>
            </a:pPr>
            <a:r>
              <a:rPr lang="en-US" b="1" dirty="0" smtClean="0">
                <a:solidFill>
                  <a:schemeClr val="bg1">
                    <a:lumMod val="50000"/>
                  </a:schemeClr>
                </a:solidFill>
                <a:latin typeface="Arial"/>
                <a:cs typeface="Arial"/>
              </a:rPr>
              <a:t>SPACE</a:t>
            </a:r>
          </a:p>
          <a:p>
            <a:pPr>
              <a:lnSpc>
                <a:spcPct val="90000"/>
              </a:lnSpc>
            </a:pPr>
            <a:r>
              <a:rPr lang="en-US" b="1" kern="0" dirty="0" smtClean="0">
                <a:solidFill>
                  <a:srgbClr val="7F7F7F"/>
                </a:solidFill>
                <a:latin typeface="Arial"/>
                <a:cs typeface="Arial"/>
              </a:rPr>
              <a:t>OPTIMIZATION</a:t>
            </a:r>
            <a:endParaRPr lang="en-US" b="1" kern="0" dirty="0">
              <a:solidFill>
                <a:srgbClr val="7F7F7F"/>
              </a:solidFill>
              <a:latin typeface="Arial"/>
              <a:cs typeface="Arial"/>
            </a:endParaRPr>
          </a:p>
        </p:txBody>
      </p:sp>
      <p:sp>
        <p:nvSpPr>
          <p:cNvPr id="43" name="TextBox 42"/>
          <p:cNvSpPr txBox="1"/>
          <p:nvPr/>
        </p:nvSpPr>
        <p:spPr>
          <a:xfrm>
            <a:off x="4710951" y="2025726"/>
            <a:ext cx="921858" cy="1231106"/>
          </a:xfrm>
          <a:prstGeom prst="rect">
            <a:avLst/>
          </a:prstGeom>
          <a:noFill/>
        </p:spPr>
        <p:txBody>
          <a:bodyPr wrap="square" lIns="0" tIns="0" rIns="0" bIns="0" rtlCol="0" anchor="t">
            <a:spAutoFit/>
          </a:bodyPr>
          <a:lstStyle/>
          <a:p>
            <a:r>
              <a:rPr lang="en-US" sz="8000" b="1" kern="0" spc="-300" dirty="0" smtClean="0">
                <a:solidFill>
                  <a:srgbClr val="C8DA2B"/>
                </a:solidFill>
                <a:latin typeface="Arial"/>
                <a:cs typeface="Arial"/>
              </a:rPr>
              <a:t>2</a:t>
            </a:r>
            <a:endParaRPr lang="en-US" sz="8000" b="1" kern="0" spc="-300" baseline="30000" dirty="0">
              <a:solidFill>
                <a:srgbClr val="C8DA2B"/>
              </a:solidFill>
              <a:latin typeface="Arial"/>
              <a:cs typeface="Arial"/>
            </a:endParaRPr>
          </a:p>
        </p:txBody>
      </p:sp>
      <p:sp>
        <p:nvSpPr>
          <p:cNvPr id="44" name="TextBox 43"/>
          <p:cNvSpPr txBox="1"/>
          <p:nvPr/>
        </p:nvSpPr>
        <p:spPr>
          <a:xfrm>
            <a:off x="5366522" y="3911582"/>
            <a:ext cx="3136165" cy="498598"/>
          </a:xfrm>
          <a:prstGeom prst="rect">
            <a:avLst/>
          </a:prstGeom>
          <a:noFill/>
        </p:spPr>
        <p:txBody>
          <a:bodyPr wrap="square" lIns="0" tIns="0" rIns="0" bIns="0" rtlCol="0">
            <a:spAutoFit/>
          </a:bodyPr>
          <a:lstStyle/>
          <a:p>
            <a:pPr>
              <a:lnSpc>
                <a:spcPct val="90000"/>
              </a:lnSpc>
            </a:pPr>
            <a:r>
              <a:rPr lang="en-US" b="1" dirty="0" smtClean="0">
                <a:solidFill>
                  <a:srgbClr val="7F7F7F"/>
                </a:solidFill>
                <a:latin typeface="Arial"/>
                <a:cs typeface="Arial"/>
              </a:rPr>
              <a:t>ATTRACT + </a:t>
            </a:r>
          </a:p>
          <a:p>
            <a:pPr>
              <a:lnSpc>
                <a:spcPct val="90000"/>
              </a:lnSpc>
            </a:pPr>
            <a:r>
              <a:rPr lang="en-US" b="1" dirty="0" smtClean="0">
                <a:solidFill>
                  <a:srgbClr val="7F7F7F"/>
                </a:solidFill>
                <a:latin typeface="Arial"/>
                <a:cs typeface="Arial"/>
              </a:rPr>
              <a:t>DEVELOP + RETAIN</a:t>
            </a:r>
            <a:endParaRPr lang="en-US" b="1" kern="0" dirty="0">
              <a:solidFill>
                <a:srgbClr val="7F7F7F"/>
              </a:solidFill>
              <a:latin typeface="Arial"/>
              <a:cs typeface="Arial"/>
            </a:endParaRPr>
          </a:p>
        </p:txBody>
      </p:sp>
      <p:sp>
        <p:nvSpPr>
          <p:cNvPr id="45" name="TextBox 44"/>
          <p:cNvSpPr txBox="1"/>
          <p:nvPr/>
        </p:nvSpPr>
        <p:spPr>
          <a:xfrm>
            <a:off x="4710951" y="3393404"/>
            <a:ext cx="921858" cy="1231106"/>
          </a:xfrm>
          <a:prstGeom prst="rect">
            <a:avLst/>
          </a:prstGeom>
          <a:noFill/>
        </p:spPr>
        <p:txBody>
          <a:bodyPr wrap="square" lIns="0" tIns="0" rIns="0" bIns="0" rtlCol="0" anchor="t">
            <a:spAutoFit/>
          </a:bodyPr>
          <a:lstStyle/>
          <a:p>
            <a:r>
              <a:rPr lang="en-US" sz="8000" b="1" kern="0" spc="-300" dirty="0" smtClean="0">
                <a:solidFill>
                  <a:srgbClr val="C8DA2B"/>
                </a:solidFill>
                <a:latin typeface="Arial"/>
                <a:cs typeface="Arial"/>
              </a:rPr>
              <a:t>3</a:t>
            </a:r>
            <a:endParaRPr lang="en-US" sz="8000" b="1" kern="0" spc="-300" baseline="30000" dirty="0">
              <a:solidFill>
                <a:srgbClr val="C8DA2B"/>
              </a:solidFill>
              <a:latin typeface="Arial"/>
              <a:cs typeface="Arial"/>
            </a:endParaRPr>
          </a:p>
        </p:txBody>
      </p:sp>
      <p:sp>
        <p:nvSpPr>
          <p:cNvPr id="46" name="TextBox 45"/>
          <p:cNvSpPr txBox="1"/>
          <p:nvPr/>
        </p:nvSpPr>
        <p:spPr>
          <a:xfrm>
            <a:off x="5366522" y="5308283"/>
            <a:ext cx="3136165" cy="498598"/>
          </a:xfrm>
          <a:prstGeom prst="rect">
            <a:avLst/>
          </a:prstGeom>
          <a:noFill/>
        </p:spPr>
        <p:txBody>
          <a:bodyPr wrap="square" lIns="0" tIns="0" rIns="0" bIns="0" rtlCol="0">
            <a:spAutoFit/>
          </a:bodyPr>
          <a:lstStyle/>
          <a:p>
            <a:pPr>
              <a:lnSpc>
                <a:spcPct val="90000"/>
              </a:lnSpc>
            </a:pPr>
            <a:r>
              <a:rPr lang="en-US" b="1" dirty="0" smtClean="0">
                <a:solidFill>
                  <a:srgbClr val="7F7F7F"/>
                </a:solidFill>
                <a:latin typeface="Arial"/>
                <a:cs typeface="Arial"/>
              </a:rPr>
              <a:t>READINESS TO</a:t>
            </a:r>
          </a:p>
          <a:p>
            <a:pPr>
              <a:lnSpc>
                <a:spcPct val="90000"/>
              </a:lnSpc>
            </a:pPr>
            <a:r>
              <a:rPr lang="en-US" b="1" kern="0" dirty="0" smtClean="0">
                <a:solidFill>
                  <a:srgbClr val="7F7F7F"/>
                </a:solidFill>
                <a:latin typeface="Arial"/>
                <a:cs typeface="Arial"/>
              </a:rPr>
              <a:t>SUPPORT TECHNOLOGY</a:t>
            </a:r>
            <a:endParaRPr lang="en-US" b="1" kern="0" dirty="0">
              <a:solidFill>
                <a:srgbClr val="7F7F7F"/>
              </a:solidFill>
              <a:latin typeface="Arial"/>
              <a:cs typeface="Arial"/>
            </a:endParaRPr>
          </a:p>
        </p:txBody>
      </p:sp>
      <p:sp>
        <p:nvSpPr>
          <p:cNvPr id="47" name="TextBox 46"/>
          <p:cNvSpPr txBox="1"/>
          <p:nvPr/>
        </p:nvSpPr>
        <p:spPr>
          <a:xfrm>
            <a:off x="4710951" y="4777659"/>
            <a:ext cx="921858" cy="1231106"/>
          </a:xfrm>
          <a:prstGeom prst="rect">
            <a:avLst/>
          </a:prstGeom>
          <a:noFill/>
        </p:spPr>
        <p:txBody>
          <a:bodyPr wrap="square" lIns="0" tIns="0" rIns="0" bIns="0" rtlCol="0" anchor="t">
            <a:spAutoFit/>
          </a:bodyPr>
          <a:lstStyle/>
          <a:p>
            <a:r>
              <a:rPr lang="en-US" sz="8000" b="1" kern="0" spc="-300" dirty="0" smtClean="0">
                <a:solidFill>
                  <a:srgbClr val="C8DA2B"/>
                </a:solidFill>
                <a:latin typeface="Arial"/>
                <a:cs typeface="Arial"/>
              </a:rPr>
              <a:t>4</a:t>
            </a:r>
            <a:endParaRPr lang="en-US" sz="8000" b="1" kern="0" spc="-300" baseline="30000" dirty="0">
              <a:solidFill>
                <a:srgbClr val="C8DA2B"/>
              </a:solidFill>
              <a:latin typeface="Arial"/>
              <a:cs typeface="Arial"/>
            </a:endParaRPr>
          </a:p>
        </p:txBody>
      </p:sp>
      <p:grpSp>
        <p:nvGrpSpPr>
          <p:cNvPr id="49" name="Group 48"/>
          <p:cNvGrpSpPr/>
          <p:nvPr/>
        </p:nvGrpSpPr>
        <p:grpSpPr>
          <a:xfrm>
            <a:off x="8707438" y="241298"/>
            <a:ext cx="466725" cy="1651001"/>
            <a:chOff x="8707438" y="241298"/>
            <a:chExt cx="466725" cy="1651001"/>
          </a:xfrm>
        </p:grpSpPr>
        <p:sp>
          <p:nvSpPr>
            <p:cNvPr id="50" name="Rectangle 49"/>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51" name="TextBox 50"/>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
        <p:nvSpPr>
          <p:cNvPr id="14" name="TextBox 13"/>
          <p:cNvSpPr txBox="1"/>
          <p:nvPr/>
        </p:nvSpPr>
        <p:spPr>
          <a:xfrm>
            <a:off x="960822" y="2274896"/>
            <a:ext cx="2887847" cy="2388346"/>
          </a:xfrm>
          <a:prstGeom prst="rect">
            <a:avLst/>
          </a:prstGeom>
          <a:noFill/>
        </p:spPr>
        <p:txBody>
          <a:bodyPr wrap="square" tIns="0" rIns="0" bIns="0" rtlCol="0">
            <a:spAutoFit/>
          </a:bodyPr>
          <a:lstStyle/>
          <a:p>
            <a:pPr>
              <a:lnSpc>
                <a:spcPct val="80000"/>
              </a:lnSpc>
            </a:pPr>
            <a:r>
              <a:rPr lang="en-US" sz="4800" b="1" kern="0" spc="-150" dirty="0" smtClean="0">
                <a:solidFill>
                  <a:schemeClr val="bg1">
                    <a:lumMod val="65000"/>
                  </a:schemeClr>
                </a:solidFill>
                <a:latin typeface="Arial"/>
                <a:cs typeface="Arial"/>
              </a:rPr>
              <a:t>four</a:t>
            </a:r>
            <a:br>
              <a:rPr lang="en-US" sz="4800" b="1" kern="0" spc="-150" dirty="0" smtClean="0">
                <a:solidFill>
                  <a:schemeClr val="bg1">
                    <a:lumMod val="65000"/>
                  </a:schemeClr>
                </a:solidFill>
                <a:latin typeface="Arial"/>
                <a:cs typeface="Arial"/>
              </a:rPr>
            </a:br>
            <a:r>
              <a:rPr lang="en-US" sz="4800" b="1" kern="0" spc="-150" dirty="0" smtClean="0">
                <a:solidFill>
                  <a:schemeClr val="bg1">
                    <a:lumMod val="65000"/>
                  </a:schemeClr>
                </a:solidFill>
                <a:latin typeface="Arial"/>
                <a:cs typeface="Arial"/>
              </a:rPr>
              <a:t>learning</a:t>
            </a:r>
          </a:p>
          <a:p>
            <a:pPr>
              <a:lnSpc>
                <a:spcPct val="80000"/>
              </a:lnSpc>
            </a:pPr>
            <a:r>
              <a:rPr lang="en-US" sz="4800" b="1" kern="0" spc="-150" dirty="0" smtClean="0">
                <a:solidFill>
                  <a:schemeClr val="bg1">
                    <a:lumMod val="65000"/>
                  </a:schemeClr>
                </a:solidFill>
                <a:latin typeface="Arial"/>
                <a:cs typeface="Arial"/>
              </a:rPr>
              <a:t>place </a:t>
            </a:r>
            <a:br>
              <a:rPr lang="en-US" sz="4800" b="1" kern="0" spc="-150" dirty="0" smtClean="0">
                <a:solidFill>
                  <a:schemeClr val="bg1">
                    <a:lumMod val="65000"/>
                  </a:schemeClr>
                </a:solidFill>
                <a:latin typeface="Arial"/>
                <a:cs typeface="Arial"/>
              </a:rPr>
            </a:br>
            <a:r>
              <a:rPr lang="en-US" sz="4800" b="1" kern="0" spc="-150" dirty="0" smtClean="0">
                <a:solidFill>
                  <a:schemeClr val="bg1">
                    <a:lumMod val="65000"/>
                  </a:schemeClr>
                </a:solidFill>
                <a:latin typeface="Arial"/>
                <a:cs typeface="Arial"/>
              </a:rPr>
              <a:t>issues</a:t>
            </a:r>
          </a:p>
        </p:txBody>
      </p:sp>
    </p:spTree>
    <p:extLst>
      <p:ext uri="{BB962C8B-B14F-4D97-AF65-F5344CB8AC3E}">
        <p14:creationId xmlns:p14="http://schemas.microsoft.com/office/powerpoint/2010/main" val="39155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MPUSMAP_2.png"/>
          <p:cNvPicPr>
            <a:picLocks noChangeAspect="1"/>
          </p:cNvPicPr>
          <p:nvPr/>
        </p:nvPicPr>
        <p:blipFill>
          <a:blip r:embed="rId3" cstate="screen">
            <a:extLst>
              <a:ext uri="{28A0092B-C50C-407E-A947-70E740481C1C}">
                <a14:useLocalDpi xmlns:a14="http://schemas.microsoft.com/office/drawing/2010/main"/>
              </a:ext>
            </a:extLst>
          </a:blip>
          <a:srcRect l="4226" b="4663"/>
          <a:stretch>
            <a:fillRect/>
          </a:stretch>
        </p:blipFill>
        <p:spPr>
          <a:xfrm>
            <a:off x="0" y="1258617"/>
            <a:ext cx="7106785" cy="5599383"/>
          </a:xfrm>
          <a:prstGeom prst="rect">
            <a:avLst/>
          </a:prstGeom>
        </p:spPr>
      </p:pic>
      <p:sp>
        <p:nvSpPr>
          <p:cNvPr id="8" name="TextBox 7"/>
          <p:cNvSpPr txBox="1"/>
          <p:nvPr/>
        </p:nvSpPr>
        <p:spPr>
          <a:xfrm>
            <a:off x="6404795" y="2742566"/>
            <a:ext cx="2404645" cy="1733808"/>
          </a:xfrm>
          <a:prstGeom prst="rect">
            <a:avLst/>
          </a:prstGeom>
          <a:noFill/>
        </p:spPr>
        <p:txBody>
          <a:bodyPr wrap="square" lIns="0" tIns="0" rIns="0" bIns="0" rtlCol="0">
            <a:spAutoFit/>
          </a:bodyPr>
          <a:lstStyle/>
          <a:p>
            <a:pPr>
              <a:lnSpc>
                <a:spcPct val="80000"/>
              </a:lnSpc>
            </a:pPr>
            <a:r>
              <a:rPr lang="en-US" sz="2000" b="1" dirty="0" smtClean="0">
                <a:solidFill>
                  <a:srgbClr val="A6A6A6"/>
                </a:solidFill>
                <a:latin typeface="Arial Bold"/>
                <a:cs typeface="Arial Bold"/>
              </a:rPr>
              <a:t>There’s pressure on every part </a:t>
            </a:r>
            <a:br>
              <a:rPr lang="en-US" sz="2000" b="1" dirty="0" smtClean="0">
                <a:solidFill>
                  <a:srgbClr val="A6A6A6"/>
                </a:solidFill>
                <a:latin typeface="Arial Bold"/>
                <a:cs typeface="Arial Bold"/>
              </a:rPr>
            </a:br>
            <a:r>
              <a:rPr lang="en-US" sz="2000" b="1" dirty="0" smtClean="0">
                <a:solidFill>
                  <a:srgbClr val="A6A6A6"/>
                </a:solidFill>
                <a:latin typeface="Arial Bold"/>
                <a:cs typeface="Arial Bold"/>
              </a:rPr>
              <a:t>of the campus </a:t>
            </a:r>
            <a:br>
              <a:rPr lang="en-US" sz="2000" b="1" dirty="0" smtClean="0">
                <a:solidFill>
                  <a:srgbClr val="A6A6A6"/>
                </a:solidFill>
                <a:latin typeface="Arial Bold"/>
                <a:cs typeface="Arial Bold"/>
              </a:rPr>
            </a:br>
            <a:r>
              <a:rPr lang="en-US" sz="2000" b="1" dirty="0" smtClean="0">
                <a:solidFill>
                  <a:srgbClr val="A6A6A6"/>
                </a:solidFill>
                <a:latin typeface="Arial Bold"/>
                <a:cs typeface="Arial Bold"/>
              </a:rPr>
              <a:t>to change. </a:t>
            </a:r>
          </a:p>
          <a:p>
            <a:pPr>
              <a:lnSpc>
                <a:spcPct val="80000"/>
              </a:lnSpc>
            </a:pPr>
            <a:endParaRPr lang="en-US" sz="2000" b="1" dirty="0">
              <a:solidFill>
                <a:srgbClr val="A6A6A6"/>
              </a:solidFill>
              <a:latin typeface="Arial Bold"/>
              <a:cs typeface="Arial Bold"/>
            </a:endParaRPr>
          </a:p>
          <a:p>
            <a:pPr>
              <a:lnSpc>
                <a:spcPct val="80000"/>
              </a:lnSpc>
            </a:pPr>
            <a:r>
              <a:rPr lang="en-US" sz="2000" b="1" dirty="0">
                <a:solidFill>
                  <a:srgbClr val="C8DA2B"/>
                </a:solidFill>
                <a:latin typeface="Arial Bold"/>
                <a:cs typeface="Arial Bold"/>
              </a:rPr>
              <a:t>T</a:t>
            </a:r>
            <a:r>
              <a:rPr lang="en-US" sz="2000" b="1" dirty="0" smtClean="0">
                <a:solidFill>
                  <a:srgbClr val="C8DA2B"/>
                </a:solidFill>
                <a:latin typeface="Arial Bold"/>
                <a:cs typeface="Arial Bold"/>
              </a:rPr>
              <a:t>his is a campus wide dilemma. </a:t>
            </a:r>
            <a:endParaRPr lang="en-US" sz="2000" b="1" dirty="0">
              <a:solidFill>
                <a:srgbClr val="C8DA2B"/>
              </a:solidFill>
              <a:latin typeface="Arial Bold"/>
              <a:cs typeface="Arial Bold"/>
            </a:endParaRPr>
          </a:p>
        </p:txBody>
      </p:sp>
      <p:grpSp>
        <p:nvGrpSpPr>
          <p:cNvPr id="11" name="Group 10"/>
          <p:cNvGrpSpPr/>
          <p:nvPr/>
        </p:nvGrpSpPr>
        <p:grpSpPr>
          <a:xfrm>
            <a:off x="8707438" y="241298"/>
            <a:ext cx="466725" cy="1651001"/>
            <a:chOff x="8707438" y="241298"/>
            <a:chExt cx="466725" cy="1651001"/>
          </a:xfrm>
        </p:grpSpPr>
        <p:sp>
          <p:nvSpPr>
            <p:cNvPr id="12" name="Rectangle 11"/>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319963" y="6412369"/>
            <a:ext cx="1762125" cy="215444"/>
          </a:xfrm>
          <a:prstGeom prst="rect">
            <a:avLst/>
          </a:prstGeom>
          <a:noFill/>
        </p:spPr>
        <p:txBody>
          <a:bodyPr wrap="square" rtlCol="0">
            <a:spAutoFit/>
          </a:bodyPr>
          <a:lstStyle/>
          <a:p>
            <a:pPr algn="r" fontAlgn="base">
              <a:spcBef>
                <a:spcPct val="0"/>
              </a:spcBef>
              <a:spcAft>
                <a:spcPct val="0"/>
              </a:spcAft>
            </a:pPr>
            <a:r>
              <a:rPr lang="en-US" sz="800" b="1" dirty="0" smtClean="0">
                <a:solidFill>
                  <a:srgbClr val="FFFFFF"/>
                </a:solidFill>
                <a:latin typeface="Arial Narrow" pitchFamily="34" charset="0"/>
              </a:rPr>
              <a:t>Steelcase Global HQ</a:t>
            </a:r>
            <a:endParaRPr lang="en-US" sz="800" b="1" dirty="0">
              <a:solidFill>
                <a:srgbClr val="FFFFFF"/>
              </a:solidFill>
              <a:latin typeface="Arial Narrow" pitchFamily="34" charset="0"/>
            </a:endParaRPr>
          </a:p>
        </p:txBody>
      </p:sp>
      <p:sp>
        <p:nvSpPr>
          <p:cNvPr id="12" name="TextBox 11"/>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C8DA2B"/>
                </a:solidFill>
                <a:latin typeface="Arial"/>
                <a:cs typeface="Arial"/>
              </a:rPr>
              <a:t>SHIFT TO LEARNER</a:t>
            </a:r>
            <a:br>
              <a:rPr lang="en-US" sz="1400" b="1" dirty="0" smtClean="0">
                <a:solidFill>
                  <a:srgbClr val="C8DA2B"/>
                </a:solidFill>
                <a:latin typeface="Arial"/>
                <a:cs typeface="Arial"/>
              </a:rPr>
            </a:br>
            <a:r>
              <a:rPr lang="en-US" sz="1400" b="1" dirty="0" smtClean="0">
                <a:solidFill>
                  <a:srgbClr val="C8DA2B"/>
                </a:solidFill>
                <a:latin typeface="Arial"/>
                <a:cs typeface="Arial"/>
              </a:rPr>
              <a:t>CENTRIC ENVIRONMENT</a:t>
            </a:r>
            <a:endParaRPr lang="en-US" sz="1400" b="1" kern="0" dirty="0">
              <a:solidFill>
                <a:srgbClr val="C8DA2B"/>
              </a:solidFill>
              <a:latin typeface="Arial"/>
              <a:cs typeface="Arial"/>
            </a:endParaRPr>
          </a:p>
        </p:txBody>
      </p:sp>
      <p:sp>
        <p:nvSpPr>
          <p:cNvPr id="13" name="TextBox 12"/>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rgbClr val="C8DA2B"/>
                </a:solidFill>
                <a:latin typeface="Arial"/>
                <a:cs typeface="Arial"/>
              </a:rPr>
              <a:t>1</a:t>
            </a:r>
            <a:endParaRPr lang="en-US" sz="4400" b="1" kern="0" spc="-300" baseline="30000" dirty="0">
              <a:solidFill>
                <a:srgbClr val="C8DA2B"/>
              </a:solidFill>
              <a:latin typeface="Arial"/>
              <a:cs typeface="Arial"/>
            </a:endParaRPr>
          </a:p>
        </p:txBody>
      </p:sp>
      <p:grpSp>
        <p:nvGrpSpPr>
          <p:cNvPr id="11" name="Group 10"/>
          <p:cNvGrpSpPr/>
          <p:nvPr/>
        </p:nvGrpSpPr>
        <p:grpSpPr>
          <a:xfrm>
            <a:off x="8707438" y="241298"/>
            <a:ext cx="466725" cy="1651001"/>
            <a:chOff x="8707438" y="241298"/>
            <a:chExt cx="466725" cy="1651001"/>
          </a:xfrm>
        </p:grpSpPr>
        <p:sp>
          <p:nvSpPr>
            <p:cNvPr id="19" name="Rectangle 18"/>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0" name="TextBox 19"/>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
        <p:nvSpPr>
          <p:cNvPr id="14" name="TextBox 13"/>
          <p:cNvSpPr txBox="1"/>
          <p:nvPr/>
        </p:nvSpPr>
        <p:spPr>
          <a:xfrm>
            <a:off x="621760" y="2607529"/>
            <a:ext cx="7603931" cy="1797415"/>
          </a:xfrm>
          <a:prstGeom prst="rect">
            <a:avLst/>
          </a:prstGeom>
          <a:noFill/>
        </p:spPr>
        <p:txBody>
          <a:bodyPr wrap="square" tIns="0" rIns="0" bIns="0" rtlCol="0">
            <a:spAutoFit/>
          </a:bodyPr>
          <a:lstStyle/>
          <a:p>
            <a:pPr>
              <a:lnSpc>
                <a:spcPct val="80000"/>
              </a:lnSpc>
            </a:pPr>
            <a:r>
              <a:rPr lang="en-US" sz="4800" b="1" kern="0" spc="-150" dirty="0" smtClean="0">
                <a:solidFill>
                  <a:schemeClr val="bg1">
                    <a:lumMod val="65000"/>
                  </a:schemeClr>
                </a:solidFill>
                <a:latin typeface="Arial"/>
                <a:cs typeface="Arial"/>
              </a:rPr>
              <a:t>How can the campus be designed </a:t>
            </a:r>
            <a:r>
              <a:rPr lang="en-US" sz="4800" b="1" kern="0" spc="-150" dirty="0" smtClean="0">
                <a:solidFill>
                  <a:srgbClr val="C8DA2B"/>
                </a:solidFill>
                <a:latin typeface="Arial"/>
                <a:cs typeface="Arial"/>
              </a:rPr>
              <a:t>to truly enhance active learning?</a:t>
            </a:r>
            <a:endParaRPr lang="en-US" sz="4800" b="1" kern="0" spc="-150" dirty="0">
              <a:solidFill>
                <a:srgbClr val="C8DA2B"/>
              </a:solidFill>
              <a:latin typeface="Arial"/>
              <a:cs typeface="Arial"/>
            </a:endParaRPr>
          </a:p>
        </p:txBody>
      </p:sp>
    </p:spTree>
    <p:extLst>
      <p:ext uri="{BB962C8B-B14F-4D97-AF65-F5344CB8AC3E}">
        <p14:creationId xmlns:p14="http://schemas.microsoft.com/office/powerpoint/2010/main" val="327192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a:xfrm>
            <a:off x="556614" y="5287464"/>
            <a:ext cx="950130" cy="950130"/>
          </a:xfrm>
          <a:custGeom>
            <a:avLst/>
            <a:gdLst>
              <a:gd name="connsiteX0" fmla="*/ 0 w 1149748"/>
              <a:gd name="connsiteY0" fmla="*/ 574874 h 1149748"/>
              <a:gd name="connsiteX1" fmla="*/ 168377 w 1149748"/>
              <a:gd name="connsiteY1" fmla="*/ 168377 h 1149748"/>
              <a:gd name="connsiteX2" fmla="*/ 574875 w 1149748"/>
              <a:gd name="connsiteY2" fmla="*/ 1 h 1149748"/>
              <a:gd name="connsiteX3" fmla="*/ 981372 w 1149748"/>
              <a:gd name="connsiteY3" fmla="*/ 168378 h 1149748"/>
              <a:gd name="connsiteX4" fmla="*/ 1149748 w 1149748"/>
              <a:gd name="connsiteY4" fmla="*/ 574876 h 1149748"/>
              <a:gd name="connsiteX5" fmla="*/ 981371 w 1149748"/>
              <a:gd name="connsiteY5" fmla="*/ 981373 h 1149748"/>
              <a:gd name="connsiteX6" fmla="*/ 574873 w 1149748"/>
              <a:gd name="connsiteY6" fmla="*/ 1149750 h 1149748"/>
              <a:gd name="connsiteX7" fmla="*/ 168376 w 1149748"/>
              <a:gd name="connsiteY7" fmla="*/ 981373 h 1149748"/>
              <a:gd name="connsiteX8" fmla="*/ 0 w 1149748"/>
              <a:gd name="connsiteY8" fmla="*/ 574875 h 1149748"/>
              <a:gd name="connsiteX9" fmla="*/ 0 w 1149748"/>
              <a:gd name="connsiteY9" fmla="*/ 574874 h 11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48" h="1149748">
                <a:moveTo>
                  <a:pt x="0" y="574874"/>
                </a:moveTo>
                <a:cubicBezTo>
                  <a:pt x="0" y="422408"/>
                  <a:pt x="60567" y="276186"/>
                  <a:pt x="168377" y="168377"/>
                </a:cubicBezTo>
                <a:cubicBezTo>
                  <a:pt x="276187" y="60567"/>
                  <a:pt x="422409" y="1"/>
                  <a:pt x="574875" y="1"/>
                </a:cubicBezTo>
                <a:cubicBezTo>
                  <a:pt x="727341" y="1"/>
                  <a:pt x="873563" y="60568"/>
                  <a:pt x="981372" y="168378"/>
                </a:cubicBezTo>
                <a:cubicBezTo>
                  <a:pt x="1089182" y="276188"/>
                  <a:pt x="1149748" y="422410"/>
                  <a:pt x="1149748" y="574876"/>
                </a:cubicBezTo>
                <a:cubicBezTo>
                  <a:pt x="1149748" y="727342"/>
                  <a:pt x="1089181" y="873564"/>
                  <a:pt x="981371" y="981373"/>
                </a:cubicBezTo>
                <a:cubicBezTo>
                  <a:pt x="873561" y="1089183"/>
                  <a:pt x="727340" y="1149750"/>
                  <a:pt x="574873" y="1149750"/>
                </a:cubicBezTo>
                <a:cubicBezTo>
                  <a:pt x="422407" y="1149750"/>
                  <a:pt x="276185" y="1089183"/>
                  <a:pt x="168376" y="981373"/>
                </a:cubicBezTo>
                <a:cubicBezTo>
                  <a:pt x="60566" y="873563"/>
                  <a:pt x="-1" y="727342"/>
                  <a:pt x="0" y="574875"/>
                </a:cubicBezTo>
                <a:lnTo>
                  <a:pt x="0" y="574874"/>
                </a:lnTo>
                <a:close/>
              </a:path>
            </a:pathLst>
          </a:custGeom>
          <a:solidFill>
            <a:schemeClr val="bg1">
              <a:lumMod val="85000"/>
              <a:alpha val="65000"/>
            </a:schemeClr>
          </a:solidFill>
          <a:ln w="38100">
            <a:noFill/>
          </a:ln>
        </p:spPr>
        <p:style>
          <a:lnRef idx="2">
            <a:scrgbClr r="0" g="0" b="0"/>
          </a:lnRef>
          <a:fillRef idx="1">
            <a:schemeClr val="accent5">
              <a:hueOff val="1085675"/>
              <a:satOff val="3732"/>
              <a:lumOff val="-17909"/>
              <a:alphaOff val="0"/>
            </a:schemeClr>
          </a:fillRef>
          <a:effectRef idx="0">
            <a:schemeClr val="accent5">
              <a:hueOff val="1085675"/>
              <a:satOff val="3732"/>
              <a:lumOff val="-17909"/>
              <a:alphaOff val="0"/>
            </a:schemeClr>
          </a:effectRef>
          <a:fontRef idx="minor">
            <a:schemeClr val="lt1"/>
          </a:fontRef>
        </p:style>
        <p:txBody>
          <a:bodyPr spcFirstLastPara="0" vert="horz" wrap="square" lIns="186792" tIns="186792" rIns="186792" bIns="186792" numCol="1" spcCol="1270" anchor="ctr" anchorCtr="0">
            <a:noAutofit/>
          </a:bodyPr>
          <a:lstStyle/>
          <a:p>
            <a:pPr lvl="0" algn="ctr" defTabSz="1289050">
              <a:lnSpc>
                <a:spcPct val="90000"/>
              </a:lnSpc>
              <a:spcBef>
                <a:spcPct val="0"/>
              </a:spcBef>
              <a:spcAft>
                <a:spcPct val="35000"/>
              </a:spcAft>
            </a:pPr>
            <a:endParaRPr lang="en-US" sz="2000" b="1" kern="1200" dirty="0">
              <a:latin typeface="Arial" pitchFamily="34" charset="0"/>
              <a:cs typeface="Arial" pitchFamily="34" charset="0"/>
            </a:endParaRPr>
          </a:p>
        </p:txBody>
      </p:sp>
      <p:sp>
        <p:nvSpPr>
          <p:cNvPr id="22" name="Freeform 21"/>
          <p:cNvSpPr/>
          <p:nvPr/>
        </p:nvSpPr>
        <p:spPr>
          <a:xfrm>
            <a:off x="556614" y="4201253"/>
            <a:ext cx="950130" cy="950130"/>
          </a:xfrm>
          <a:custGeom>
            <a:avLst/>
            <a:gdLst>
              <a:gd name="connsiteX0" fmla="*/ 0 w 1149748"/>
              <a:gd name="connsiteY0" fmla="*/ 574874 h 1149748"/>
              <a:gd name="connsiteX1" fmla="*/ 168377 w 1149748"/>
              <a:gd name="connsiteY1" fmla="*/ 168377 h 1149748"/>
              <a:gd name="connsiteX2" fmla="*/ 574875 w 1149748"/>
              <a:gd name="connsiteY2" fmla="*/ 1 h 1149748"/>
              <a:gd name="connsiteX3" fmla="*/ 981372 w 1149748"/>
              <a:gd name="connsiteY3" fmla="*/ 168378 h 1149748"/>
              <a:gd name="connsiteX4" fmla="*/ 1149748 w 1149748"/>
              <a:gd name="connsiteY4" fmla="*/ 574876 h 1149748"/>
              <a:gd name="connsiteX5" fmla="*/ 981371 w 1149748"/>
              <a:gd name="connsiteY5" fmla="*/ 981373 h 1149748"/>
              <a:gd name="connsiteX6" fmla="*/ 574873 w 1149748"/>
              <a:gd name="connsiteY6" fmla="*/ 1149750 h 1149748"/>
              <a:gd name="connsiteX7" fmla="*/ 168376 w 1149748"/>
              <a:gd name="connsiteY7" fmla="*/ 981373 h 1149748"/>
              <a:gd name="connsiteX8" fmla="*/ 0 w 1149748"/>
              <a:gd name="connsiteY8" fmla="*/ 574875 h 1149748"/>
              <a:gd name="connsiteX9" fmla="*/ 0 w 1149748"/>
              <a:gd name="connsiteY9" fmla="*/ 574874 h 11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48" h="1149748">
                <a:moveTo>
                  <a:pt x="0" y="574874"/>
                </a:moveTo>
                <a:cubicBezTo>
                  <a:pt x="0" y="422408"/>
                  <a:pt x="60567" y="276186"/>
                  <a:pt x="168377" y="168377"/>
                </a:cubicBezTo>
                <a:cubicBezTo>
                  <a:pt x="276187" y="60567"/>
                  <a:pt x="422409" y="1"/>
                  <a:pt x="574875" y="1"/>
                </a:cubicBezTo>
                <a:cubicBezTo>
                  <a:pt x="727341" y="1"/>
                  <a:pt x="873563" y="60568"/>
                  <a:pt x="981372" y="168378"/>
                </a:cubicBezTo>
                <a:cubicBezTo>
                  <a:pt x="1089182" y="276188"/>
                  <a:pt x="1149748" y="422410"/>
                  <a:pt x="1149748" y="574876"/>
                </a:cubicBezTo>
                <a:cubicBezTo>
                  <a:pt x="1149748" y="727342"/>
                  <a:pt x="1089181" y="873564"/>
                  <a:pt x="981371" y="981373"/>
                </a:cubicBezTo>
                <a:cubicBezTo>
                  <a:pt x="873561" y="1089183"/>
                  <a:pt x="727340" y="1149750"/>
                  <a:pt x="574873" y="1149750"/>
                </a:cubicBezTo>
                <a:cubicBezTo>
                  <a:pt x="422407" y="1149750"/>
                  <a:pt x="276185" y="1089183"/>
                  <a:pt x="168376" y="981373"/>
                </a:cubicBezTo>
                <a:cubicBezTo>
                  <a:pt x="60566" y="873563"/>
                  <a:pt x="-1" y="727342"/>
                  <a:pt x="0" y="574875"/>
                </a:cubicBezTo>
                <a:lnTo>
                  <a:pt x="0" y="574874"/>
                </a:lnTo>
                <a:close/>
              </a:path>
            </a:pathLst>
          </a:custGeom>
          <a:solidFill>
            <a:schemeClr val="bg1">
              <a:lumMod val="85000"/>
              <a:alpha val="65000"/>
            </a:schemeClr>
          </a:solidFill>
          <a:ln w="38100">
            <a:noFill/>
          </a:ln>
        </p:spPr>
        <p:style>
          <a:lnRef idx="2">
            <a:scrgbClr r="0" g="0" b="0"/>
          </a:lnRef>
          <a:fillRef idx="1">
            <a:schemeClr val="accent5">
              <a:hueOff val="1085675"/>
              <a:satOff val="3732"/>
              <a:lumOff val="-17909"/>
              <a:alphaOff val="0"/>
            </a:schemeClr>
          </a:fillRef>
          <a:effectRef idx="0">
            <a:schemeClr val="accent5">
              <a:hueOff val="1085675"/>
              <a:satOff val="3732"/>
              <a:lumOff val="-17909"/>
              <a:alphaOff val="0"/>
            </a:schemeClr>
          </a:effectRef>
          <a:fontRef idx="minor">
            <a:schemeClr val="lt1"/>
          </a:fontRef>
        </p:style>
        <p:txBody>
          <a:bodyPr spcFirstLastPara="0" vert="horz" wrap="square" lIns="186792" tIns="186792" rIns="186792" bIns="186792" numCol="1" spcCol="1270" anchor="ctr" anchorCtr="0">
            <a:noAutofit/>
          </a:bodyPr>
          <a:lstStyle/>
          <a:p>
            <a:pPr lvl="0" algn="ctr" defTabSz="1289050">
              <a:lnSpc>
                <a:spcPct val="90000"/>
              </a:lnSpc>
              <a:spcBef>
                <a:spcPct val="0"/>
              </a:spcBef>
              <a:spcAft>
                <a:spcPct val="35000"/>
              </a:spcAft>
            </a:pPr>
            <a:endParaRPr lang="en-US" sz="2000" b="1" kern="1200" dirty="0">
              <a:latin typeface="Arial" pitchFamily="34" charset="0"/>
              <a:cs typeface="Arial" pitchFamily="34" charset="0"/>
            </a:endParaRPr>
          </a:p>
        </p:txBody>
      </p:sp>
      <p:sp>
        <p:nvSpPr>
          <p:cNvPr id="6" name="TextBox 5"/>
          <p:cNvSpPr txBox="1"/>
          <p:nvPr/>
        </p:nvSpPr>
        <p:spPr>
          <a:xfrm>
            <a:off x="631530" y="1433463"/>
            <a:ext cx="6630958" cy="384721"/>
          </a:xfrm>
          <a:prstGeom prst="rect">
            <a:avLst/>
          </a:prstGeom>
          <a:noFill/>
        </p:spPr>
        <p:txBody>
          <a:bodyPr wrap="square" lIns="0" tIns="0" rIns="0" bIns="0" rtlCol="0">
            <a:spAutoFit/>
          </a:bodyPr>
          <a:lstStyle/>
          <a:p>
            <a:pPr>
              <a:lnSpc>
                <a:spcPct val="80000"/>
              </a:lnSpc>
            </a:pPr>
            <a:r>
              <a:rPr lang="en-US" sz="3000" b="1" spc="-150" dirty="0">
                <a:solidFill>
                  <a:schemeClr val="bg1">
                    <a:lumMod val="65000"/>
                  </a:schemeClr>
                </a:solidFill>
                <a:latin typeface="Arial"/>
                <a:cs typeface="Arial"/>
              </a:rPr>
              <a:t>t</a:t>
            </a:r>
            <a:r>
              <a:rPr lang="en-US" sz="3000" b="1" spc="-150" dirty="0" smtClean="0">
                <a:solidFill>
                  <a:schemeClr val="bg1">
                    <a:lumMod val="65000"/>
                  </a:schemeClr>
                </a:solidFill>
                <a:latin typeface="Arial"/>
                <a:cs typeface="Arial"/>
              </a:rPr>
              <a:t>ipping point for change</a:t>
            </a:r>
            <a:endParaRPr lang="en-US" sz="3000" b="1" kern="0" spc="-150" dirty="0">
              <a:solidFill>
                <a:schemeClr val="bg1">
                  <a:lumMod val="65000"/>
                </a:schemeClr>
              </a:solidFill>
              <a:latin typeface="Arial"/>
              <a:cs typeface="Arial"/>
            </a:endParaRPr>
          </a:p>
        </p:txBody>
      </p:sp>
      <p:sp>
        <p:nvSpPr>
          <p:cNvPr id="10" name="Freeform 9"/>
          <p:cNvSpPr/>
          <p:nvPr/>
        </p:nvSpPr>
        <p:spPr>
          <a:xfrm>
            <a:off x="1779487" y="3139610"/>
            <a:ext cx="4307891" cy="1149748"/>
          </a:xfrm>
          <a:custGeom>
            <a:avLst/>
            <a:gdLst>
              <a:gd name="connsiteX0" fmla="*/ 0 w 1724622"/>
              <a:gd name="connsiteY0" fmla="*/ 0 h 1149748"/>
              <a:gd name="connsiteX1" fmla="*/ 1724622 w 1724622"/>
              <a:gd name="connsiteY1" fmla="*/ 0 h 1149748"/>
              <a:gd name="connsiteX2" fmla="*/ 1724622 w 1724622"/>
              <a:gd name="connsiteY2" fmla="*/ 1149748 h 1149748"/>
              <a:gd name="connsiteX3" fmla="*/ 0 w 1724622"/>
              <a:gd name="connsiteY3" fmla="*/ 1149748 h 1149748"/>
              <a:gd name="connsiteX4" fmla="*/ 0 w 1724622"/>
              <a:gd name="connsiteY4" fmla="*/ 0 h 114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622" h="1149748">
                <a:moveTo>
                  <a:pt x="0" y="0"/>
                </a:moveTo>
                <a:lnTo>
                  <a:pt x="1724622" y="0"/>
                </a:lnTo>
                <a:lnTo>
                  <a:pt x="1724622" y="1149748"/>
                </a:lnTo>
                <a:lnTo>
                  <a:pt x="0" y="11497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33400">
              <a:lnSpc>
                <a:spcPct val="60000"/>
              </a:lnSpc>
              <a:spcBef>
                <a:spcPct val="0"/>
              </a:spcBef>
              <a:spcAft>
                <a:spcPts val="1200"/>
              </a:spcAft>
            </a:pPr>
            <a:r>
              <a:rPr lang="en-US" kern="1200" dirty="0" smtClean="0">
                <a:solidFill>
                  <a:srgbClr val="7F7F7F"/>
                </a:solidFill>
                <a:latin typeface="Arial" pitchFamily="34" charset="0"/>
                <a:cs typeface="Arial" pitchFamily="34" charset="0"/>
              </a:rPr>
              <a:t>Beginning to understand need for change</a:t>
            </a:r>
            <a:endParaRPr lang="en-US" kern="1200" dirty="0">
              <a:solidFill>
                <a:srgbClr val="7F7F7F"/>
              </a:solidFill>
              <a:latin typeface="Arial" pitchFamily="34" charset="0"/>
              <a:cs typeface="Arial" pitchFamily="34" charset="0"/>
            </a:endParaRPr>
          </a:p>
          <a:p>
            <a:pPr marL="0" lvl="1" defTabSz="533400">
              <a:lnSpc>
                <a:spcPct val="60000"/>
              </a:lnSpc>
              <a:spcBef>
                <a:spcPct val="0"/>
              </a:spcBef>
              <a:spcAft>
                <a:spcPts val="1200"/>
              </a:spcAft>
            </a:pPr>
            <a:r>
              <a:rPr lang="en-US" kern="1200" dirty="0" smtClean="0">
                <a:solidFill>
                  <a:srgbClr val="7F7F7F"/>
                </a:solidFill>
                <a:latin typeface="Arial" pitchFamily="34" charset="0"/>
                <a:cs typeface="Arial" pitchFamily="34" charset="0"/>
              </a:rPr>
              <a:t>Constructivist theory takes hold</a:t>
            </a:r>
            <a:endParaRPr lang="en-US" kern="1200" dirty="0">
              <a:solidFill>
                <a:srgbClr val="7F7F7F"/>
              </a:solidFill>
              <a:latin typeface="Arial" pitchFamily="34" charset="0"/>
              <a:cs typeface="Arial" pitchFamily="34" charset="0"/>
            </a:endParaRPr>
          </a:p>
        </p:txBody>
      </p:sp>
      <p:sp>
        <p:nvSpPr>
          <p:cNvPr id="11" name="Freeform 10"/>
          <p:cNvSpPr/>
          <p:nvPr/>
        </p:nvSpPr>
        <p:spPr>
          <a:xfrm>
            <a:off x="1786889" y="4251572"/>
            <a:ext cx="5036991" cy="1149748"/>
          </a:xfrm>
          <a:custGeom>
            <a:avLst/>
            <a:gdLst>
              <a:gd name="connsiteX0" fmla="*/ 0 w 1724622"/>
              <a:gd name="connsiteY0" fmla="*/ 0 h 1149748"/>
              <a:gd name="connsiteX1" fmla="*/ 1724622 w 1724622"/>
              <a:gd name="connsiteY1" fmla="*/ 0 h 1149748"/>
              <a:gd name="connsiteX2" fmla="*/ 1724622 w 1724622"/>
              <a:gd name="connsiteY2" fmla="*/ 1149748 h 1149748"/>
              <a:gd name="connsiteX3" fmla="*/ 0 w 1724622"/>
              <a:gd name="connsiteY3" fmla="*/ 1149748 h 1149748"/>
              <a:gd name="connsiteX4" fmla="*/ 0 w 1724622"/>
              <a:gd name="connsiteY4" fmla="*/ 0 h 114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622" h="1149748">
                <a:moveTo>
                  <a:pt x="0" y="0"/>
                </a:moveTo>
                <a:lnTo>
                  <a:pt x="1724622" y="0"/>
                </a:lnTo>
                <a:lnTo>
                  <a:pt x="1724622" y="1149748"/>
                </a:lnTo>
                <a:lnTo>
                  <a:pt x="0" y="11497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33400">
              <a:lnSpc>
                <a:spcPct val="60000"/>
              </a:lnSpc>
              <a:spcBef>
                <a:spcPct val="0"/>
              </a:spcBef>
              <a:spcAft>
                <a:spcPts val="1200"/>
              </a:spcAft>
            </a:pPr>
            <a:r>
              <a:rPr lang="en-US" kern="1200" dirty="0" smtClean="0">
                <a:solidFill>
                  <a:srgbClr val="7F7F7F"/>
                </a:solidFill>
                <a:latin typeface="Arial" pitchFamily="34" charset="0"/>
                <a:cs typeface="Arial" pitchFamily="34" charset="0"/>
              </a:rPr>
              <a:t>Pockets of pedagogical innovation</a:t>
            </a:r>
            <a:endParaRPr lang="en-US" kern="1200" dirty="0">
              <a:solidFill>
                <a:srgbClr val="7F7F7F"/>
              </a:solidFill>
              <a:latin typeface="Arial" pitchFamily="34" charset="0"/>
              <a:cs typeface="Arial" pitchFamily="34" charset="0"/>
            </a:endParaRPr>
          </a:p>
          <a:p>
            <a:pPr marL="0" lvl="1" defTabSz="533400">
              <a:lnSpc>
                <a:spcPct val="60000"/>
              </a:lnSpc>
              <a:spcBef>
                <a:spcPct val="0"/>
              </a:spcBef>
              <a:spcAft>
                <a:spcPts val="600"/>
              </a:spcAft>
            </a:pPr>
            <a:r>
              <a:rPr lang="en-US" kern="1200" dirty="0" smtClean="0">
                <a:solidFill>
                  <a:srgbClr val="7F7F7F"/>
                </a:solidFill>
                <a:latin typeface="Arial" pitchFamily="34" charset="0"/>
                <a:cs typeface="Arial" pitchFamily="34" charset="0"/>
              </a:rPr>
              <a:t>Research on the learning environment advances</a:t>
            </a:r>
            <a:endParaRPr lang="en-US" kern="1200" dirty="0">
              <a:solidFill>
                <a:srgbClr val="7F7F7F"/>
              </a:solidFill>
              <a:latin typeface="Arial" pitchFamily="34" charset="0"/>
              <a:cs typeface="Arial" pitchFamily="34" charset="0"/>
            </a:endParaRPr>
          </a:p>
        </p:txBody>
      </p:sp>
      <p:sp>
        <p:nvSpPr>
          <p:cNvPr id="12" name="Freeform 11"/>
          <p:cNvSpPr/>
          <p:nvPr/>
        </p:nvSpPr>
        <p:spPr>
          <a:xfrm>
            <a:off x="1790121" y="5324135"/>
            <a:ext cx="6398536" cy="1149748"/>
          </a:xfrm>
          <a:custGeom>
            <a:avLst/>
            <a:gdLst>
              <a:gd name="connsiteX0" fmla="*/ 0 w 1724622"/>
              <a:gd name="connsiteY0" fmla="*/ 0 h 1149748"/>
              <a:gd name="connsiteX1" fmla="*/ 1724622 w 1724622"/>
              <a:gd name="connsiteY1" fmla="*/ 0 h 1149748"/>
              <a:gd name="connsiteX2" fmla="*/ 1724622 w 1724622"/>
              <a:gd name="connsiteY2" fmla="*/ 1149748 h 1149748"/>
              <a:gd name="connsiteX3" fmla="*/ 0 w 1724622"/>
              <a:gd name="connsiteY3" fmla="*/ 1149748 h 1149748"/>
              <a:gd name="connsiteX4" fmla="*/ 0 w 1724622"/>
              <a:gd name="connsiteY4" fmla="*/ 0 h 114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622" h="1149748">
                <a:moveTo>
                  <a:pt x="0" y="0"/>
                </a:moveTo>
                <a:lnTo>
                  <a:pt x="1724622" y="0"/>
                </a:lnTo>
                <a:lnTo>
                  <a:pt x="1724622" y="1149748"/>
                </a:lnTo>
                <a:lnTo>
                  <a:pt x="0" y="11497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defTabSz="533400">
              <a:lnSpc>
                <a:spcPct val="60000"/>
              </a:lnSpc>
              <a:spcBef>
                <a:spcPct val="0"/>
              </a:spcBef>
              <a:spcAft>
                <a:spcPts val="1200"/>
              </a:spcAft>
            </a:pPr>
            <a:r>
              <a:rPr lang="en-US" kern="1200" dirty="0" smtClean="0">
                <a:solidFill>
                  <a:srgbClr val="7F7F7F"/>
                </a:solidFill>
                <a:latin typeface="Arial" pitchFamily="34" charset="0"/>
                <a:cs typeface="Arial" pitchFamily="34" charset="0"/>
              </a:rPr>
              <a:t>Everyone </a:t>
            </a:r>
            <a:r>
              <a:rPr lang="en-US" dirty="0" smtClean="0">
                <a:solidFill>
                  <a:srgbClr val="7F7F7F"/>
                </a:solidFill>
                <a:latin typeface="Arial" pitchFamily="34" charset="0"/>
                <a:cs typeface="Arial" pitchFamily="34" charset="0"/>
              </a:rPr>
              <a:t>understands</a:t>
            </a:r>
            <a:r>
              <a:rPr lang="en-US" kern="1200" dirty="0" smtClean="0">
                <a:solidFill>
                  <a:srgbClr val="7F7F7F"/>
                </a:solidFill>
                <a:latin typeface="Arial" pitchFamily="34" charset="0"/>
                <a:cs typeface="Arial" pitchFamily="34" charset="0"/>
              </a:rPr>
              <a:t> problem-based learning works</a:t>
            </a:r>
            <a:endParaRPr lang="en-US" kern="1200" dirty="0">
              <a:solidFill>
                <a:srgbClr val="7F7F7F"/>
              </a:solidFill>
              <a:latin typeface="Arial" pitchFamily="34" charset="0"/>
              <a:cs typeface="Arial" pitchFamily="34" charset="0"/>
            </a:endParaRPr>
          </a:p>
          <a:p>
            <a:pPr marL="0" lvl="1" defTabSz="533400">
              <a:lnSpc>
                <a:spcPct val="60000"/>
              </a:lnSpc>
              <a:spcBef>
                <a:spcPct val="0"/>
              </a:spcBef>
              <a:spcAft>
                <a:spcPts val="600"/>
              </a:spcAft>
            </a:pPr>
            <a:r>
              <a:rPr lang="en-US" kern="1200" dirty="0" smtClean="0">
                <a:solidFill>
                  <a:srgbClr val="7F7F7F"/>
                </a:solidFill>
                <a:latin typeface="Arial" pitchFamily="34" charset="0"/>
                <a:cs typeface="Arial" pitchFamily="34" charset="0"/>
              </a:rPr>
              <a:t>Recognition that environments should no longer be a barrier</a:t>
            </a:r>
            <a:endParaRPr lang="en-US" kern="1200" dirty="0">
              <a:solidFill>
                <a:srgbClr val="7F7F7F"/>
              </a:solidFill>
              <a:latin typeface="Arial" pitchFamily="34" charset="0"/>
              <a:cs typeface="Arial" pitchFamily="34" charset="0"/>
            </a:endParaRPr>
          </a:p>
        </p:txBody>
      </p:sp>
      <p:sp>
        <p:nvSpPr>
          <p:cNvPr id="14" name="Freeform 13"/>
          <p:cNvSpPr/>
          <p:nvPr/>
        </p:nvSpPr>
        <p:spPr>
          <a:xfrm>
            <a:off x="556614" y="3116587"/>
            <a:ext cx="950130" cy="950130"/>
          </a:xfrm>
          <a:custGeom>
            <a:avLst/>
            <a:gdLst>
              <a:gd name="connsiteX0" fmla="*/ 0 w 1149748"/>
              <a:gd name="connsiteY0" fmla="*/ 574874 h 1149748"/>
              <a:gd name="connsiteX1" fmla="*/ 168377 w 1149748"/>
              <a:gd name="connsiteY1" fmla="*/ 168377 h 1149748"/>
              <a:gd name="connsiteX2" fmla="*/ 574875 w 1149748"/>
              <a:gd name="connsiteY2" fmla="*/ 1 h 1149748"/>
              <a:gd name="connsiteX3" fmla="*/ 981372 w 1149748"/>
              <a:gd name="connsiteY3" fmla="*/ 168378 h 1149748"/>
              <a:gd name="connsiteX4" fmla="*/ 1149748 w 1149748"/>
              <a:gd name="connsiteY4" fmla="*/ 574876 h 1149748"/>
              <a:gd name="connsiteX5" fmla="*/ 981371 w 1149748"/>
              <a:gd name="connsiteY5" fmla="*/ 981373 h 1149748"/>
              <a:gd name="connsiteX6" fmla="*/ 574873 w 1149748"/>
              <a:gd name="connsiteY6" fmla="*/ 1149750 h 1149748"/>
              <a:gd name="connsiteX7" fmla="*/ 168376 w 1149748"/>
              <a:gd name="connsiteY7" fmla="*/ 981373 h 1149748"/>
              <a:gd name="connsiteX8" fmla="*/ 0 w 1149748"/>
              <a:gd name="connsiteY8" fmla="*/ 574875 h 1149748"/>
              <a:gd name="connsiteX9" fmla="*/ 0 w 1149748"/>
              <a:gd name="connsiteY9" fmla="*/ 574874 h 11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48" h="1149748">
                <a:moveTo>
                  <a:pt x="0" y="574874"/>
                </a:moveTo>
                <a:cubicBezTo>
                  <a:pt x="0" y="422408"/>
                  <a:pt x="60567" y="276186"/>
                  <a:pt x="168377" y="168377"/>
                </a:cubicBezTo>
                <a:cubicBezTo>
                  <a:pt x="276187" y="60567"/>
                  <a:pt x="422409" y="1"/>
                  <a:pt x="574875" y="1"/>
                </a:cubicBezTo>
                <a:cubicBezTo>
                  <a:pt x="727341" y="1"/>
                  <a:pt x="873563" y="60568"/>
                  <a:pt x="981372" y="168378"/>
                </a:cubicBezTo>
                <a:cubicBezTo>
                  <a:pt x="1089182" y="276188"/>
                  <a:pt x="1149748" y="422410"/>
                  <a:pt x="1149748" y="574876"/>
                </a:cubicBezTo>
                <a:cubicBezTo>
                  <a:pt x="1149748" y="727342"/>
                  <a:pt x="1089181" y="873564"/>
                  <a:pt x="981371" y="981373"/>
                </a:cubicBezTo>
                <a:cubicBezTo>
                  <a:pt x="873561" y="1089183"/>
                  <a:pt x="727340" y="1149750"/>
                  <a:pt x="574873" y="1149750"/>
                </a:cubicBezTo>
                <a:cubicBezTo>
                  <a:pt x="422407" y="1149750"/>
                  <a:pt x="276185" y="1089183"/>
                  <a:pt x="168376" y="981373"/>
                </a:cubicBezTo>
                <a:cubicBezTo>
                  <a:pt x="60566" y="873563"/>
                  <a:pt x="-1" y="727342"/>
                  <a:pt x="0" y="574875"/>
                </a:cubicBezTo>
                <a:lnTo>
                  <a:pt x="0" y="574874"/>
                </a:lnTo>
                <a:close/>
              </a:path>
            </a:pathLst>
          </a:custGeom>
          <a:solidFill>
            <a:schemeClr val="bg1">
              <a:lumMod val="85000"/>
              <a:alpha val="65000"/>
            </a:schemeClr>
          </a:solidFill>
          <a:ln w="38100">
            <a:noFill/>
          </a:ln>
        </p:spPr>
        <p:style>
          <a:lnRef idx="2">
            <a:scrgbClr r="0" g="0" b="0"/>
          </a:lnRef>
          <a:fillRef idx="1">
            <a:schemeClr val="accent5">
              <a:hueOff val="1085675"/>
              <a:satOff val="3732"/>
              <a:lumOff val="-17909"/>
              <a:alphaOff val="0"/>
            </a:schemeClr>
          </a:fillRef>
          <a:effectRef idx="0">
            <a:schemeClr val="accent5">
              <a:hueOff val="1085675"/>
              <a:satOff val="3732"/>
              <a:lumOff val="-17909"/>
              <a:alphaOff val="0"/>
            </a:schemeClr>
          </a:effectRef>
          <a:fontRef idx="minor">
            <a:schemeClr val="lt1"/>
          </a:fontRef>
        </p:style>
        <p:txBody>
          <a:bodyPr spcFirstLastPara="0" vert="horz" wrap="square" lIns="186792" tIns="186792" rIns="186792" bIns="186792" numCol="1" spcCol="1270" anchor="ctr" anchorCtr="0">
            <a:noAutofit/>
          </a:bodyPr>
          <a:lstStyle/>
          <a:p>
            <a:pPr lvl="0" algn="ctr" defTabSz="1289050">
              <a:lnSpc>
                <a:spcPct val="90000"/>
              </a:lnSpc>
              <a:spcBef>
                <a:spcPct val="0"/>
              </a:spcBef>
              <a:spcAft>
                <a:spcPct val="35000"/>
              </a:spcAft>
            </a:pPr>
            <a:endParaRPr lang="en-US" sz="2000" b="1" kern="1200" dirty="0">
              <a:latin typeface="Arial" pitchFamily="34" charset="0"/>
              <a:cs typeface="Arial" pitchFamily="34" charset="0"/>
            </a:endParaRPr>
          </a:p>
        </p:txBody>
      </p:sp>
      <p:sp>
        <p:nvSpPr>
          <p:cNvPr id="15" name="Freeform 14"/>
          <p:cNvSpPr/>
          <p:nvPr/>
        </p:nvSpPr>
        <p:spPr>
          <a:xfrm>
            <a:off x="636270" y="3196243"/>
            <a:ext cx="790818" cy="790818"/>
          </a:xfrm>
          <a:custGeom>
            <a:avLst/>
            <a:gdLst>
              <a:gd name="connsiteX0" fmla="*/ 0 w 1149748"/>
              <a:gd name="connsiteY0" fmla="*/ 574874 h 1149748"/>
              <a:gd name="connsiteX1" fmla="*/ 168377 w 1149748"/>
              <a:gd name="connsiteY1" fmla="*/ 168377 h 1149748"/>
              <a:gd name="connsiteX2" fmla="*/ 574875 w 1149748"/>
              <a:gd name="connsiteY2" fmla="*/ 1 h 1149748"/>
              <a:gd name="connsiteX3" fmla="*/ 981372 w 1149748"/>
              <a:gd name="connsiteY3" fmla="*/ 168378 h 1149748"/>
              <a:gd name="connsiteX4" fmla="*/ 1149748 w 1149748"/>
              <a:gd name="connsiteY4" fmla="*/ 574876 h 1149748"/>
              <a:gd name="connsiteX5" fmla="*/ 981371 w 1149748"/>
              <a:gd name="connsiteY5" fmla="*/ 981373 h 1149748"/>
              <a:gd name="connsiteX6" fmla="*/ 574873 w 1149748"/>
              <a:gd name="connsiteY6" fmla="*/ 1149750 h 1149748"/>
              <a:gd name="connsiteX7" fmla="*/ 168376 w 1149748"/>
              <a:gd name="connsiteY7" fmla="*/ 981373 h 1149748"/>
              <a:gd name="connsiteX8" fmla="*/ 0 w 1149748"/>
              <a:gd name="connsiteY8" fmla="*/ 574875 h 1149748"/>
              <a:gd name="connsiteX9" fmla="*/ 0 w 1149748"/>
              <a:gd name="connsiteY9" fmla="*/ 574874 h 11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48" h="1149748">
                <a:moveTo>
                  <a:pt x="0" y="574874"/>
                </a:moveTo>
                <a:cubicBezTo>
                  <a:pt x="0" y="422408"/>
                  <a:pt x="60567" y="276186"/>
                  <a:pt x="168377" y="168377"/>
                </a:cubicBezTo>
                <a:cubicBezTo>
                  <a:pt x="276187" y="60567"/>
                  <a:pt x="422409" y="1"/>
                  <a:pt x="574875" y="1"/>
                </a:cubicBezTo>
                <a:cubicBezTo>
                  <a:pt x="727341" y="1"/>
                  <a:pt x="873563" y="60568"/>
                  <a:pt x="981372" y="168378"/>
                </a:cubicBezTo>
                <a:cubicBezTo>
                  <a:pt x="1089182" y="276188"/>
                  <a:pt x="1149748" y="422410"/>
                  <a:pt x="1149748" y="574876"/>
                </a:cubicBezTo>
                <a:cubicBezTo>
                  <a:pt x="1149748" y="727342"/>
                  <a:pt x="1089181" y="873564"/>
                  <a:pt x="981371" y="981373"/>
                </a:cubicBezTo>
                <a:cubicBezTo>
                  <a:pt x="873561" y="1089183"/>
                  <a:pt x="727340" y="1149750"/>
                  <a:pt x="574873" y="1149750"/>
                </a:cubicBezTo>
                <a:cubicBezTo>
                  <a:pt x="422407" y="1149750"/>
                  <a:pt x="276185" y="1089183"/>
                  <a:pt x="168376" y="981373"/>
                </a:cubicBezTo>
                <a:cubicBezTo>
                  <a:pt x="60566" y="873563"/>
                  <a:pt x="-1" y="727342"/>
                  <a:pt x="0" y="574875"/>
                </a:cubicBezTo>
                <a:lnTo>
                  <a:pt x="0" y="574874"/>
                </a:lnTo>
                <a:close/>
              </a:path>
            </a:pathLst>
          </a:custGeom>
          <a:solidFill>
            <a:srgbClr val="3C9C46"/>
          </a:solidFill>
          <a:ln w="38100">
            <a:noFill/>
          </a:ln>
        </p:spPr>
        <p:style>
          <a:lnRef idx="2">
            <a:scrgbClr r="0" g="0" b="0"/>
          </a:lnRef>
          <a:fillRef idx="1">
            <a:schemeClr val="accent5">
              <a:hueOff val="1085675"/>
              <a:satOff val="3732"/>
              <a:lumOff val="-17909"/>
              <a:alphaOff val="0"/>
            </a:schemeClr>
          </a:fillRef>
          <a:effectRef idx="0">
            <a:schemeClr val="accent5">
              <a:hueOff val="1085675"/>
              <a:satOff val="3732"/>
              <a:lumOff val="-17909"/>
              <a:alphaOff val="0"/>
            </a:schemeClr>
          </a:effectRef>
          <a:fontRef idx="minor">
            <a:schemeClr val="lt1"/>
          </a:fontRef>
        </p:style>
        <p:txBody>
          <a:bodyPr spcFirstLastPara="0" vert="horz" wrap="square" lIns="186792" tIns="186792" rIns="186792" bIns="186792" numCol="1" spcCol="1270" anchor="ctr" anchorCtr="0">
            <a:noAutofit/>
          </a:bodyPr>
          <a:lstStyle/>
          <a:p>
            <a:pPr lvl="0" algn="ctr" defTabSz="1289050">
              <a:lnSpc>
                <a:spcPct val="90000"/>
              </a:lnSpc>
              <a:spcBef>
                <a:spcPct val="0"/>
              </a:spcBef>
              <a:spcAft>
                <a:spcPct val="35000"/>
              </a:spcAft>
            </a:pPr>
            <a:r>
              <a:rPr lang="en-US" sz="1600" b="1" kern="1200" spc="-150" dirty="0" smtClean="0">
                <a:latin typeface="Arial" pitchFamily="34" charset="0"/>
                <a:cs typeface="Arial" pitchFamily="34" charset="0"/>
              </a:rPr>
              <a:t>Last 15</a:t>
            </a:r>
            <a:endParaRPr lang="en-US" sz="1600" b="1" kern="1200" spc="-150" dirty="0">
              <a:latin typeface="Arial" pitchFamily="34" charset="0"/>
              <a:cs typeface="Arial" pitchFamily="34" charset="0"/>
            </a:endParaRPr>
          </a:p>
        </p:txBody>
      </p:sp>
      <p:sp>
        <p:nvSpPr>
          <p:cNvPr id="16" name="Freeform 15"/>
          <p:cNvSpPr/>
          <p:nvPr/>
        </p:nvSpPr>
        <p:spPr>
          <a:xfrm>
            <a:off x="636270" y="4280909"/>
            <a:ext cx="790818" cy="790818"/>
          </a:xfrm>
          <a:custGeom>
            <a:avLst/>
            <a:gdLst>
              <a:gd name="connsiteX0" fmla="*/ 0 w 1149748"/>
              <a:gd name="connsiteY0" fmla="*/ 574874 h 1149748"/>
              <a:gd name="connsiteX1" fmla="*/ 168377 w 1149748"/>
              <a:gd name="connsiteY1" fmla="*/ 168377 h 1149748"/>
              <a:gd name="connsiteX2" fmla="*/ 574875 w 1149748"/>
              <a:gd name="connsiteY2" fmla="*/ 1 h 1149748"/>
              <a:gd name="connsiteX3" fmla="*/ 981372 w 1149748"/>
              <a:gd name="connsiteY3" fmla="*/ 168378 h 1149748"/>
              <a:gd name="connsiteX4" fmla="*/ 1149748 w 1149748"/>
              <a:gd name="connsiteY4" fmla="*/ 574876 h 1149748"/>
              <a:gd name="connsiteX5" fmla="*/ 981371 w 1149748"/>
              <a:gd name="connsiteY5" fmla="*/ 981373 h 1149748"/>
              <a:gd name="connsiteX6" fmla="*/ 574873 w 1149748"/>
              <a:gd name="connsiteY6" fmla="*/ 1149750 h 1149748"/>
              <a:gd name="connsiteX7" fmla="*/ 168376 w 1149748"/>
              <a:gd name="connsiteY7" fmla="*/ 981373 h 1149748"/>
              <a:gd name="connsiteX8" fmla="*/ 0 w 1149748"/>
              <a:gd name="connsiteY8" fmla="*/ 574875 h 1149748"/>
              <a:gd name="connsiteX9" fmla="*/ 0 w 1149748"/>
              <a:gd name="connsiteY9" fmla="*/ 574874 h 11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48" h="1149748">
                <a:moveTo>
                  <a:pt x="0" y="574874"/>
                </a:moveTo>
                <a:cubicBezTo>
                  <a:pt x="0" y="422408"/>
                  <a:pt x="60567" y="276186"/>
                  <a:pt x="168377" y="168377"/>
                </a:cubicBezTo>
                <a:cubicBezTo>
                  <a:pt x="276187" y="60567"/>
                  <a:pt x="422409" y="1"/>
                  <a:pt x="574875" y="1"/>
                </a:cubicBezTo>
                <a:cubicBezTo>
                  <a:pt x="727341" y="1"/>
                  <a:pt x="873563" y="60568"/>
                  <a:pt x="981372" y="168378"/>
                </a:cubicBezTo>
                <a:cubicBezTo>
                  <a:pt x="1089182" y="276188"/>
                  <a:pt x="1149748" y="422410"/>
                  <a:pt x="1149748" y="574876"/>
                </a:cubicBezTo>
                <a:cubicBezTo>
                  <a:pt x="1149748" y="727342"/>
                  <a:pt x="1089181" y="873564"/>
                  <a:pt x="981371" y="981373"/>
                </a:cubicBezTo>
                <a:cubicBezTo>
                  <a:pt x="873561" y="1089183"/>
                  <a:pt x="727340" y="1149750"/>
                  <a:pt x="574873" y="1149750"/>
                </a:cubicBezTo>
                <a:cubicBezTo>
                  <a:pt x="422407" y="1149750"/>
                  <a:pt x="276185" y="1089183"/>
                  <a:pt x="168376" y="981373"/>
                </a:cubicBezTo>
                <a:cubicBezTo>
                  <a:pt x="60566" y="873563"/>
                  <a:pt x="-1" y="727342"/>
                  <a:pt x="0" y="574875"/>
                </a:cubicBezTo>
                <a:lnTo>
                  <a:pt x="0" y="574874"/>
                </a:lnTo>
                <a:close/>
              </a:path>
            </a:pathLst>
          </a:custGeom>
          <a:solidFill>
            <a:srgbClr val="0095D4"/>
          </a:solidFill>
          <a:ln w="38100">
            <a:noFill/>
          </a:ln>
        </p:spPr>
        <p:style>
          <a:lnRef idx="2">
            <a:scrgbClr r="0" g="0" b="0"/>
          </a:lnRef>
          <a:fillRef idx="1">
            <a:schemeClr val="accent5">
              <a:hueOff val="2171350"/>
              <a:satOff val="7464"/>
              <a:lumOff val="-35817"/>
              <a:alphaOff val="0"/>
            </a:schemeClr>
          </a:fillRef>
          <a:effectRef idx="0">
            <a:schemeClr val="accent5">
              <a:hueOff val="2171350"/>
              <a:satOff val="7464"/>
              <a:lumOff val="-35817"/>
              <a:alphaOff val="0"/>
            </a:schemeClr>
          </a:effectRef>
          <a:fontRef idx="minor">
            <a:schemeClr val="lt1"/>
          </a:fontRef>
        </p:style>
        <p:txBody>
          <a:bodyPr spcFirstLastPara="0" vert="horz" wrap="square" lIns="186792" tIns="186792" rIns="186792" bIns="186792" numCol="1" spcCol="1270" anchor="ctr" anchorCtr="0">
            <a:noAutofit/>
          </a:bodyPr>
          <a:lstStyle/>
          <a:p>
            <a:pPr lvl="0" algn="ctr" defTabSz="1289050">
              <a:lnSpc>
                <a:spcPct val="90000"/>
              </a:lnSpc>
              <a:spcBef>
                <a:spcPct val="0"/>
              </a:spcBef>
              <a:spcAft>
                <a:spcPct val="35000"/>
              </a:spcAft>
            </a:pPr>
            <a:r>
              <a:rPr lang="en-US" sz="1600" b="1" kern="1200" spc="-150" dirty="0" smtClean="0">
                <a:latin typeface="Arial" pitchFamily="34" charset="0"/>
                <a:cs typeface="Arial" pitchFamily="34" charset="0"/>
              </a:rPr>
              <a:t>Last 10</a:t>
            </a:r>
            <a:endParaRPr lang="en-US" sz="1600" b="1" kern="1200" spc="-150" dirty="0">
              <a:latin typeface="Arial" pitchFamily="34" charset="0"/>
              <a:cs typeface="Arial" pitchFamily="34" charset="0"/>
            </a:endParaRPr>
          </a:p>
        </p:txBody>
      </p:sp>
      <p:sp>
        <p:nvSpPr>
          <p:cNvPr id="17" name="Freeform 16"/>
          <p:cNvSpPr/>
          <p:nvPr/>
        </p:nvSpPr>
        <p:spPr>
          <a:xfrm>
            <a:off x="636270" y="5367120"/>
            <a:ext cx="790818" cy="790818"/>
          </a:xfrm>
          <a:custGeom>
            <a:avLst/>
            <a:gdLst>
              <a:gd name="connsiteX0" fmla="*/ 0 w 1149748"/>
              <a:gd name="connsiteY0" fmla="*/ 574874 h 1149748"/>
              <a:gd name="connsiteX1" fmla="*/ 168377 w 1149748"/>
              <a:gd name="connsiteY1" fmla="*/ 168377 h 1149748"/>
              <a:gd name="connsiteX2" fmla="*/ 574875 w 1149748"/>
              <a:gd name="connsiteY2" fmla="*/ 1 h 1149748"/>
              <a:gd name="connsiteX3" fmla="*/ 981372 w 1149748"/>
              <a:gd name="connsiteY3" fmla="*/ 168378 h 1149748"/>
              <a:gd name="connsiteX4" fmla="*/ 1149748 w 1149748"/>
              <a:gd name="connsiteY4" fmla="*/ 574876 h 1149748"/>
              <a:gd name="connsiteX5" fmla="*/ 981371 w 1149748"/>
              <a:gd name="connsiteY5" fmla="*/ 981373 h 1149748"/>
              <a:gd name="connsiteX6" fmla="*/ 574873 w 1149748"/>
              <a:gd name="connsiteY6" fmla="*/ 1149750 h 1149748"/>
              <a:gd name="connsiteX7" fmla="*/ 168376 w 1149748"/>
              <a:gd name="connsiteY7" fmla="*/ 981373 h 1149748"/>
              <a:gd name="connsiteX8" fmla="*/ 0 w 1149748"/>
              <a:gd name="connsiteY8" fmla="*/ 574875 h 1149748"/>
              <a:gd name="connsiteX9" fmla="*/ 0 w 1149748"/>
              <a:gd name="connsiteY9" fmla="*/ 574874 h 114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748" h="1149748">
                <a:moveTo>
                  <a:pt x="0" y="574874"/>
                </a:moveTo>
                <a:cubicBezTo>
                  <a:pt x="0" y="422408"/>
                  <a:pt x="60567" y="276186"/>
                  <a:pt x="168377" y="168377"/>
                </a:cubicBezTo>
                <a:cubicBezTo>
                  <a:pt x="276187" y="60567"/>
                  <a:pt x="422409" y="1"/>
                  <a:pt x="574875" y="1"/>
                </a:cubicBezTo>
                <a:cubicBezTo>
                  <a:pt x="727341" y="1"/>
                  <a:pt x="873563" y="60568"/>
                  <a:pt x="981372" y="168378"/>
                </a:cubicBezTo>
                <a:cubicBezTo>
                  <a:pt x="1089182" y="276188"/>
                  <a:pt x="1149748" y="422410"/>
                  <a:pt x="1149748" y="574876"/>
                </a:cubicBezTo>
                <a:cubicBezTo>
                  <a:pt x="1149748" y="727342"/>
                  <a:pt x="1089181" y="873564"/>
                  <a:pt x="981371" y="981373"/>
                </a:cubicBezTo>
                <a:cubicBezTo>
                  <a:pt x="873561" y="1089183"/>
                  <a:pt x="727340" y="1149750"/>
                  <a:pt x="574873" y="1149750"/>
                </a:cubicBezTo>
                <a:cubicBezTo>
                  <a:pt x="422407" y="1149750"/>
                  <a:pt x="276185" y="1089183"/>
                  <a:pt x="168376" y="981373"/>
                </a:cubicBezTo>
                <a:cubicBezTo>
                  <a:pt x="60566" y="873563"/>
                  <a:pt x="-1" y="727342"/>
                  <a:pt x="0" y="574875"/>
                </a:cubicBezTo>
                <a:lnTo>
                  <a:pt x="0" y="574874"/>
                </a:lnTo>
                <a:close/>
              </a:path>
            </a:pathLst>
          </a:custGeom>
          <a:solidFill>
            <a:srgbClr val="D60057"/>
          </a:solidFill>
          <a:ln w="38100">
            <a:noFill/>
          </a:ln>
        </p:spPr>
        <p:style>
          <a:lnRef idx="2">
            <a:scrgbClr r="0" g="0" b="0"/>
          </a:lnRef>
          <a:fillRef idx="1">
            <a:schemeClr val="accent5">
              <a:hueOff val="3257024"/>
              <a:satOff val="11196"/>
              <a:lumOff val="-53726"/>
              <a:alphaOff val="0"/>
            </a:schemeClr>
          </a:fillRef>
          <a:effectRef idx="0">
            <a:schemeClr val="accent5">
              <a:hueOff val="3257024"/>
              <a:satOff val="11196"/>
              <a:lumOff val="-53726"/>
              <a:alphaOff val="0"/>
            </a:schemeClr>
          </a:effectRef>
          <a:fontRef idx="minor">
            <a:schemeClr val="lt1"/>
          </a:fontRef>
        </p:style>
        <p:txBody>
          <a:bodyPr spcFirstLastPara="0" vert="horz" wrap="square" lIns="186792" tIns="186792" rIns="186792" bIns="186792" numCol="1" spcCol="1270" anchor="ctr" anchorCtr="0">
            <a:noAutofit/>
          </a:bodyPr>
          <a:lstStyle/>
          <a:p>
            <a:pPr lvl="0" algn="ctr" defTabSz="1289050">
              <a:lnSpc>
                <a:spcPct val="90000"/>
              </a:lnSpc>
              <a:spcBef>
                <a:spcPct val="0"/>
              </a:spcBef>
              <a:spcAft>
                <a:spcPct val="35000"/>
              </a:spcAft>
            </a:pPr>
            <a:r>
              <a:rPr lang="en-US" sz="1600" b="1" kern="1200" spc="-150" dirty="0" smtClean="0">
                <a:latin typeface="Arial" pitchFamily="34" charset="0"/>
                <a:cs typeface="Arial" pitchFamily="34" charset="0"/>
              </a:rPr>
              <a:t>Last </a:t>
            </a:r>
            <a:br>
              <a:rPr lang="en-US" sz="1600" b="1" kern="1200" spc="-150" dirty="0" smtClean="0">
                <a:latin typeface="Arial" pitchFamily="34" charset="0"/>
                <a:cs typeface="Arial" pitchFamily="34" charset="0"/>
              </a:rPr>
            </a:br>
            <a:r>
              <a:rPr lang="en-US" sz="1600" b="1" kern="1200" spc="-150" dirty="0" smtClean="0">
                <a:latin typeface="Arial" pitchFamily="34" charset="0"/>
                <a:cs typeface="Arial" pitchFamily="34" charset="0"/>
              </a:rPr>
              <a:t>5</a:t>
            </a:r>
            <a:endParaRPr lang="en-US" sz="1600" b="1" kern="1200" spc="-150" dirty="0">
              <a:latin typeface="Arial" pitchFamily="34" charset="0"/>
              <a:cs typeface="Arial" pitchFamily="34" charset="0"/>
            </a:endParaRPr>
          </a:p>
        </p:txBody>
      </p:sp>
      <p:sp>
        <p:nvSpPr>
          <p:cNvPr id="18" name="Oval 17"/>
          <p:cNvSpPr/>
          <p:nvPr/>
        </p:nvSpPr>
        <p:spPr>
          <a:xfrm>
            <a:off x="556861" y="2078733"/>
            <a:ext cx="949637" cy="949637"/>
          </a:xfrm>
          <a:prstGeom prst="ellipse">
            <a:avLst/>
          </a:prstGeom>
          <a:blipFill rotWithShape="0">
            <a:blip r:embed="rId3" cstate="screen">
              <a:extLst>
                <a:ext uri="{28A0092B-C50C-407E-A947-70E740481C1C}">
                  <a14:useLocalDpi xmlns:a14="http://schemas.microsoft.com/office/drawing/2010/main"/>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24" name="Freeform 23"/>
          <p:cNvSpPr/>
          <p:nvPr/>
        </p:nvSpPr>
        <p:spPr>
          <a:xfrm>
            <a:off x="1779488" y="2251637"/>
            <a:ext cx="3171080" cy="1149749"/>
          </a:xfrm>
          <a:custGeom>
            <a:avLst/>
            <a:gdLst>
              <a:gd name="connsiteX0" fmla="*/ 0 w 1724622"/>
              <a:gd name="connsiteY0" fmla="*/ 0 h 1149748"/>
              <a:gd name="connsiteX1" fmla="*/ 1724622 w 1724622"/>
              <a:gd name="connsiteY1" fmla="*/ 0 h 1149748"/>
              <a:gd name="connsiteX2" fmla="*/ 1724622 w 1724622"/>
              <a:gd name="connsiteY2" fmla="*/ 1149748 h 1149748"/>
              <a:gd name="connsiteX3" fmla="*/ 0 w 1724622"/>
              <a:gd name="connsiteY3" fmla="*/ 1149748 h 1149748"/>
              <a:gd name="connsiteX4" fmla="*/ 0 w 1724622"/>
              <a:gd name="connsiteY4" fmla="*/ 0 h 114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622" h="1149748">
                <a:moveTo>
                  <a:pt x="0" y="0"/>
                </a:moveTo>
                <a:lnTo>
                  <a:pt x="1724622" y="0"/>
                </a:lnTo>
                <a:lnTo>
                  <a:pt x="1724622" y="1149748"/>
                </a:lnTo>
                <a:lnTo>
                  <a:pt x="0" y="11497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l" defTabSz="533400">
              <a:lnSpc>
                <a:spcPct val="90000"/>
              </a:lnSpc>
              <a:spcBef>
                <a:spcPct val="0"/>
              </a:spcBef>
              <a:spcAft>
                <a:spcPts val="1200"/>
              </a:spcAft>
            </a:pPr>
            <a:r>
              <a:rPr lang="en-US" kern="1200" dirty="0" smtClean="0">
                <a:solidFill>
                  <a:srgbClr val="7F7F7F"/>
                </a:solidFill>
                <a:latin typeface="Arial" pitchFamily="34" charset="0"/>
                <a:cs typeface="Arial" pitchFamily="34" charset="0"/>
              </a:rPr>
              <a:t>100+ years ago</a:t>
            </a:r>
            <a:endParaRPr lang="en-US" kern="1200" dirty="0">
              <a:solidFill>
                <a:srgbClr val="7F7F7F"/>
              </a:solidFill>
              <a:latin typeface="Arial" pitchFamily="34" charset="0"/>
              <a:cs typeface="Arial" pitchFamily="34" charset="0"/>
            </a:endParaRPr>
          </a:p>
        </p:txBody>
      </p:sp>
      <p:sp>
        <p:nvSpPr>
          <p:cNvPr id="28" name="TextBox 27"/>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29" name="TextBox 28"/>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grpSp>
        <p:nvGrpSpPr>
          <p:cNvPr id="20" name="Group 19"/>
          <p:cNvGrpSpPr/>
          <p:nvPr/>
        </p:nvGrpSpPr>
        <p:grpSpPr>
          <a:xfrm>
            <a:off x="8707438" y="241298"/>
            <a:ext cx="466725" cy="1651001"/>
            <a:chOff x="8707438" y="241298"/>
            <a:chExt cx="466725" cy="1651001"/>
          </a:xfrm>
        </p:grpSpPr>
        <p:sp>
          <p:nvSpPr>
            <p:cNvPr id="21" name="Rectangle 2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30" name="TextBox 29"/>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rot="16200000">
            <a:off x="664328" y="2629713"/>
            <a:ext cx="344469" cy="410064"/>
          </a:xfrm>
          <a:prstGeom prst="homePlate">
            <a:avLst/>
          </a:prstGeom>
          <a:solidFill>
            <a:srgbClr val="C1D8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31531" y="6354376"/>
            <a:ext cx="3322003" cy="138499"/>
          </a:xfrm>
          <a:prstGeom prst="rect">
            <a:avLst/>
          </a:prstGeom>
        </p:spPr>
        <p:txBody>
          <a:bodyPr wrap="square" lIns="0" tIns="0" rIns="0" bIns="0">
            <a:spAutoFit/>
          </a:bodyPr>
          <a:lstStyle/>
          <a:p>
            <a:r>
              <a:rPr lang="en-US" sz="900" dirty="0" smtClean="0">
                <a:solidFill>
                  <a:srgbClr val="6C6F70"/>
                </a:solidFill>
                <a:latin typeface="Arial" pitchFamily="34" charset="0"/>
                <a:cs typeface="Arial" pitchFamily="34" charset="0"/>
              </a:rPr>
              <a:t>Source: </a:t>
            </a:r>
            <a:r>
              <a:rPr lang="en-US" sz="900" dirty="0" err="1" smtClean="0">
                <a:solidFill>
                  <a:srgbClr val="6C6F70"/>
                </a:solidFill>
                <a:latin typeface="Arial" pitchFamily="34" charset="0"/>
                <a:cs typeface="Arial" pitchFamily="34" charset="0"/>
              </a:rPr>
              <a:t>Educause</a:t>
            </a:r>
            <a:r>
              <a:rPr lang="en-US" sz="900" dirty="0" smtClean="0">
                <a:solidFill>
                  <a:srgbClr val="6C6F70"/>
                </a:solidFill>
                <a:latin typeface="Arial" pitchFamily="34" charset="0"/>
                <a:cs typeface="Arial" pitchFamily="34" charset="0"/>
              </a:rPr>
              <a:t> Guide to U.S. Higher Education 2005</a:t>
            </a:r>
          </a:p>
        </p:txBody>
      </p:sp>
      <p:sp>
        <p:nvSpPr>
          <p:cNvPr id="11" name="TextBox 10"/>
          <p:cNvSpPr txBox="1"/>
          <p:nvPr/>
        </p:nvSpPr>
        <p:spPr>
          <a:xfrm>
            <a:off x="631531" y="3165238"/>
            <a:ext cx="4045079" cy="249299"/>
          </a:xfrm>
          <a:prstGeom prst="rect">
            <a:avLst/>
          </a:prstGeom>
          <a:noFill/>
        </p:spPr>
        <p:txBody>
          <a:bodyPr wrap="square" lIns="0" tIns="0" rIns="0" bIns="0" rtlCol="0">
            <a:spAutoFit/>
          </a:bodyPr>
          <a:lstStyle/>
          <a:p>
            <a:pPr>
              <a:lnSpc>
                <a:spcPct val="90000"/>
              </a:lnSpc>
            </a:pPr>
            <a:r>
              <a:rPr lang="en-US" b="1" dirty="0" smtClean="0">
                <a:solidFill>
                  <a:srgbClr val="7F7F7F"/>
                </a:solidFill>
                <a:latin typeface="Arial"/>
                <a:cs typeface="Arial"/>
              </a:rPr>
              <a:t>INCLUDE CLASS DISCUSSIONS</a:t>
            </a:r>
            <a:endParaRPr lang="en-US" b="1" kern="0" dirty="0">
              <a:solidFill>
                <a:srgbClr val="7F7F7F"/>
              </a:solidFill>
              <a:latin typeface="Arial"/>
              <a:cs typeface="Arial"/>
            </a:endParaRPr>
          </a:p>
        </p:txBody>
      </p:sp>
      <p:sp>
        <p:nvSpPr>
          <p:cNvPr id="14" name="TextBox 13"/>
          <p:cNvSpPr txBox="1"/>
          <p:nvPr/>
        </p:nvSpPr>
        <p:spPr>
          <a:xfrm>
            <a:off x="948788" y="2090248"/>
            <a:ext cx="1939377" cy="1107996"/>
          </a:xfrm>
          <a:prstGeom prst="rect">
            <a:avLst/>
          </a:prstGeom>
          <a:noFill/>
        </p:spPr>
        <p:txBody>
          <a:bodyPr wrap="square" lIns="0" tIns="0" rIns="0" bIns="0" rtlCol="0" anchor="t">
            <a:spAutoFit/>
          </a:bodyPr>
          <a:lstStyle/>
          <a:p>
            <a:r>
              <a:rPr lang="en-US" sz="7200" b="1" kern="0" spc="-300" dirty="0" smtClean="0">
                <a:solidFill>
                  <a:srgbClr val="C1D92F"/>
                </a:solidFill>
                <a:latin typeface="Arial"/>
                <a:cs typeface="Arial"/>
              </a:rPr>
              <a:t> </a:t>
            </a:r>
            <a:r>
              <a:rPr lang="en-US" sz="6600" b="1" kern="0" spc="-300" dirty="0" smtClean="0">
                <a:solidFill>
                  <a:srgbClr val="C1D92F"/>
                </a:solidFill>
                <a:latin typeface="Arial"/>
                <a:cs typeface="Arial"/>
              </a:rPr>
              <a:t>72</a:t>
            </a:r>
            <a:r>
              <a:rPr lang="en-US" sz="4800" b="1" kern="0" spc="-300" baseline="30000" dirty="0" smtClean="0">
                <a:solidFill>
                  <a:srgbClr val="C1D92F"/>
                </a:solidFill>
                <a:latin typeface="Arial"/>
                <a:cs typeface="Arial"/>
              </a:rPr>
              <a:t>%</a:t>
            </a:r>
            <a:endParaRPr lang="en-US" sz="4800" b="1" kern="0" spc="-300" baseline="30000" dirty="0">
              <a:solidFill>
                <a:srgbClr val="C1D92F"/>
              </a:solidFill>
              <a:latin typeface="Arial"/>
              <a:cs typeface="Arial"/>
            </a:endParaRPr>
          </a:p>
        </p:txBody>
      </p:sp>
      <p:sp>
        <p:nvSpPr>
          <p:cNvPr id="22" name="TextBox 21"/>
          <p:cNvSpPr txBox="1"/>
          <p:nvPr/>
        </p:nvSpPr>
        <p:spPr>
          <a:xfrm>
            <a:off x="631530" y="1301691"/>
            <a:ext cx="7078979" cy="754053"/>
          </a:xfrm>
          <a:prstGeom prst="rect">
            <a:avLst/>
          </a:prstGeom>
          <a:noFill/>
        </p:spPr>
        <p:txBody>
          <a:bodyPr wrap="square" lIns="0" tIns="0" rIns="0" bIns="0" rtlCol="0">
            <a:spAutoFit/>
          </a:bodyPr>
          <a:lstStyle/>
          <a:p>
            <a:pPr>
              <a:lnSpc>
                <a:spcPct val="80000"/>
              </a:lnSpc>
            </a:pPr>
            <a:r>
              <a:rPr lang="en-US" sz="3000" b="1" spc="-150" dirty="0" smtClean="0">
                <a:solidFill>
                  <a:schemeClr val="bg1">
                    <a:lumMod val="65000"/>
                  </a:schemeClr>
                </a:solidFill>
                <a:latin typeface="Arial"/>
                <a:cs typeface="Arial"/>
              </a:rPr>
              <a:t>Use of collaborative instructional methodologies is increasing:</a:t>
            </a:r>
            <a:endParaRPr lang="en-US" sz="3000" b="1" kern="0" spc="-150" dirty="0">
              <a:solidFill>
                <a:schemeClr val="bg1">
                  <a:lumMod val="65000"/>
                </a:schemeClr>
              </a:solidFill>
              <a:latin typeface="Arial"/>
              <a:cs typeface="Arial"/>
            </a:endParaRPr>
          </a:p>
        </p:txBody>
      </p:sp>
      <p:sp>
        <p:nvSpPr>
          <p:cNvPr id="23" name="Pentagon 22"/>
          <p:cNvSpPr/>
          <p:nvPr/>
        </p:nvSpPr>
        <p:spPr>
          <a:xfrm rot="16200000">
            <a:off x="664328" y="3902603"/>
            <a:ext cx="344469" cy="410064"/>
          </a:xfrm>
          <a:prstGeom prst="homePlate">
            <a:avLst/>
          </a:prstGeom>
          <a:solidFill>
            <a:srgbClr val="C1D8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31531" y="4438128"/>
            <a:ext cx="4045079" cy="249299"/>
          </a:xfrm>
          <a:prstGeom prst="rect">
            <a:avLst/>
          </a:prstGeom>
          <a:noFill/>
        </p:spPr>
        <p:txBody>
          <a:bodyPr wrap="square" lIns="0" tIns="0" rIns="0" bIns="0" rtlCol="0">
            <a:spAutoFit/>
          </a:bodyPr>
          <a:lstStyle/>
          <a:p>
            <a:pPr>
              <a:lnSpc>
                <a:spcPct val="90000"/>
              </a:lnSpc>
            </a:pPr>
            <a:r>
              <a:rPr lang="en-US" b="1" dirty="0" smtClean="0">
                <a:solidFill>
                  <a:srgbClr val="7F7F7F"/>
                </a:solidFill>
                <a:latin typeface="Arial"/>
                <a:cs typeface="Arial"/>
              </a:rPr>
              <a:t>INCLUDE GROUP PROJECTS</a:t>
            </a:r>
            <a:endParaRPr lang="en-US" b="1" kern="0" dirty="0">
              <a:solidFill>
                <a:srgbClr val="7F7F7F"/>
              </a:solidFill>
              <a:latin typeface="Arial"/>
              <a:cs typeface="Arial"/>
            </a:endParaRPr>
          </a:p>
        </p:txBody>
      </p:sp>
      <p:sp>
        <p:nvSpPr>
          <p:cNvPr id="25" name="TextBox 24"/>
          <p:cNvSpPr txBox="1"/>
          <p:nvPr/>
        </p:nvSpPr>
        <p:spPr>
          <a:xfrm>
            <a:off x="948788" y="3363138"/>
            <a:ext cx="1939377" cy="1107996"/>
          </a:xfrm>
          <a:prstGeom prst="rect">
            <a:avLst/>
          </a:prstGeom>
          <a:noFill/>
        </p:spPr>
        <p:txBody>
          <a:bodyPr wrap="square" lIns="0" tIns="0" rIns="0" bIns="0" rtlCol="0" anchor="t">
            <a:spAutoFit/>
          </a:bodyPr>
          <a:lstStyle/>
          <a:p>
            <a:r>
              <a:rPr lang="en-US" sz="7200" b="1" kern="0" spc="-300" dirty="0" smtClean="0">
                <a:solidFill>
                  <a:srgbClr val="C1D92F"/>
                </a:solidFill>
                <a:latin typeface="Arial"/>
                <a:cs typeface="Arial"/>
              </a:rPr>
              <a:t> </a:t>
            </a:r>
            <a:r>
              <a:rPr lang="en-US" sz="6600" b="1" kern="0" spc="-300" dirty="0" smtClean="0">
                <a:solidFill>
                  <a:srgbClr val="C1D92F"/>
                </a:solidFill>
                <a:latin typeface="Arial"/>
                <a:cs typeface="Arial"/>
              </a:rPr>
              <a:t>23</a:t>
            </a:r>
            <a:r>
              <a:rPr lang="en-US" sz="4800" b="1" kern="0" spc="-300" baseline="30000" dirty="0" smtClean="0">
                <a:solidFill>
                  <a:srgbClr val="C1D92F"/>
                </a:solidFill>
                <a:latin typeface="Arial"/>
                <a:cs typeface="Arial"/>
              </a:rPr>
              <a:t>%</a:t>
            </a:r>
            <a:endParaRPr lang="en-US" sz="4800" b="1" kern="0" spc="-300" baseline="30000" dirty="0">
              <a:solidFill>
                <a:srgbClr val="C1D92F"/>
              </a:solidFill>
              <a:latin typeface="Arial"/>
              <a:cs typeface="Arial"/>
            </a:endParaRPr>
          </a:p>
        </p:txBody>
      </p:sp>
      <p:sp>
        <p:nvSpPr>
          <p:cNvPr id="26" name="Pentagon 25"/>
          <p:cNvSpPr/>
          <p:nvPr/>
        </p:nvSpPr>
        <p:spPr>
          <a:xfrm rot="5400000" flipV="1">
            <a:off x="664328" y="5144082"/>
            <a:ext cx="344469" cy="410064"/>
          </a:xfrm>
          <a:prstGeom prst="homePlate">
            <a:avLst/>
          </a:prstGeom>
          <a:solidFill>
            <a:srgbClr val="ED17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631531" y="5679607"/>
            <a:ext cx="4045079" cy="249299"/>
          </a:xfrm>
          <a:prstGeom prst="rect">
            <a:avLst/>
          </a:prstGeom>
          <a:noFill/>
        </p:spPr>
        <p:txBody>
          <a:bodyPr wrap="square" lIns="0" tIns="0" rIns="0" bIns="0" rtlCol="0">
            <a:spAutoFit/>
          </a:bodyPr>
          <a:lstStyle/>
          <a:p>
            <a:pPr>
              <a:lnSpc>
                <a:spcPct val="90000"/>
              </a:lnSpc>
            </a:pPr>
            <a:r>
              <a:rPr lang="en-US" b="1" dirty="0" smtClean="0">
                <a:solidFill>
                  <a:srgbClr val="7F7F7F"/>
                </a:solidFill>
                <a:latin typeface="Arial"/>
                <a:cs typeface="Arial"/>
              </a:rPr>
              <a:t>FEATURE EXTENSIVE LECTURING</a:t>
            </a:r>
            <a:endParaRPr lang="en-US" b="1" kern="0" dirty="0">
              <a:solidFill>
                <a:srgbClr val="7F7F7F"/>
              </a:solidFill>
              <a:latin typeface="Arial"/>
              <a:cs typeface="Arial"/>
            </a:endParaRPr>
          </a:p>
        </p:txBody>
      </p:sp>
      <p:sp>
        <p:nvSpPr>
          <p:cNvPr id="28" name="TextBox 27"/>
          <p:cNvSpPr txBox="1"/>
          <p:nvPr/>
        </p:nvSpPr>
        <p:spPr>
          <a:xfrm>
            <a:off x="948788" y="4604617"/>
            <a:ext cx="1939377" cy="1107996"/>
          </a:xfrm>
          <a:prstGeom prst="rect">
            <a:avLst/>
          </a:prstGeom>
          <a:noFill/>
        </p:spPr>
        <p:txBody>
          <a:bodyPr wrap="square" lIns="0" tIns="0" rIns="0" bIns="0" rtlCol="0" anchor="t">
            <a:spAutoFit/>
          </a:bodyPr>
          <a:lstStyle/>
          <a:p>
            <a:r>
              <a:rPr lang="en-US" sz="7200" b="1" kern="0" spc="-300" dirty="0" smtClean="0">
                <a:solidFill>
                  <a:srgbClr val="ED174F"/>
                </a:solidFill>
                <a:latin typeface="Arial"/>
                <a:cs typeface="Arial"/>
              </a:rPr>
              <a:t> </a:t>
            </a:r>
            <a:r>
              <a:rPr lang="en-US" sz="6600" b="1" kern="0" spc="-300" dirty="0" smtClean="0">
                <a:solidFill>
                  <a:srgbClr val="ED174F"/>
                </a:solidFill>
                <a:latin typeface="Arial"/>
                <a:cs typeface="Arial"/>
              </a:rPr>
              <a:t>46</a:t>
            </a:r>
            <a:r>
              <a:rPr lang="en-US" sz="4800" b="1" kern="0" spc="-300" baseline="30000" dirty="0" smtClean="0">
                <a:solidFill>
                  <a:srgbClr val="ED174F"/>
                </a:solidFill>
                <a:latin typeface="Arial"/>
                <a:cs typeface="Arial"/>
              </a:rPr>
              <a:t>%</a:t>
            </a:r>
            <a:endParaRPr lang="en-US" sz="4800" b="1" kern="0" spc="-300" baseline="30000" dirty="0">
              <a:solidFill>
                <a:srgbClr val="ED174F"/>
              </a:solidFill>
              <a:latin typeface="Arial"/>
              <a:cs typeface="Arial"/>
            </a:endParaRPr>
          </a:p>
        </p:txBody>
      </p:sp>
      <p:sp>
        <p:nvSpPr>
          <p:cNvPr id="30" name="TextBox 29"/>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31" name="TextBox 30"/>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grpSp>
        <p:nvGrpSpPr>
          <p:cNvPr id="20" name="Group 19"/>
          <p:cNvGrpSpPr/>
          <p:nvPr/>
        </p:nvGrpSpPr>
        <p:grpSpPr>
          <a:xfrm>
            <a:off x="8707438" y="241298"/>
            <a:ext cx="466725" cy="1651001"/>
            <a:chOff x="8707438" y="241298"/>
            <a:chExt cx="466725" cy="1651001"/>
          </a:xfrm>
        </p:grpSpPr>
        <p:sp>
          <p:nvSpPr>
            <p:cNvPr id="21" name="Rectangle 2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32" name="TextBox 31"/>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V="1">
            <a:off x="228600" y="228600"/>
            <a:ext cx="8686800" cy="64008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4BC7E7"/>
              </a:solidFill>
            </a:endParaRPr>
          </a:p>
        </p:txBody>
      </p:sp>
      <p:sp>
        <p:nvSpPr>
          <p:cNvPr id="14" name="TextBox 13"/>
          <p:cNvSpPr txBox="1"/>
          <p:nvPr/>
        </p:nvSpPr>
        <p:spPr>
          <a:xfrm>
            <a:off x="731520" y="2666678"/>
            <a:ext cx="7599732" cy="1592316"/>
          </a:xfrm>
          <a:prstGeom prst="rect">
            <a:avLst/>
          </a:prstGeom>
          <a:noFill/>
        </p:spPr>
        <p:txBody>
          <a:bodyPr wrap="square" lIns="0" tIns="0" rIns="0" bIns="0" rtlCol="0">
            <a:spAutoFit/>
          </a:bodyPr>
          <a:lstStyle/>
          <a:p>
            <a:pPr>
              <a:lnSpc>
                <a:spcPts val="5900"/>
              </a:lnSpc>
            </a:pPr>
            <a:r>
              <a:rPr lang="en-US" sz="8000" b="1" spc="-300" dirty="0" smtClean="0">
                <a:solidFill>
                  <a:srgbClr val="FFFFFF"/>
                </a:solidFill>
                <a:latin typeface="Arial"/>
                <a:cs typeface="Arial"/>
              </a:rPr>
              <a:t>the</a:t>
            </a:r>
          </a:p>
          <a:p>
            <a:pPr>
              <a:lnSpc>
                <a:spcPts val="5900"/>
              </a:lnSpc>
            </a:pPr>
            <a:r>
              <a:rPr lang="en-US" sz="8000" b="1" spc="-300" dirty="0" smtClean="0">
                <a:solidFill>
                  <a:srgbClr val="FFFFFF"/>
                </a:solidFill>
                <a:latin typeface="Arial"/>
                <a:cs typeface="Arial"/>
              </a:rPr>
              <a:t>world</a:t>
            </a:r>
            <a:endParaRPr lang="en-US" sz="8000" b="1" spc="-300" dirty="0">
              <a:solidFill>
                <a:srgbClr val="FFFFFF"/>
              </a:solidFill>
            </a:endParaRPr>
          </a:p>
        </p:txBody>
      </p:sp>
    </p:spTree>
    <p:extLst>
      <p:ext uri="{BB962C8B-B14F-4D97-AF65-F5344CB8AC3E}">
        <p14:creationId xmlns:p14="http://schemas.microsoft.com/office/powerpoint/2010/main" val="336091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232400" y="6471965"/>
            <a:ext cx="6046544" cy="138499"/>
          </a:xfrm>
          <a:prstGeom prst="rect">
            <a:avLst/>
          </a:prstGeom>
        </p:spPr>
        <p:txBody>
          <a:bodyPr wrap="square" lIns="0" tIns="0" rIns="0" bIns="0">
            <a:spAutoFit/>
          </a:bodyPr>
          <a:lstStyle/>
          <a:p>
            <a:r>
              <a:rPr lang="en-US" sz="900" dirty="0" smtClean="0">
                <a:solidFill>
                  <a:srgbClr val="7F7F7F"/>
                </a:solidFill>
                <a:latin typeface="Arial" pitchFamily="34" charset="0"/>
                <a:cs typeface="Arial" pitchFamily="34" charset="0"/>
              </a:rPr>
              <a:t>Source: </a:t>
            </a:r>
            <a:r>
              <a:rPr lang="en-US" sz="900" i="1" dirty="0" smtClean="0">
                <a:solidFill>
                  <a:srgbClr val="7F7F7F"/>
                </a:solidFill>
                <a:latin typeface="Arial" pitchFamily="34" charset="0"/>
                <a:cs typeface="Arial" pitchFamily="34" charset="0"/>
              </a:rPr>
              <a:t>The American Freshman</a:t>
            </a:r>
            <a:r>
              <a:rPr lang="en-US" sz="900" dirty="0" smtClean="0">
                <a:solidFill>
                  <a:srgbClr val="7F7F7F"/>
                </a:solidFill>
                <a:latin typeface="Arial" pitchFamily="34" charset="0"/>
                <a:cs typeface="Arial" pitchFamily="34" charset="0"/>
              </a:rPr>
              <a:t> University of California at Los Angeles</a:t>
            </a:r>
          </a:p>
        </p:txBody>
      </p:sp>
      <p:sp>
        <p:nvSpPr>
          <p:cNvPr id="9" name="TextBox 8"/>
          <p:cNvSpPr txBox="1"/>
          <p:nvPr/>
        </p:nvSpPr>
        <p:spPr>
          <a:xfrm>
            <a:off x="5232400" y="2377397"/>
            <a:ext cx="4379433" cy="2476575"/>
          </a:xfrm>
          <a:prstGeom prst="rect">
            <a:avLst/>
          </a:prstGeom>
          <a:noFill/>
        </p:spPr>
        <p:txBody>
          <a:bodyPr wrap="square" tIns="0" rIns="0" bIns="0" rtlCol="0">
            <a:spAutoFit/>
          </a:bodyPr>
          <a:lstStyle/>
          <a:p>
            <a:pPr>
              <a:lnSpc>
                <a:spcPct val="80000"/>
              </a:lnSpc>
            </a:pPr>
            <a:r>
              <a:rPr lang="en-US" sz="8800" b="1" kern="0" spc="-150" dirty="0" smtClean="0">
                <a:solidFill>
                  <a:srgbClr val="C8DA2B"/>
                </a:solidFill>
                <a:latin typeface="Arial"/>
                <a:cs typeface="Arial"/>
              </a:rPr>
              <a:t>54</a:t>
            </a:r>
            <a:r>
              <a:rPr lang="en-US" sz="6000" b="1" kern="0" spc="-150" baseline="30000" dirty="0" smtClean="0">
                <a:solidFill>
                  <a:srgbClr val="C8DA2B"/>
                </a:solidFill>
                <a:latin typeface="Arial"/>
                <a:cs typeface="Arial"/>
              </a:rPr>
              <a:t>%</a:t>
            </a:r>
          </a:p>
          <a:p>
            <a:pPr>
              <a:lnSpc>
                <a:spcPct val="80000"/>
              </a:lnSpc>
            </a:pPr>
            <a:r>
              <a:rPr lang="en-US" sz="2800" b="1" kern="0" spc="-150" dirty="0" smtClean="0">
                <a:solidFill>
                  <a:srgbClr val="A6A6A6"/>
                </a:solidFill>
                <a:latin typeface="Arial"/>
                <a:cs typeface="Arial"/>
              </a:rPr>
              <a:t>of </a:t>
            </a:r>
            <a:r>
              <a:rPr lang="en-US" sz="2800" b="1" kern="0" spc="-150" dirty="0" smtClean="0">
                <a:solidFill>
                  <a:srgbClr val="A6A6A6"/>
                </a:solidFill>
                <a:latin typeface="Arial"/>
                <a:cs typeface="Arial"/>
              </a:rPr>
              <a:t>college freshmen </a:t>
            </a:r>
            <a:r>
              <a:rPr lang="en-US" sz="2800" b="1" kern="0" spc="-150" dirty="0" smtClean="0">
                <a:solidFill>
                  <a:srgbClr val="A6A6A6"/>
                </a:solidFill>
                <a:latin typeface="Arial"/>
                <a:cs typeface="Arial"/>
              </a:rPr>
              <a:t>say </a:t>
            </a:r>
            <a:r>
              <a:rPr lang="en-US" sz="2800" b="1" kern="0" spc="-150" dirty="0" smtClean="0">
                <a:solidFill>
                  <a:srgbClr val="A6A6A6"/>
                </a:solidFill>
                <a:latin typeface="Arial"/>
                <a:cs typeface="Arial"/>
              </a:rPr>
              <a:t>        they </a:t>
            </a:r>
            <a:r>
              <a:rPr lang="en-US" sz="2800" b="1" kern="0" spc="-150" dirty="0" smtClean="0">
                <a:solidFill>
                  <a:srgbClr val="A6A6A6"/>
                </a:solidFill>
                <a:latin typeface="Arial"/>
                <a:cs typeface="Arial"/>
              </a:rPr>
              <a:t>frequently work</a:t>
            </a:r>
          </a:p>
          <a:p>
            <a:pPr>
              <a:lnSpc>
                <a:spcPct val="80000"/>
              </a:lnSpc>
            </a:pPr>
            <a:r>
              <a:rPr lang="en-US" sz="2800" b="1" kern="0" spc="-150" dirty="0" smtClean="0">
                <a:solidFill>
                  <a:srgbClr val="A6A6A6"/>
                </a:solidFill>
                <a:latin typeface="Arial"/>
                <a:cs typeface="Arial"/>
              </a:rPr>
              <a:t>with other students</a:t>
            </a:r>
          </a:p>
          <a:p>
            <a:pPr>
              <a:lnSpc>
                <a:spcPct val="80000"/>
              </a:lnSpc>
            </a:pPr>
            <a:r>
              <a:rPr lang="en-US" sz="2800" b="1" kern="0" spc="-150" dirty="0" smtClean="0">
                <a:solidFill>
                  <a:srgbClr val="A6A6A6"/>
                </a:solidFill>
                <a:latin typeface="Arial"/>
                <a:cs typeface="Arial"/>
              </a:rPr>
              <a:t>on class assignments.</a:t>
            </a:r>
          </a:p>
        </p:txBody>
      </p:sp>
      <p:sp>
        <p:nvSpPr>
          <p:cNvPr id="19" name="TextBox 18"/>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20" name="TextBox 19"/>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pic>
        <p:nvPicPr>
          <p:cNvPr id="2" name="Picture 1" descr="12-000934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7291" y="1221154"/>
            <a:ext cx="4705247" cy="5389310"/>
          </a:xfrm>
          <a:prstGeom prst="rect">
            <a:avLst/>
          </a:prstGeom>
        </p:spPr>
      </p:pic>
      <p:grpSp>
        <p:nvGrpSpPr>
          <p:cNvPr id="10" name="Group 9"/>
          <p:cNvGrpSpPr/>
          <p:nvPr/>
        </p:nvGrpSpPr>
        <p:grpSpPr>
          <a:xfrm>
            <a:off x="8707438" y="241298"/>
            <a:ext cx="466725" cy="1651001"/>
            <a:chOff x="8707438" y="241298"/>
            <a:chExt cx="466725" cy="1651001"/>
          </a:xfrm>
        </p:grpSpPr>
        <p:sp>
          <p:nvSpPr>
            <p:cNvPr id="12" name="Rectangle 11"/>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447320" y="6329680"/>
            <a:ext cx="6193723" cy="276999"/>
          </a:xfrm>
          <a:prstGeom prst="rect">
            <a:avLst/>
          </a:prstGeom>
        </p:spPr>
        <p:txBody>
          <a:bodyPr wrap="square" lIns="0" tIns="0" rIns="0" bIns="0">
            <a:spAutoFit/>
          </a:bodyPr>
          <a:lstStyle/>
          <a:p>
            <a:r>
              <a:rPr lang="en-US" sz="900" dirty="0" smtClean="0">
                <a:solidFill>
                  <a:srgbClr val="6C6F70"/>
                </a:solidFill>
                <a:latin typeface="Arial" pitchFamily="34" charset="0"/>
                <a:cs typeface="Arial" pitchFamily="34" charset="0"/>
              </a:rPr>
              <a:t>Source: Shared Mind- the New Technologies </a:t>
            </a:r>
          </a:p>
          <a:p>
            <a:r>
              <a:rPr lang="en-US" sz="900" dirty="0" smtClean="0">
                <a:solidFill>
                  <a:srgbClr val="6C6F70"/>
                </a:solidFill>
                <a:latin typeface="Arial" pitchFamily="34" charset="0"/>
                <a:cs typeface="Arial" pitchFamily="34" charset="0"/>
              </a:rPr>
              <a:t>of Collaboration Michael Schrage</a:t>
            </a:r>
          </a:p>
        </p:txBody>
      </p:sp>
      <p:sp>
        <p:nvSpPr>
          <p:cNvPr id="24" name="TextBox 23"/>
          <p:cNvSpPr txBox="1"/>
          <p:nvPr/>
        </p:nvSpPr>
        <p:spPr>
          <a:xfrm>
            <a:off x="5150336" y="2789047"/>
            <a:ext cx="4429443" cy="2082621"/>
          </a:xfrm>
          <a:prstGeom prst="rect">
            <a:avLst/>
          </a:prstGeom>
          <a:noFill/>
        </p:spPr>
        <p:txBody>
          <a:bodyPr wrap="square" tIns="0" rIns="0" bIns="0" rtlCol="0">
            <a:spAutoFit/>
          </a:bodyPr>
          <a:lstStyle/>
          <a:p>
            <a:pPr marL="173038" indent="-173038">
              <a:lnSpc>
                <a:spcPct val="80000"/>
              </a:lnSpc>
              <a:tabLst>
                <a:tab pos="346075" algn="l"/>
                <a:tab pos="396875" algn="l"/>
              </a:tabLst>
            </a:pPr>
            <a:r>
              <a:rPr lang="en-US" sz="2800" b="1" spc="-150" dirty="0" smtClean="0">
                <a:solidFill>
                  <a:schemeClr val="bg1">
                    <a:lumMod val="65000"/>
                  </a:schemeClr>
                </a:solidFill>
                <a:latin typeface="Arial" pitchFamily="34" charset="0"/>
                <a:cs typeface="Arial" pitchFamily="34" charset="0"/>
              </a:rPr>
              <a:t>“Collaboration requires </a:t>
            </a:r>
            <a:br>
              <a:rPr lang="en-US" sz="2800" b="1" spc="-150" dirty="0" smtClean="0">
                <a:solidFill>
                  <a:schemeClr val="bg1">
                    <a:lumMod val="65000"/>
                  </a:schemeClr>
                </a:solidFill>
                <a:latin typeface="Arial" pitchFamily="34" charset="0"/>
                <a:cs typeface="Arial" pitchFamily="34" charset="0"/>
              </a:rPr>
            </a:br>
            <a:r>
              <a:rPr lang="en-US" sz="2800" b="1" spc="-150" dirty="0" smtClean="0">
                <a:solidFill>
                  <a:schemeClr val="bg1">
                    <a:lumMod val="65000"/>
                  </a:schemeClr>
                </a:solidFill>
                <a:latin typeface="Arial" pitchFamily="34" charset="0"/>
                <a:cs typeface="Arial" pitchFamily="34" charset="0"/>
              </a:rPr>
              <a:t>a shared space where collaborators can </a:t>
            </a:r>
            <a:br>
              <a:rPr lang="en-US" sz="2800" b="1" spc="-150" dirty="0" smtClean="0">
                <a:solidFill>
                  <a:schemeClr val="bg1">
                    <a:lumMod val="65000"/>
                  </a:schemeClr>
                </a:solidFill>
                <a:latin typeface="Arial" pitchFamily="34" charset="0"/>
                <a:cs typeface="Arial" pitchFamily="34" charset="0"/>
              </a:rPr>
            </a:br>
            <a:r>
              <a:rPr lang="en-US" sz="2800" b="1" spc="-150" dirty="0" smtClean="0">
                <a:solidFill>
                  <a:schemeClr val="bg1">
                    <a:lumMod val="65000"/>
                  </a:schemeClr>
                </a:solidFill>
                <a:latin typeface="Arial" pitchFamily="34" charset="0"/>
                <a:cs typeface="Arial" pitchFamily="34" charset="0"/>
              </a:rPr>
              <a:t>have equal access </a:t>
            </a:r>
            <a:br>
              <a:rPr lang="en-US" sz="2800" b="1" spc="-150" dirty="0" smtClean="0">
                <a:solidFill>
                  <a:schemeClr val="bg1">
                    <a:lumMod val="65000"/>
                  </a:schemeClr>
                </a:solidFill>
                <a:latin typeface="Arial" pitchFamily="34" charset="0"/>
                <a:cs typeface="Arial" pitchFamily="34" charset="0"/>
              </a:rPr>
            </a:br>
            <a:r>
              <a:rPr lang="en-US" sz="2800" b="1" spc="-150" dirty="0" smtClean="0">
                <a:solidFill>
                  <a:schemeClr val="bg1">
                    <a:lumMod val="65000"/>
                  </a:schemeClr>
                </a:solidFill>
                <a:latin typeface="Arial" pitchFamily="34" charset="0"/>
                <a:cs typeface="Arial" pitchFamily="34" charset="0"/>
              </a:rPr>
              <a:t>and interaction.”</a:t>
            </a:r>
          </a:p>
          <a:p>
            <a:pPr>
              <a:lnSpc>
                <a:spcPct val="80000"/>
              </a:lnSpc>
            </a:pPr>
            <a:endParaRPr lang="en-US" sz="2800" b="1" kern="0" spc="-150" dirty="0" smtClean="0">
              <a:solidFill>
                <a:srgbClr val="00B194"/>
              </a:solidFill>
              <a:latin typeface="Arial"/>
              <a:cs typeface="Arial"/>
            </a:endParaRPr>
          </a:p>
        </p:txBody>
      </p:sp>
      <p:sp>
        <p:nvSpPr>
          <p:cNvPr id="17" name="TextBox 16"/>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18" name="TextBox 17"/>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grpSp>
        <p:nvGrpSpPr>
          <p:cNvPr id="13" name="Group 12"/>
          <p:cNvGrpSpPr/>
          <p:nvPr/>
        </p:nvGrpSpPr>
        <p:grpSpPr>
          <a:xfrm>
            <a:off x="8707438" y="241298"/>
            <a:ext cx="466725" cy="1651001"/>
            <a:chOff x="8707438" y="241298"/>
            <a:chExt cx="466725" cy="1651001"/>
          </a:xfrm>
        </p:grpSpPr>
        <p:sp>
          <p:nvSpPr>
            <p:cNvPr id="16" name="Rectangle 15"/>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9" name="TextBox 18"/>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pic>
        <p:nvPicPr>
          <p:cNvPr id="15" name="Picture 14" descr="SES_Regard_Handheld072_R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9456" y="1094153"/>
            <a:ext cx="4812321" cy="5515368"/>
          </a:xfrm>
          <a:prstGeom prst="rect">
            <a:avLst/>
          </a:prstGeom>
        </p:spPr>
      </p:pic>
    </p:spTree>
    <p:extLst>
      <p:ext uri="{BB962C8B-B14F-4D97-AF65-F5344CB8AC3E}">
        <p14:creationId xmlns:p14="http://schemas.microsoft.com/office/powerpoint/2010/main" val="25884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404733" y="2785269"/>
            <a:ext cx="2687415" cy="646331"/>
          </a:xfrm>
          <a:prstGeom prst="rect">
            <a:avLst/>
          </a:prstGeom>
          <a:noFill/>
        </p:spPr>
        <p:txBody>
          <a:bodyPr wrap="square" rtlCol="0">
            <a:spAutoFit/>
          </a:bodyPr>
          <a:lstStyle/>
          <a:p>
            <a:pPr fontAlgn="base">
              <a:spcBef>
                <a:spcPct val="0"/>
              </a:spcBef>
              <a:spcAft>
                <a:spcPct val="0"/>
              </a:spcAft>
            </a:pPr>
            <a:r>
              <a:rPr lang="en-US" dirty="0" smtClean="0">
                <a:solidFill>
                  <a:schemeClr val="bg1">
                    <a:lumMod val="50000"/>
                  </a:schemeClr>
                </a:solidFill>
                <a:latin typeface="Arial" pitchFamily="34" charset="0"/>
                <a:cs typeface="Arial" pitchFamily="34" charset="0"/>
              </a:rPr>
              <a:t>provide updates, </a:t>
            </a:r>
            <a:br>
              <a:rPr lang="en-US" dirty="0" smtClean="0">
                <a:solidFill>
                  <a:schemeClr val="bg1">
                    <a:lumMod val="50000"/>
                  </a:schemeClr>
                </a:solidFill>
                <a:latin typeface="Arial" pitchFamily="34" charset="0"/>
                <a:cs typeface="Arial" pitchFamily="34" charset="0"/>
              </a:rPr>
            </a:br>
            <a:r>
              <a:rPr lang="en-US" dirty="0" smtClean="0">
                <a:solidFill>
                  <a:schemeClr val="bg1">
                    <a:lumMod val="50000"/>
                  </a:schemeClr>
                </a:solidFill>
                <a:latin typeface="Arial" pitchFamily="34" charset="0"/>
                <a:cs typeface="Arial" pitchFamily="34" charset="0"/>
              </a:rPr>
              <a:t>share information</a:t>
            </a:r>
            <a:endParaRPr lang="en-US" dirty="0">
              <a:solidFill>
                <a:schemeClr val="bg1">
                  <a:lumMod val="50000"/>
                </a:schemeClr>
              </a:solidFill>
              <a:latin typeface="Arial" pitchFamily="34" charset="0"/>
              <a:cs typeface="Arial" pitchFamily="34" charset="0"/>
            </a:endParaRPr>
          </a:p>
        </p:txBody>
      </p:sp>
      <p:sp>
        <p:nvSpPr>
          <p:cNvPr id="15" name="TextBox 14"/>
          <p:cNvSpPr txBox="1"/>
          <p:nvPr/>
        </p:nvSpPr>
        <p:spPr>
          <a:xfrm>
            <a:off x="5404733" y="3867014"/>
            <a:ext cx="2718725" cy="646331"/>
          </a:xfrm>
          <a:prstGeom prst="rect">
            <a:avLst/>
          </a:prstGeom>
          <a:noFill/>
        </p:spPr>
        <p:txBody>
          <a:bodyPr wrap="square" rtlCol="0">
            <a:spAutoFit/>
          </a:bodyPr>
          <a:lstStyle/>
          <a:p>
            <a:pPr fontAlgn="base">
              <a:spcBef>
                <a:spcPct val="0"/>
              </a:spcBef>
              <a:spcAft>
                <a:spcPct val="0"/>
              </a:spcAft>
            </a:pPr>
            <a:r>
              <a:rPr lang="en-US" dirty="0" smtClean="0">
                <a:solidFill>
                  <a:schemeClr val="bg1">
                    <a:lumMod val="50000"/>
                  </a:schemeClr>
                </a:solidFill>
                <a:latin typeface="Arial" pitchFamily="34" charset="0"/>
                <a:cs typeface="Arial" pitchFamily="34" charset="0"/>
              </a:rPr>
              <a:t>review information </a:t>
            </a:r>
            <a:br>
              <a:rPr lang="en-US" dirty="0" smtClean="0">
                <a:solidFill>
                  <a:schemeClr val="bg1">
                    <a:lumMod val="50000"/>
                  </a:schemeClr>
                </a:solidFill>
                <a:latin typeface="Arial" pitchFamily="34" charset="0"/>
                <a:cs typeface="Arial" pitchFamily="34" charset="0"/>
              </a:rPr>
            </a:br>
            <a:r>
              <a:rPr lang="en-US" dirty="0" smtClean="0">
                <a:solidFill>
                  <a:schemeClr val="bg1">
                    <a:lumMod val="50000"/>
                  </a:schemeClr>
                </a:solidFill>
                <a:latin typeface="Arial" pitchFamily="34" charset="0"/>
                <a:cs typeface="Arial" pitchFamily="34" charset="0"/>
              </a:rPr>
              <a:t>to make decisions</a:t>
            </a:r>
            <a:endParaRPr lang="en-US" dirty="0">
              <a:solidFill>
                <a:schemeClr val="bg1">
                  <a:lumMod val="50000"/>
                </a:schemeClr>
              </a:solidFill>
              <a:latin typeface="Arial" pitchFamily="34" charset="0"/>
              <a:cs typeface="Arial" pitchFamily="34" charset="0"/>
            </a:endParaRPr>
          </a:p>
        </p:txBody>
      </p:sp>
      <p:sp>
        <p:nvSpPr>
          <p:cNvPr id="16" name="TextBox 15"/>
          <p:cNvSpPr txBox="1"/>
          <p:nvPr/>
        </p:nvSpPr>
        <p:spPr>
          <a:xfrm>
            <a:off x="5415610" y="5162148"/>
            <a:ext cx="2687416" cy="369332"/>
          </a:xfrm>
          <a:prstGeom prst="rect">
            <a:avLst/>
          </a:prstGeom>
          <a:noFill/>
        </p:spPr>
        <p:txBody>
          <a:bodyPr wrap="square" rtlCol="0">
            <a:spAutoFit/>
          </a:bodyPr>
          <a:lstStyle/>
          <a:p>
            <a:pPr fontAlgn="base">
              <a:spcBef>
                <a:spcPct val="0"/>
              </a:spcBef>
              <a:spcAft>
                <a:spcPct val="0"/>
              </a:spcAft>
            </a:pPr>
            <a:r>
              <a:rPr lang="en-US" dirty="0" smtClean="0">
                <a:solidFill>
                  <a:schemeClr val="bg1">
                    <a:lumMod val="50000"/>
                  </a:schemeClr>
                </a:solidFill>
                <a:latin typeface="Arial" pitchFamily="34" charset="0"/>
                <a:cs typeface="Arial" pitchFamily="34" charset="0"/>
              </a:rPr>
              <a:t>co-create new solutions</a:t>
            </a:r>
          </a:p>
        </p:txBody>
      </p:sp>
      <p:sp>
        <p:nvSpPr>
          <p:cNvPr id="20" name="TextBox 19"/>
          <p:cNvSpPr txBox="1"/>
          <p:nvPr/>
        </p:nvSpPr>
        <p:spPr>
          <a:xfrm>
            <a:off x="644582" y="1484314"/>
            <a:ext cx="7078979" cy="615553"/>
          </a:xfrm>
          <a:prstGeom prst="rect">
            <a:avLst/>
          </a:prstGeom>
          <a:noFill/>
        </p:spPr>
        <p:txBody>
          <a:bodyPr wrap="square" lIns="0" tIns="0" rIns="0" bIns="0" rtlCol="0">
            <a:spAutoFit/>
          </a:bodyPr>
          <a:lstStyle/>
          <a:p>
            <a:pPr>
              <a:lnSpc>
                <a:spcPct val="80000"/>
              </a:lnSpc>
            </a:pPr>
            <a:r>
              <a:rPr lang="en-US" sz="4800" b="1" spc="-150" dirty="0" smtClean="0">
                <a:solidFill>
                  <a:schemeClr val="bg1">
                    <a:lumMod val="65000"/>
                  </a:schemeClr>
                </a:solidFill>
                <a:latin typeface="Arial"/>
                <a:cs typeface="Arial"/>
              </a:rPr>
              <a:t>levels of collaboration</a:t>
            </a:r>
            <a:endParaRPr lang="en-US" sz="4800" b="1" kern="0" spc="-150" dirty="0">
              <a:solidFill>
                <a:schemeClr val="bg1">
                  <a:lumMod val="65000"/>
                </a:schemeClr>
              </a:solidFill>
              <a:latin typeface="Arial"/>
              <a:cs typeface="Arial"/>
            </a:endParaRPr>
          </a:p>
        </p:txBody>
      </p:sp>
      <p:sp>
        <p:nvSpPr>
          <p:cNvPr id="24" name="TextBox 23"/>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25" name="TextBox 24"/>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grpSp>
        <p:nvGrpSpPr>
          <p:cNvPr id="21" name="Group 20"/>
          <p:cNvGrpSpPr/>
          <p:nvPr/>
        </p:nvGrpSpPr>
        <p:grpSpPr>
          <a:xfrm>
            <a:off x="8707438" y="241298"/>
            <a:ext cx="466725" cy="1651001"/>
            <a:chOff x="8707438" y="241298"/>
            <a:chExt cx="466725" cy="1651001"/>
          </a:xfrm>
        </p:grpSpPr>
        <p:sp>
          <p:nvSpPr>
            <p:cNvPr id="22" name="Rectangle 21"/>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6" name="TextBox 25"/>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
        <p:nvSpPr>
          <p:cNvPr id="12" name="Rectangle 11"/>
          <p:cNvSpPr/>
          <p:nvPr/>
        </p:nvSpPr>
        <p:spPr>
          <a:xfrm>
            <a:off x="5447320" y="6507805"/>
            <a:ext cx="6193723" cy="138499"/>
          </a:xfrm>
          <a:prstGeom prst="rect">
            <a:avLst/>
          </a:prstGeom>
        </p:spPr>
        <p:txBody>
          <a:bodyPr wrap="square" lIns="0" tIns="0" rIns="0" bIns="0">
            <a:spAutoFit/>
          </a:bodyPr>
          <a:lstStyle/>
          <a:p>
            <a:r>
              <a:rPr lang="en-US" sz="900" dirty="0" smtClean="0">
                <a:solidFill>
                  <a:srgbClr val="6C6F70"/>
                </a:solidFill>
                <a:latin typeface="Arial" pitchFamily="34" charset="0"/>
                <a:cs typeface="Arial" pitchFamily="34" charset="0"/>
              </a:rPr>
              <a:t>Source: Steelcase </a:t>
            </a:r>
            <a:r>
              <a:rPr lang="en-US" sz="900" dirty="0" err="1" smtClean="0">
                <a:solidFill>
                  <a:srgbClr val="6C6F70"/>
                </a:solidFill>
                <a:latin typeface="Arial" pitchFamily="34" charset="0"/>
                <a:cs typeface="Arial" pitchFamily="34" charset="0"/>
              </a:rPr>
              <a:t>WorkSpace</a:t>
            </a:r>
            <a:r>
              <a:rPr lang="en-US" sz="900" dirty="0" smtClean="0">
                <a:solidFill>
                  <a:srgbClr val="6C6F70"/>
                </a:solidFill>
                <a:latin typeface="Arial" pitchFamily="34" charset="0"/>
                <a:cs typeface="Arial" pitchFamily="34" charset="0"/>
              </a:rPr>
              <a:t> Futures</a:t>
            </a:r>
          </a:p>
        </p:txBody>
      </p:sp>
      <p:pic>
        <p:nvPicPr>
          <p:cNvPr id="17" name="Picture 16" descr="2480-SES_interconnected_campus_illustrations_v6nh-06.png"/>
          <p:cNvPicPr>
            <a:picLocks noChangeAspect="1"/>
          </p:cNvPicPr>
          <p:nvPr/>
        </p:nvPicPr>
        <p:blipFill>
          <a:blip r:embed="rId3" cstate="screen">
            <a:extLst>
              <a:ext uri="{28A0092B-C50C-407E-A947-70E740481C1C}">
                <a14:useLocalDpi xmlns:a14="http://schemas.microsoft.com/office/drawing/2010/main"/>
              </a:ext>
            </a:extLst>
          </a:blip>
          <a:srcRect l="9200" t="27101" r="28262" b="9786"/>
          <a:stretch>
            <a:fillRect/>
          </a:stretch>
        </p:blipFill>
        <p:spPr>
          <a:xfrm>
            <a:off x="524071" y="2383692"/>
            <a:ext cx="4868547" cy="3684983"/>
          </a:xfrm>
          <a:prstGeom prst="rect">
            <a:avLst/>
          </a:prstGeom>
        </p:spPr>
      </p:pic>
    </p:spTree>
    <p:extLst>
      <p:ext uri="{BB962C8B-B14F-4D97-AF65-F5344CB8AC3E}">
        <p14:creationId xmlns:p14="http://schemas.microsoft.com/office/powerpoint/2010/main" val="337346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68683" y="3042053"/>
            <a:ext cx="5029201" cy="1492716"/>
          </a:xfrm>
          <a:prstGeom prst="rect">
            <a:avLst/>
          </a:prstGeom>
          <a:noFill/>
        </p:spPr>
        <p:txBody>
          <a:bodyPr wrap="square" tIns="0" rIns="0" bIns="0" rtlCol="0">
            <a:spAutoFit/>
          </a:bodyPr>
          <a:lstStyle/>
          <a:p>
            <a:pPr>
              <a:lnSpc>
                <a:spcPct val="80000"/>
              </a:lnSpc>
            </a:pPr>
            <a:r>
              <a:rPr lang="en-US" sz="3000" b="1" kern="0" spc="-150" dirty="0" smtClean="0">
                <a:solidFill>
                  <a:srgbClr val="C8DA2B"/>
                </a:solidFill>
                <a:latin typeface="Arial"/>
                <a:cs typeface="Arial"/>
              </a:rPr>
              <a:t>The definition </a:t>
            </a:r>
            <a:br>
              <a:rPr lang="en-US" sz="3000" b="1" kern="0" spc="-150" dirty="0" smtClean="0">
                <a:solidFill>
                  <a:srgbClr val="C8DA2B"/>
                </a:solidFill>
                <a:latin typeface="Arial"/>
                <a:cs typeface="Arial"/>
              </a:rPr>
            </a:br>
            <a:r>
              <a:rPr lang="en-US" sz="3000" b="1" kern="0" spc="-150" dirty="0" smtClean="0">
                <a:solidFill>
                  <a:srgbClr val="C8DA2B"/>
                </a:solidFill>
                <a:latin typeface="Arial"/>
                <a:cs typeface="Arial"/>
              </a:rPr>
              <a:t>of learning </a:t>
            </a:r>
            <a:br>
              <a:rPr lang="en-US" sz="3000" b="1" kern="0" spc="-150" dirty="0" smtClean="0">
                <a:solidFill>
                  <a:srgbClr val="C8DA2B"/>
                </a:solidFill>
                <a:latin typeface="Arial"/>
                <a:cs typeface="Arial"/>
              </a:rPr>
            </a:br>
            <a:r>
              <a:rPr lang="en-US" sz="3000" b="1" kern="0" spc="-150" dirty="0" smtClean="0">
                <a:solidFill>
                  <a:srgbClr val="C8DA2B"/>
                </a:solidFill>
                <a:latin typeface="Arial"/>
                <a:cs typeface="Arial"/>
              </a:rPr>
              <a:t>places is </a:t>
            </a:r>
            <a:br>
              <a:rPr lang="en-US" sz="3000" b="1" kern="0" spc="-150" dirty="0" smtClean="0">
                <a:solidFill>
                  <a:srgbClr val="C8DA2B"/>
                </a:solidFill>
                <a:latin typeface="Arial"/>
                <a:cs typeface="Arial"/>
              </a:rPr>
            </a:br>
            <a:r>
              <a:rPr lang="en-US" sz="3000" b="1" kern="0" spc="-150" dirty="0" smtClean="0">
                <a:solidFill>
                  <a:srgbClr val="C8DA2B"/>
                </a:solidFill>
                <a:latin typeface="Arial"/>
                <a:cs typeface="Arial"/>
              </a:rPr>
              <a:t>changing.</a:t>
            </a:r>
            <a:endParaRPr lang="en-US" sz="3000" b="1" kern="0" spc="-150" dirty="0">
              <a:solidFill>
                <a:srgbClr val="C8DA2B"/>
              </a:solidFill>
              <a:latin typeface="Arial"/>
              <a:cs typeface="Arial"/>
            </a:endParaRPr>
          </a:p>
        </p:txBody>
      </p:sp>
      <p:sp>
        <p:nvSpPr>
          <p:cNvPr id="14" name="TextBox 13"/>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15" name="TextBox 14"/>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grpSp>
        <p:nvGrpSpPr>
          <p:cNvPr id="13" name="Group 12"/>
          <p:cNvGrpSpPr/>
          <p:nvPr/>
        </p:nvGrpSpPr>
        <p:grpSpPr>
          <a:xfrm>
            <a:off x="8707438" y="241298"/>
            <a:ext cx="466725" cy="1651001"/>
            <a:chOff x="8707438" y="241298"/>
            <a:chExt cx="466725" cy="1651001"/>
          </a:xfrm>
        </p:grpSpPr>
        <p:sp>
          <p:nvSpPr>
            <p:cNvPr id="17" name="Rectangle 16"/>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8" name="TextBox 17"/>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pic>
        <p:nvPicPr>
          <p:cNvPr id="10" name="Picture 9" descr="2013-SES-Regard73068_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7291" y="1118021"/>
            <a:ext cx="5925546" cy="5502558"/>
          </a:xfrm>
          <a:prstGeom prst="rect">
            <a:avLst/>
          </a:prstGeom>
        </p:spPr>
      </p:pic>
    </p:spTree>
    <p:extLst>
      <p:ext uri="{BB962C8B-B14F-4D97-AF65-F5344CB8AC3E}">
        <p14:creationId xmlns:p14="http://schemas.microsoft.com/office/powerpoint/2010/main" val="409302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767695" y="2469757"/>
            <a:ext cx="5029201" cy="1787156"/>
          </a:xfrm>
          <a:prstGeom prst="rect">
            <a:avLst/>
          </a:prstGeom>
          <a:noFill/>
        </p:spPr>
        <p:txBody>
          <a:bodyPr wrap="square" tIns="0" rIns="0" bIns="0" rtlCol="0">
            <a:spAutoFit/>
          </a:bodyPr>
          <a:lstStyle/>
          <a:p>
            <a:pPr>
              <a:lnSpc>
                <a:spcPct val="80000"/>
              </a:lnSpc>
            </a:pPr>
            <a:r>
              <a:rPr lang="en-US" sz="8800" b="1" kern="0" spc="-150" dirty="0" smtClean="0">
                <a:solidFill>
                  <a:srgbClr val="C8DA2B"/>
                </a:solidFill>
                <a:latin typeface="Arial"/>
                <a:cs typeface="Arial"/>
              </a:rPr>
              <a:t>65</a:t>
            </a:r>
            <a:r>
              <a:rPr lang="en-US" sz="6000" b="1" kern="0" spc="-150" baseline="30000" dirty="0" smtClean="0">
                <a:solidFill>
                  <a:srgbClr val="C8DA2B"/>
                </a:solidFill>
                <a:latin typeface="Arial"/>
                <a:cs typeface="Arial"/>
              </a:rPr>
              <a:t>%</a:t>
            </a:r>
          </a:p>
          <a:p>
            <a:pPr>
              <a:lnSpc>
                <a:spcPct val="80000"/>
              </a:lnSpc>
            </a:pPr>
            <a:r>
              <a:rPr lang="en-US" sz="2800" b="1" kern="0" spc="-150" dirty="0" smtClean="0">
                <a:solidFill>
                  <a:srgbClr val="A6A6A6"/>
                </a:solidFill>
                <a:latin typeface="Arial"/>
                <a:cs typeface="Arial"/>
              </a:rPr>
              <a:t>of students have </a:t>
            </a:r>
            <a:br>
              <a:rPr lang="en-US" sz="2800" b="1" kern="0" spc="-150" dirty="0" smtClean="0">
                <a:solidFill>
                  <a:srgbClr val="A6A6A6"/>
                </a:solidFill>
                <a:latin typeface="Arial"/>
                <a:cs typeface="Arial"/>
              </a:rPr>
            </a:br>
            <a:r>
              <a:rPr lang="en-US" sz="2800" b="1" kern="0" spc="-150" dirty="0" smtClean="0">
                <a:solidFill>
                  <a:srgbClr val="A6A6A6"/>
                </a:solidFill>
                <a:latin typeface="Arial"/>
                <a:cs typeface="Arial"/>
              </a:rPr>
              <a:t>taken online classes.</a:t>
            </a:r>
          </a:p>
        </p:txBody>
      </p:sp>
      <p:sp>
        <p:nvSpPr>
          <p:cNvPr id="16" name="Rectangle 15"/>
          <p:cNvSpPr/>
          <p:nvPr/>
        </p:nvSpPr>
        <p:spPr>
          <a:xfrm>
            <a:off x="3767695" y="6390685"/>
            <a:ext cx="6046544" cy="138499"/>
          </a:xfrm>
          <a:prstGeom prst="rect">
            <a:avLst/>
          </a:prstGeom>
        </p:spPr>
        <p:txBody>
          <a:bodyPr wrap="square" lIns="0" tIns="0" rIns="0" bIns="0">
            <a:spAutoFit/>
          </a:bodyPr>
          <a:lstStyle/>
          <a:p>
            <a:r>
              <a:rPr lang="en-US" sz="900" dirty="0">
                <a:solidFill>
                  <a:srgbClr val="7F7F7F"/>
                </a:solidFill>
                <a:latin typeface="Arial" pitchFamily="34" charset="0"/>
                <a:cs typeface="Arial" pitchFamily="34" charset="0"/>
              </a:rPr>
              <a:t>Source: CDW-G 21</a:t>
            </a:r>
            <a:r>
              <a:rPr lang="en-US" sz="900" baseline="30000" dirty="0">
                <a:solidFill>
                  <a:srgbClr val="7F7F7F"/>
                </a:solidFill>
                <a:latin typeface="Arial" pitchFamily="34" charset="0"/>
                <a:cs typeface="Arial" pitchFamily="34" charset="0"/>
              </a:rPr>
              <a:t>st</a:t>
            </a:r>
            <a:r>
              <a:rPr lang="en-US" sz="900" dirty="0">
                <a:solidFill>
                  <a:srgbClr val="7F7F7F"/>
                </a:solidFill>
                <a:latin typeface="Arial" pitchFamily="34" charset="0"/>
                <a:cs typeface="Arial" pitchFamily="34" charset="0"/>
              </a:rPr>
              <a:t> Century Classroom Report, 2011 </a:t>
            </a:r>
          </a:p>
        </p:txBody>
      </p:sp>
      <p:sp>
        <p:nvSpPr>
          <p:cNvPr id="11" name="TextBox 10"/>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12" name="TextBox 11"/>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grpSp>
        <p:nvGrpSpPr>
          <p:cNvPr id="13" name="Group 12"/>
          <p:cNvGrpSpPr/>
          <p:nvPr/>
        </p:nvGrpSpPr>
        <p:grpSpPr>
          <a:xfrm>
            <a:off x="8707438" y="241298"/>
            <a:ext cx="466725" cy="1651001"/>
            <a:chOff x="8707438" y="241298"/>
            <a:chExt cx="466725" cy="1651001"/>
          </a:xfrm>
        </p:grpSpPr>
        <p:sp>
          <p:nvSpPr>
            <p:cNvPr id="20" name="Rectangle 19"/>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1" name="TextBox 20"/>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pic>
        <p:nvPicPr>
          <p:cNvPr id="15" name="Picture 14" descr="SES_Regard_Handheld047_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7291" y="1218106"/>
            <a:ext cx="3165231" cy="5395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1530" y="2346718"/>
            <a:ext cx="8263994" cy="2388346"/>
          </a:xfrm>
          <a:prstGeom prst="rect">
            <a:avLst/>
          </a:prstGeom>
          <a:noFill/>
        </p:spPr>
        <p:txBody>
          <a:bodyPr wrap="square" tIns="0" rIns="0" bIns="0" rtlCol="0">
            <a:spAutoFit/>
          </a:bodyPr>
          <a:lstStyle/>
          <a:p>
            <a:pPr>
              <a:lnSpc>
                <a:spcPct val="80000"/>
              </a:lnSpc>
            </a:pPr>
            <a:r>
              <a:rPr lang="en-US" sz="4800" b="1" kern="0" spc="-150" dirty="0" smtClean="0">
                <a:solidFill>
                  <a:schemeClr val="bg1">
                    <a:lumMod val="65000"/>
                  </a:schemeClr>
                </a:solidFill>
                <a:latin typeface="Arial"/>
                <a:cs typeface="Arial"/>
              </a:rPr>
              <a:t>In 2011 </a:t>
            </a:r>
            <a:r>
              <a:rPr lang="en-US" sz="4800" b="1" kern="0" spc="-150" dirty="0" smtClean="0">
                <a:solidFill>
                  <a:srgbClr val="C8DA2B"/>
                </a:solidFill>
                <a:latin typeface="Arial"/>
                <a:cs typeface="Arial"/>
              </a:rPr>
              <a:t>160,000 students </a:t>
            </a:r>
            <a:r>
              <a:rPr lang="en-US" sz="4800" b="1" kern="0" spc="-150" dirty="0" smtClean="0">
                <a:solidFill>
                  <a:schemeClr val="bg1">
                    <a:lumMod val="65000"/>
                  </a:schemeClr>
                </a:solidFill>
                <a:latin typeface="Arial"/>
                <a:cs typeface="Arial"/>
              </a:rPr>
              <a:t>enrolled in a Massively </a:t>
            </a:r>
            <a:br>
              <a:rPr lang="en-US" sz="4800" b="1" kern="0" spc="-150" dirty="0" smtClean="0">
                <a:solidFill>
                  <a:schemeClr val="bg1">
                    <a:lumMod val="65000"/>
                  </a:schemeClr>
                </a:solidFill>
                <a:latin typeface="Arial"/>
                <a:cs typeface="Arial"/>
              </a:rPr>
            </a:br>
            <a:r>
              <a:rPr lang="en-US" sz="4800" b="1" kern="0" spc="-150" dirty="0" smtClean="0">
                <a:solidFill>
                  <a:schemeClr val="bg1">
                    <a:lumMod val="65000"/>
                  </a:schemeClr>
                </a:solidFill>
                <a:latin typeface="Arial"/>
                <a:cs typeface="Arial"/>
              </a:rPr>
              <a:t>Open Online Course (MOOC) offered by Stanford.</a:t>
            </a:r>
          </a:p>
        </p:txBody>
      </p:sp>
      <p:sp>
        <p:nvSpPr>
          <p:cNvPr id="10" name="Rectangle 9"/>
          <p:cNvSpPr/>
          <p:nvPr/>
        </p:nvSpPr>
        <p:spPr>
          <a:xfrm>
            <a:off x="744423" y="6390685"/>
            <a:ext cx="6046544" cy="138499"/>
          </a:xfrm>
          <a:prstGeom prst="rect">
            <a:avLst/>
          </a:prstGeom>
        </p:spPr>
        <p:txBody>
          <a:bodyPr wrap="square" lIns="0" tIns="0" rIns="0" bIns="0">
            <a:spAutoFit/>
          </a:bodyPr>
          <a:lstStyle/>
          <a:p>
            <a:r>
              <a:rPr lang="en-US" sz="900" dirty="0">
                <a:solidFill>
                  <a:srgbClr val="7F7F7F"/>
                </a:solidFill>
                <a:latin typeface="Arial" pitchFamily="34" charset="0"/>
                <a:cs typeface="Arial" pitchFamily="34" charset="0"/>
              </a:rPr>
              <a:t>Source: Inside Higher Ed, 2012 </a:t>
            </a:r>
          </a:p>
        </p:txBody>
      </p:sp>
      <p:sp>
        <p:nvSpPr>
          <p:cNvPr id="13" name="TextBox 12"/>
          <p:cNvSpPr txBox="1"/>
          <p:nvPr/>
        </p:nvSpPr>
        <p:spPr>
          <a:xfrm>
            <a:off x="631530"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SHIFT TO LEARNER</a:t>
            </a:r>
            <a:br>
              <a:rPr lang="en-US" sz="1400" b="1" dirty="0" smtClean="0">
                <a:solidFill>
                  <a:schemeClr val="bg1">
                    <a:lumMod val="75000"/>
                  </a:schemeClr>
                </a:solidFill>
                <a:latin typeface="Arial"/>
                <a:cs typeface="Arial"/>
              </a:rPr>
            </a:br>
            <a:r>
              <a:rPr lang="en-US" sz="1400" b="1" dirty="0" smtClean="0">
                <a:solidFill>
                  <a:schemeClr val="bg1">
                    <a:lumMod val="75000"/>
                  </a:schemeClr>
                </a:solidFill>
                <a:latin typeface="Arial"/>
                <a:cs typeface="Arial"/>
              </a:rPr>
              <a:t>CENTRIC ENVIRONMENT</a:t>
            </a:r>
            <a:endParaRPr lang="en-US" sz="1400" b="1" kern="0" dirty="0">
              <a:solidFill>
                <a:schemeClr val="bg1">
                  <a:lumMod val="75000"/>
                </a:schemeClr>
              </a:solidFill>
              <a:latin typeface="Arial"/>
              <a:cs typeface="Arial"/>
            </a:endParaRPr>
          </a:p>
        </p:txBody>
      </p:sp>
      <p:sp>
        <p:nvSpPr>
          <p:cNvPr id="14" name="TextBox 13"/>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1</a:t>
            </a:r>
            <a:endParaRPr lang="en-US" sz="4400" b="1" kern="0" spc="-300" baseline="30000" dirty="0">
              <a:solidFill>
                <a:schemeClr val="bg1">
                  <a:lumMod val="75000"/>
                </a:schemeClr>
              </a:solidFill>
              <a:latin typeface="Arial"/>
              <a:cs typeface="Arial"/>
            </a:endParaRPr>
          </a:p>
        </p:txBody>
      </p:sp>
      <p:grpSp>
        <p:nvGrpSpPr>
          <p:cNvPr id="9" name="Group 8"/>
          <p:cNvGrpSpPr/>
          <p:nvPr/>
        </p:nvGrpSpPr>
        <p:grpSpPr>
          <a:xfrm>
            <a:off x="8707438" y="241298"/>
            <a:ext cx="466725" cy="1651001"/>
            <a:chOff x="8707438" y="241298"/>
            <a:chExt cx="466725" cy="1651001"/>
          </a:xfrm>
        </p:grpSpPr>
        <p:sp>
          <p:nvSpPr>
            <p:cNvPr id="11" name="Rectangle 1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199051" y="6465268"/>
            <a:ext cx="1762125" cy="215444"/>
          </a:xfrm>
          <a:prstGeom prst="rect">
            <a:avLst/>
          </a:prstGeom>
          <a:noFill/>
        </p:spPr>
        <p:txBody>
          <a:bodyPr wrap="square" rtlCol="0">
            <a:spAutoFit/>
          </a:bodyPr>
          <a:lstStyle/>
          <a:p>
            <a:pPr algn="r" fontAlgn="base">
              <a:spcBef>
                <a:spcPct val="0"/>
              </a:spcBef>
              <a:spcAft>
                <a:spcPct val="0"/>
              </a:spcAft>
            </a:pPr>
            <a:r>
              <a:rPr lang="en-US" sz="800" b="1" dirty="0" smtClean="0">
                <a:solidFill>
                  <a:srgbClr val="FFFFFF"/>
                </a:solidFill>
                <a:latin typeface="Arial Narrow" pitchFamily="34" charset="0"/>
              </a:rPr>
              <a:t>Steelcase Global HQ</a:t>
            </a:r>
            <a:endParaRPr lang="en-US" sz="800" b="1" dirty="0">
              <a:solidFill>
                <a:srgbClr val="FFFFFF"/>
              </a:solidFill>
              <a:latin typeface="Arial Narrow" pitchFamily="34" charset="0"/>
            </a:endParaRPr>
          </a:p>
        </p:txBody>
      </p:sp>
      <p:sp>
        <p:nvSpPr>
          <p:cNvPr id="15" name="Title 1"/>
          <p:cNvSpPr txBox="1">
            <a:spLocks/>
          </p:cNvSpPr>
          <p:nvPr/>
        </p:nvSpPr>
        <p:spPr bwMode="auto">
          <a:xfrm>
            <a:off x="997527" y="3765016"/>
            <a:ext cx="3589587" cy="1825623"/>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algn="ctr" defTabSz="327025" fontAlgn="base">
              <a:lnSpc>
                <a:spcPct val="90000"/>
              </a:lnSpc>
              <a:spcBef>
                <a:spcPct val="0"/>
              </a:spcBef>
              <a:spcAft>
                <a:spcPct val="0"/>
              </a:spcAft>
            </a:pPr>
            <a:endParaRPr lang="en-US" dirty="0" smtClean="0">
              <a:solidFill>
                <a:srgbClr val="4D4D4E"/>
              </a:solidFill>
              <a:cs typeface="Arial" pitchFamily="34" charset="0"/>
            </a:endParaRPr>
          </a:p>
        </p:txBody>
      </p:sp>
      <p:sp>
        <p:nvSpPr>
          <p:cNvPr id="20" name="TextBox 19"/>
          <p:cNvSpPr txBox="1"/>
          <p:nvPr/>
        </p:nvSpPr>
        <p:spPr>
          <a:xfrm>
            <a:off x="621760" y="2392611"/>
            <a:ext cx="7603931" cy="2388346"/>
          </a:xfrm>
          <a:prstGeom prst="rect">
            <a:avLst/>
          </a:prstGeom>
          <a:noFill/>
        </p:spPr>
        <p:txBody>
          <a:bodyPr wrap="square" tIns="0" rIns="0" bIns="0" rtlCol="0">
            <a:spAutoFit/>
          </a:bodyPr>
          <a:lstStyle/>
          <a:p>
            <a:pPr>
              <a:lnSpc>
                <a:spcPct val="80000"/>
              </a:lnSpc>
            </a:pPr>
            <a:r>
              <a:rPr lang="en-US" sz="4800" b="1" kern="0" spc="-150" dirty="0" smtClean="0">
                <a:solidFill>
                  <a:schemeClr val="bg1">
                    <a:lumMod val="65000"/>
                  </a:schemeClr>
                </a:solidFill>
                <a:latin typeface="Arial"/>
                <a:cs typeface="Arial"/>
              </a:rPr>
              <a:t>How can space be optimized </a:t>
            </a:r>
            <a:r>
              <a:rPr lang="en-US" sz="4800" b="1" kern="0" spc="-150" dirty="0" smtClean="0">
                <a:solidFill>
                  <a:srgbClr val="C8DA2B"/>
                </a:solidFill>
                <a:latin typeface="Arial"/>
                <a:cs typeface="Arial"/>
              </a:rPr>
              <a:t>to support </a:t>
            </a:r>
            <a:br>
              <a:rPr lang="en-US" sz="4800" b="1" kern="0" spc="-150" dirty="0" smtClean="0">
                <a:solidFill>
                  <a:srgbClr val="C8DA2B"/>
                </a:solidFill>
                <a:latin typeface="Arial"/>
                <a:cs typeface="Arial"/>
              </a:rPr>
            </a:br>
            <a:r>
              <a:rPr lang="en-US" sz="4800" b="1" kern="0" spc="-150" dirty="0" smtClean="0">
                <a:solidFill>
                  <a:srgbClr val="C8DA2B"/>
                </a:solidFill>
                <a:latin typeface="Arial"/>
                <a:cs typeface="Arial"/>
              </a:rPr>
              <a:t>a range of instructor and learner needs?</a:t>
            </a:r>
            <a:endParaRPr lang="en-US" sz="4800" b="1" kern="0" spc="-150" dirty="0">
              <a:solidFill>
                <a:srgbClr val="C8DA2B"/>
              </a:solidFill>
              <a:latin typeface="Arial"/>
              <a:cs typeface="Arial"/>
            </a:endParaRPr>
          </a:p>
        </p:txBody>
      </p:sp>
      <p:sp>
        <p:nvSpPr>
          <p:cNvPr id="23" name="TextBox 22"/>
          <p:cNvSpPr txBox="1"/>
          <p:nvPr/>
        </p:nvSpPr>
        <p:spPr>
          <a:xfrm>
            <a:off x="699913" y="449109"/>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C8DA2B"/>
                </a:solidFill>
                <a:latin typeface="Arial"/>
                <a:cs typeface="Arial"/>
              </a:rPr>
              <a:t>SPACE</a:t>
            </a:r>
          </a:p>
          <a:p>
            <a:pPr>
              <a:lnSpc>
                <a:spcPct val="90000"/>
              </a:lnSpc>
            </a:pPr>
            <a:r>
              <a:rPr lang="en-US" sz="1400" b="1" kern="0" dirty="0" smtClean="0">
                <a:solidFill>
                  <a:srgbClr val="C8DA2B"/>
                </a:solidFill>
                <a:latin typeface="Arial"/>
                <a:cs typeface="Arial"/>
              </a:rPr>
              <a:t>OPTIMIZATION</a:t>
            </a:r>
            <a:endParaRPr lang="en-US" sz="1400" b="1" kern="0" dirty="0">
              <a:solidFill>
                <a:srgbClr val="C8DA2B"/>
              </a:solidFill>
              <a:latin typeface="Arial"/>
              <a:cs typeface="Arial"/>
            </a:endParaRPr>
          </a:p>
        </p:txBody>
      </p:sp>
      <p:sp>
        <p:nvSpPr>
          <p:cNvPr id="24" name="TextBox 23"/>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rgbClr val="C8DA2B"/>
                </a:solidFill>
                <a:latin typeface="Arial"/>
                <a:cs typeface="Arial"/>
              </a:rPr>
              <a:t>2</a:t>
            </a:r>
            <a:endParaRPr lang="en-US" sz="4400" b="1" kern="0" spc="-300" baseline="30000" dirty="0">
              <a:solidFill>
                <a:srgbClr val="C8DA2B"/>
              </a:solidFill>
              <a:latin typeface="Arial"/>
              <a:cs typeface="Arial"/>
            </a:endParaRPr>
          </a:p>
        </p:txBody>
      </p:sp>
      <p:grpSp>
        <p:nvGrpSpPr>
          <p:cNvPr id="10" name="Group 9"/>
          <p:cNvGrpSpPr/>
          <p:nvPr/>
        </p:nvGrpSpPr>
        <p:grpSpPr>
          <a:xfrm>
            <a:off x="8707438" y="241298"/>
            <a:ext cx="466725" cy="1651001"/>
            <a:chOff x="8707438" y="241298"/>
            <a:chExt cx="466725" cy="1651001"/>
          </a:xfrm>
        </p:grpSpPr>
        <p:sp>
          <p:nvSpPr>
            <p:cNvPr id="11" name="Rectangle 1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235357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MG_303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8600" y="1318683"/>
            <a:ext cx="4826716" cy="5310717"/>
          </a:xfrm>
          <a:prstGeom prst="rect">
            <a:avLst/>
          </a:prstGeom>
          <a:noFill/>
          <a:ln>
            <a:noFill/>
          </a:ln>
        </p:spPr>
      </p:pic>
      <p:sp>
        <p:nvSpPr>
          <p:cNvPr id="16" name="TextBox 15"/>
          <p:cNvSpPr txBox="1"/>
          <p:nvPr/>
        </p:nvSpPr>
        <p:spPr>
          <a:xfrm>
            <a:off x="5293360" y="3699276"/>
            <a:ext cx="4306011" cy="1492716"/>
          </a:xfrm>
          <a:prstGeom prst="rect">
            <a:avLst/>
          </a:prstGeom>
          <a:noFill/>
        </p:spPr>
        <p:txBody>
          <a:bodyPr wrap="square" tIns="0" rIns="0" bIns="0" rtlCol="0">
            <a:spAutoFit/>
          </a:bodyPr>
          <a:lstStyle/>
          <a:p>
            <a:pPr>
              <a:lnSpc>
                <a:spcPct val="80000"/>
              </a:lnSpc>
            </a:pPr>
            <a:r>
              <a:rPr lang="en-US" sz="3000" b="1" kern="0" spc="-150" dirty="0" smtClean="0">
                <a:solidFill>
                  <a:srgbClr val="A6A6A6"/>
                </a:solidFill>
                <a:latin typeface="Arial"/>
                <a:cs typeface="Arial"/>
              </a:rPr>
              <a:t>the average </a:t>
            </a:r>
            <a:br>
              <a:rPr lang="en-US" sz="3000" b="1" kern="0" spc="-150" dirty="0" smtClean="0">
                <a:solidFill>
                  <a:srgbClr val="A6A6A6"/>
                </a:solidFill>
                <a:latin typeface="Arial"/>
                <a:cs typeface="Arial"/>
              </a:rPr>
            </a:br>
            <a:r>
              <a:rPr lang="en-US" sz="3000" b="1" kern="0" spc="-150" dirty="0" smtClean="0">
                <a:solidFill>
                  <a:srgbClr val="A6A6A6"/>
                </a:solidFill>
                <a:latin typeface="Arial"/>
                <a:cs typeface="Arial"/>
              </a:rPr>
              <a:t>“functional age” </a:t>
            </a:r>
            <a:br>
              <a:rPr lang="en-US" sz="3000" b="1" kern="0" spc="-150" dirty="0" smtClean="0">
                <a:solidFill>
                  <a:srgbClr val="A6A6A6"/>
                </a:solidFill>
                <a:latin typeface="Arial"/>
                <a:cs typeface="Arial"/>
              </a:rPr>
            </a:br>
            <a:r>
              <a:rPr lang="en-US" sz="3000" b="1" kern="0" spc="-150" dirty="0" smtClean="0">
                <a:solidFill>
                  <a:srgbClr val="A6A6A6"/>
                </a:solidFill>
                <a:latin typeface="Arial"/>
                <a:cs typeface="Arial"/>
              </a:rPr>
              <a:t>of school buildings </a:t>
            </a:r>
          </a:p>
          <a:p>
            <a:pPr>
              <a:lnSpc>
                <a:spcPct val="80000"/>
              </a:lnSpc>
            </a:pPr>
            <a:r>
              <a:rPr lang="en-US" sz="3000" b="1" kern="0" spc="-150" dirty="0" smtClean="0">
                <a:solidFill>
                  <a:srgbClr val="A6A6A6"/>
                </a:solidFill>
                <a:latin typeface="Arial"/>
                <a:cs typeface="Arial"/>
              </a:rPr>
              <a:t>in the US</a:t>
            </a:r>
          </a:p>
        </p:txBody>
      </p:sp>
      <p:sp>
        <p:nvSpPr>
          <p:cNvPr id="18" name="TextBox 17"/>
          <p:cNvSpPr txBox="1"/>
          <p:nvPr/>
        </p:nvSpPr>
        <p:spPr>
          <a:xfrm>
            <a:off x="5293360" y="2503343"/>
            <a:ext cx="5029201" cy="1128514"/>
          </a:xfrm>
          <a:prstGeom prst="rect">
            <a:avLst/>
          </a:prstGeom>
          <a:noFill/>
        </p:spPr>
        <p:txBody>
          <a:bodyPr wrap="square" tIns="0" rIns="0" bIns="0" rtlCol="0">
            <a:spAutoFit/>
          </a:bodyPr>
          <a:lstStyle/>
          <a:p>
            <a:pPr>
              <a:lnSpc>
                <a:spcPct val="80000"/>
              </a:lnSpc>
            </a:pPr>
            <a:r>
              <a:rPr lang="en-US" sz="8800" b="1" kern="0" spc="-150" dirty="0" smtClean="0">
                <a:solidFill>
                  <a:srgbClr val="C8DA2B"/>
                </a:solidFill>
                <a:latin typeface="Arial"/>
                <a:cs typeface="Arial"/>
              </a:rPr>
              <a:t>42</a:t>
            </a:r>
            <a:r>
              <a:rPr lang="en-US" sz="6000" b="1" kern="0" spc="-150" baseline="30000" dirty="0" smtClean="0">
                <a:solidFill>
                  <a:srgbClr val="C8DA2B"/>
                </a:solidFill>
                <a:latin typeface="Arial"/>
                <a:cs typeface="Arial"/>
              </a:rPr>
              <a:t> years+</a:t>
            </a:r>
          </a:p>
        </p:txBody>
      </p:sp>
      <p:sp>
        <p:nvSpPr>
          <p:cNvPr id="9" name="TextBox 8"/>
          <p:cNvSpPr txBox="1"/>
          <p:nvPr/>
        </p:nvSpPr>
        <p:spPr>
          <a:xfrm>
            <a:off x="-571500" y="2514600"/>
            <a:ext cx="184666" cy="369332"/>
          </a:xfrm>
          <a:prstGeom prst="rect">
            <a:avLst/>
          </a:prstGeom>
          <a:noFill/>
        </p:spPr>
        <p:txBody>
          <a:bodyPr wrap="none" rtlCol="0">
            <a:spAutoFit/>
          </a:bodyPr>
          <a:lstStyle/>
          <a:p>
            <a:endParaRPr lang="en-US" dirty="0"/>
          </a:p>
        </p:txBody>
      </p:sp>
      <p:sp>
        <p:nvSpPr>
          <p:cNvPr id="17" name="Rectangle 16"/>
          <p:cNvSpPr/>
          <p:nvPr/>
        </p:nvSpPr>
        <p:spPr>
          <a:xfrm>
            <a:off x="5232400" y="6352401"/>
            <a:ext cx="6046544" cy="276999"/>
          </a:xfrm>
          <a:prstGeom prst="rect">
            <a:avLst/>
          </a:prstGeom>
        </p:spPr>
        <p:txBody>
          <a:bodyPr wrap="square" lIns="0" tIns="0" rIns="0" bIns="0">
            <a:spAutoFit/>
          </a:bodyPr>
          <a:lstStyle/>
          <a:p>
            <a:r>
              <a:rPr lang="en-US" sz="900" dirty="0">
                <a:solidFill>
                  <a:srgbClr val="7F7F7F"/>
                </a:solidFill>
                <a:latin typeface="Arial" pitchFamily="34" charset="0"/>
                <a:cs typeface="Arial" pitchFamily="34" charset="0"/>
              </a:rPr>
              <a:t>Source: 2011 Education Marketplace School</a:t>
            </a:r>
            <a:r>
              <a:rPr lang="en-US" sz="900" dirty="0" smtClean="0">
                <a:solidFill>
                  <a:srgbClr val="7F7F7F"/>
                </a:solidFill>
                <a:latin typeface="Arial" pitchFamily="34" charset="0"/>
                <a:cs typeface="Arial" pitchFamily="34" charset="0"/>
              </a:rPr>
              <a:t> </a:t>
            </a:r>
          </a:p>
          <a:p>
            <a:r>
              <a:rPr lang="en-US" sz="900" dirty="0" smtClean="0">
                <a:solidFill>
                  <a:srgbClr val="7F7F7F"/>
                </a:solidFill>
                <a:latin typeface="Arial" pitchFamily="34" charset="0"/>
                <a:cs typeface="Arial" pitchFamily="34" charset="0"/>
              </a:rPr>
              <a:t>and </a:t>
            </a:r>
            <a:r>
              <a:rPr lang="en-US" sz="900" dirty="0">
                <a:solidFill>
                  <a:srgbClr val="7F7F7F"/>
                </a:solidFill>
                <a:latin typeface="Arial" pitchFamily="34" charset="0"/>
                <a:cs typeface="Arial" pitchFamily="34" charset="0"/>
              </a:rPr>
              <a:t>College Planning and Management</a:t>
            </a:r>
          </a:p>
        </p:txBody>
      </p:sp>
      <p:sp>
        <p:nvSpPr>
          <p:cNvPr id="24" name="TextBox 23"/>
          <p:cNvSpPr txBox="1"/>
          <p:nvPr/>
        </p:nvSpPr>
        <p:spPr>
          <a:xfrm>
            <a:off x="699913"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SPACE</a:t>
            </a:r>
          </a:p>
          <a:p>
            <a:pPr>
              <a:lnSpc>
                <a:spcPct val="90000"/>
              </a:lnSpc>
            </a:pPr>
            <a:r>
              <a:rPr lang="en-US" sz="1400" b="1" kern="0" dirty="0" smtClean="0">
                <a:solidFill>
                  <a:schemeClr val="bg1">
                    <a:lumMod val="75000"/>
                  </a:schemeClr>
                </a:solidFill>
                <a:latin typeface="Arial"/>
                <a:cs typeface="Arial"/>
              </a:rPr>
              <a:t>OPTIMIZATION</a:t>
            </a:r>
            <a:endParaRPr lang="en-US" sz="1400" b="1" kern="0" dirty="0">
              <a:solidFill>
                <a:schemeClr val="bg1">
                  <a:lumMod val="75000"/>
                </a:schemeClr>
              </a:solidFill>
              <a:latin typeface="Arial"/>
              <a:cs typeface="Arial"/>
            </a:endParaRPr>
          </a:p>
        </p:txBody>
      </p:sp>
      <p:sp>
        <p:nvSpPr>
          <p:cNvPr id="25" name="TextBox 24"/>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2</a:t>
            </a:r>
            <a:endParaRPr lang="en-US" sz="4400" b="1" kern="0" spc="-300" baseline="30000" dirty="0">
              <a:solidFill>
                <a:schemeClr val="bg1">
                  <a:lumMod val="75000"/>
                </a:schemeClr>
              </a:solidFill>
              <a:latin typeface="Arial"/>
              <a:cs typeface="Arial"/>
            </a:endParaRPr>
          </a:p>
        </p:txBody>
      </p:sp>
      <p:grpSp>
        <p:nvGrpSpPr>
          <p:cNvPr id="12" name="Group 11"/>
          <p:cNvGrpSpPr/>
          <p:nvPr/>
        </p:nvGrpSpPr>
        <p:grpSpPr>
          <a:xfrm>
            <a:off x="8707438" y="241298"/>
            <a:ext cx="466725" cy="1651001"/>
            <a:chOff x="8707438" y="241298"/>
            <a:chExt cx="466725" cy="1651001"/>
          </a:xfrm>
        </p:grpSpPr>
        <p:sp>
          <p:nvSpPr>
            <p:cNvPr id="13" name="Rectangle 12"/>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4" name="TextBox 13"/>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99913" y="1648069"/>
            <a:ext cx="6294653" cy="3742563"/>
          </a:xfrm>
          <a:prstGeom prst="rect">
            <a:avLst/>
          </a:prstGeom>
          <a:noFill/>
        </p:spPr>
        <p:txBody>
          <a:bodyPr wrap="square" lIns="0" tIns="0" rIns="0" bIns="0" rtlCol="0">
            <a:spAutoFit/>
          </a:bodyPr>
          <a:lstStyle/>
          <a:p>
            <a:pPr lvl="0">
              <a:lnSpc>
                <a:spcPct val="80000"/>
              </a:lnSpc>
            </a:pPr>
            <a:r>
              <a:rPr lang="en-US" sz="4800" b="1" spc="-150" dirty="0" smtClean="0">
                <a:solidFill>
                  <a:srgbClr val="C8DA2B"/>
                </a:solidFill>
                <a:latin typeface="Arial"/>
                <a:cs typeface="Arial"/>
              </a:rPr>
              <a:t>Space </a:t>
            </a:r>
            <a:r>
              <a:rPr lang="en-US" sz="4800" b="1" kern="0" spc="-150" dirty="0" smtClean="0">
                <a:solidFill>
                  <a:srgbClr val="C8DA2B"/>
                </a:solidFill>
                <a:latin typeface="Arial"/>
                <a:cs typeface="Arial"/>
              </a:rPr>
              <a:t>matters.</a:t>
            </a:r>
            <a:r>
              <a:rPr lang="en-US" sz="4800" b="1" kern="0" spc="-150" dirty="0">
                <a:solidFill>
                  <a:srgbClr val="C8DA2B"/>
                </a:solidFill>
                <a:latin typeface="Arial" pitchFamily="34" charset="0"/>
                <a:cs typeface="Arial" pitchFamily="34" charset="0"/>
              </a:rPr>
              <a:t> </a:t>
            </a:r>
            <a:r>
              <a:rPr lang="en-US" sz="4800" b="1" kern="0" spc="-150" dirty="0" smtClean="0">
                <a:solidFill>
                  <a:srgbClr val="C8DA2B"/>
                </a:solidFill>
                <a:latin typeface="Arial" pitchFamily="34" charset="0"/>
                <a:cs typeface="Arial" pitchFamily="34" charset="0"/>
              </a:rPr>
              <a:t/>
            </a:r>
            <a:br>
              <a:rPr lang="en-US" sz="4800" b="1" kern="0" spc="-150" dirty="0" smtClean="0">
                <a:solidFill>
                  <a:srgbClr val="C8DA2B"/>
                </a:solidFill>
                <a:latin typeface="Arial" pitchFamily="34" charset="0"/>
                <a:cs typeface="Arial" pitchFamily="34" charset="0"/>
              </a:rPr>
            </a:br>
            <a:endParaRPr lang="en-US" sz="4800" b="1" kern="0" spc="-150" dirty="0" smtClean="0">
              <a:solidFill>
                <a:srgbClr val="C8DA2B"/>
              </a:solidFill>
              <a:latin typeface="Arial" pitchFamily="34" charset="0"/>
              <a:cs typeface="Arial" pitchFamily="34" charset="0"/>
            </a:endParaRPr>
          </a:p>
          <a:p>
            <a:pPr lvl="0">
              <a:lnSpc>
                <a:spcPct val="80000"/>
              </a:lnSpc>
            </a:pPr>
            <a:r>
              <a:rPr lang="en-US" sz="4000" b="1" kern="0" spc="-150" dirty="0" smtClean="0">
                <a:solidFill>
                  <a:schemeClr val="bg1">
                    <a:lumMod val="65000"/>
                  </a:schemeClr>
                </a:solidFill>
                <a:latin typeface="Arial" pitchFamily="34" charset="0"/>
                <a:cs typeface="Arial" pitchFamily="34" charset="0"/>
              </a:rPr>
              <a:t>Learning </a:t>
            </a:r>
            <a:r>
              <a:rPr lang="en-US" sz="4000" b="1" kern="0" spc="-150" dirty="0">
                <a:solidFill>
                  <a:schemeClr val="bg1">
                    <a:lumMod val="65000"/>
                  </a:schemeClr>
                </a:solidFill>
                <a:latin typeface="Arial" pitchFamily="34" charset="0"/>
                <a:cs typeface="Arial" pitchFamily="34" charset="0"/>
              </a:rPr>
              <a:t>is strongly affected by the educational climate </a:t>
            </a:r>
            <a:r>
              <a:rPr lang="en-US" sz="4000" b="1" kern="0" spc="-150" dirty="0" smtClean="0">
                <a:solidFill>
                  <a:schemeClr val="bg1">
                    <a:lumMod val="65000"/>
                  </a:schemeClr>
                </a:solidFill>
                <a:latin typeface="Arial" pitchFamily="34" charset="0"/>
                <a:cs typeface="Arial" pitchFamily="34" charset="0"/>
              </a:rPr>
              <a:t>and </a:t>
            </a:r>
            <a:r>
              <a:rPr lang="en-US" sz="4000" b="1" kern="0" spc="-150" dirty="0">
                <a:solidFill>
                  <a:schemeClr val="bg1">
                    <a:lumMod val="65000"/>
                  </a:schemeClr>
                </a:solidFill>
                <a:latin typeface="Arial" pitchFamily="34" charset="0"/>
                <a:cs typeface="Arial" pitchFamily="34" charset="0"/>
              </a:rPr>
              <a:t>the place </a:t>
            </a:r>
            <a:r>
              <a:rPr lang="en-US" sz="4000" b="1" kern="0" spc="-150" dirty="0" smtClean="0">
                <a:solidFill>
                  <a:schemeClr val="bg1">
                    <a:lumMod val="65000"/>
                  </a:schemeClr>
                </a:solidFill>
                <a:latin typeface="Arial" pitchFamily="34" charset="0"/>
                <a:cs typeface="Arial" pitchFamily="34" charset="0"/>
              </a:rPr>
              <a:t>in which </a:t>
            </a:r>
            <a:r>
              <a:rPr lang="en-US" sz="4000" b="1" kern="0" spc="-150" dirty="0">
                <a:solidFill>
                  <a:schemeClr val="bg1">
                    <a:lumMod val="65000"/>
                  </a:schemeClr>
                </a:solidFill>
                <a:latin typeface="Arial" pitchFamily="34" charset="0"/>
                <a:cs typeface="Arial" pitchFamily="34" charset="0"/>
              </a:rPr>
              <a:t>it occurs.</a:t>
            </a:r>
            <a:endParaRPr lang="en-US" sz="4000" b="1" kern="0" spc="-150" dirty="0">
              <a:solidFill>
                <a:schemeClr val="bg1">
                  <a:lumMod val="65000"/>
                </a:schemeClr>
              </a:solidFill>
              <a:latin typeface="Arial" pitchFamily="34" charset="0"/>
              <a:ea typeface="Arial Bold"/>
              <a:cs typeface="Arial" pitchFamily="34" charset="0"/>
              <a:sym typeface="Arial Bold"/>
            </a:endParaRPr>
          </a:p>
          <a:p>
            <a:pPr>
              <a:lnSpc>
                <a:spcPct val="80000"/>
              </a:lnSpc>
            </a:pPr>
            <a:endParaRPr lang="en-US" sz="4800" b="1" kern="0" spc="-150" dirty="0">
              <a:solidFill>
                <a:srgbClr val="F1AA1E"/>
              </a:solidFill>
              <a:latin typeface="Arial"/>
              <a:cs typeface="Arial"/>
            </a:endParaRPr>
          </a:p>
        </p:txBody>
      </p:sp>
      <p:sp>
        <p:nvSpPr>
          <p:cNvPr id="16" name="Rectangle 15"/>
          <p:cNvSpPr/>
          <p:nvPr/>
        </p:nvSpPr>
        <p:spPr>
          <a:xfrm>
            <a:off x="699913" y="6390685"/>
            <a:ext cx="7281220" cy="138499"/>
          </a:xfrm>
          <a:prstGeom prst="rect">
            <a:avLst/>
          </a:prstGeom>
        </p:spPr>
        <p:txBody>
          <a:bodyPr wrap="square" lIns="0" tIns="0" rIns="0" bIns="0">
            <a:spAutoFit/>
          </a:bodyPr>
          <a:lstStyle/>
          <a:p>
            <a:r>
              <a:rPr lang="en-US" sz="900" dirty="0">
                <a:solidFill>
                  <a:srgbClr val="6C6F70"/>
                </a:solidFill>
                <a:latin typeface="Arial" pitchFamily="34" charset="0"/>
                <a:cs typeface="Arial" pitchFamily="34" charset="0"/>
              </a:rPr>
              <a:t>Source: The Impact of Facilities on Recruitment and Retention of Students; David Cain, PhD and Gary Reynolds, PE, APPA 2006</a:t>
            </a:r>
          </a:p>
        </p:txBody>
      </p:sp>
      <p:sp>
        <p:nvSpPr>
          <p:cNvPr id="20" name="TextBox 19"/>
          <p:cNvSpPr txBox="1"/>
          <p:nvPr/>
        </p:nvSpPr>
        <p:spPr>
          <a:xfrm>
            <a:off x="699913"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SPACE</a:t>
            </a:r>
          </a:p>
          <a:p>
            <a:pPr>
              <a:lnSpc>
                <a:spcPct val="90000"/>
              </a:lnSpc>
            </a:pPr>
            <a:r>
              <a:rPr lang="en-US" sz="1400" b="1" kern="0" dirty="0" smtClean="0">
                <a:solidFill>
                  <a:schemeClr val="bg1">
                    <a:lumMod val="75000"/>
                  </a:schemeClr>
                </a:solidFill>
                <a:latin typeface="Arial"/>
                <a:cs typeface="Arial"/>
              </a:rPr>
              <a:t>OPTIMIZATION</a:t>
            </a:r>
            <a:endParaRPr lang="en-US" sz="1400" b="1" kern="0" dirty="0">
              <a:solidFill>
                <a:schemeClr val="bg1">
                  <a:lumMod val="75000"/>
                </a:schemeClr>
              </a:solidFill>
              <a:latin typeface="Arial"/>
              <a:cs typeface="Arial"/>
            </a:endParaRPr>
          </a:p>
        </p:txBody>
      </p:sp>
      <p:sp>
        <p:nvSpPr>
          <p:cNvPr id="21" name="TextBox 20"/>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2</a:t>
            </a:r>
            <a:endParaRPr lang="en-US" sz="4400" b="1" kern="0" spc="-300" baseline="30000" dirty="0">
              <a:solidFill>
                <a:schemeClr val="bg1">
                  <a:lumMod val="75000"/>
                </a:schemeClr>
              </a:solidFill>
              <a:latin typeface="Arial"/>
              <a:cs typeface="Arial"/>
            </a:endParaRPr>
          </a:p>
        </p:txBody>
      </p:sp>
      <p:grpSp>
        <p:nvGrpSpPr>
          <p:cNvPr id="11" name="Group 10"/>
          <p:cNvGrpSpPr/>
          <p:nvPr/>
        </p:nvGrpSpPr>
        <p:grpSpPr>
          <a:xfrm>
            <a:off x="8707438" y="241298"/>
            <a:ext cx="466725" cy="1651001"/>
            <a:chOff x="8707438" y="241298"/>
            <a:chExt cx="466725" cy="1651001"/>
          </a:xfrm>
        </p:grpSpPr>
        <p:sp>
          <p:nvSpPr>
            <p:cNvPr id="12" name="Rectangle 11"/>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4" name="TextBox 13"/>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28786" y="3147087"/>
            <a:ext cx="1502521" cy="443198"/>
          </a:xfrm>
          <a:prstGeom prst="rect">
            <a:avLst/>
          </a:prstGeom>
          <a:noFill/>
        </p:spPr>
        <p:txBody>
          <a:bodyPr wrap="square" lIns="0" tIns="0" rIns="0" bIns="0" rtlCol="0">
            <a:spAutoFit/>
          </a:bodyPr>
          <a:lstStyle/>
          <a:p>
            <a:pPr>
              <a:lnSpc>
                <a:spcPct val="90000"/>
              </a:lnSpc>
            </a:pPr>
            <a:r>
              <a:rPr lang="en-US" sz="1600" b="1" dirty="0" smtClean="0">
                <a:solidFill>
                  <a:srgbClr val="7F7F7F"/>
                </a:solidFill>
                <a:latin typeface="Arial"/>
                <a:cs typeface="Arial"/>
              </a:rPr>
              <a:t>FACILITIES </a:t>
            </a:r>
            <a:br>
              <a:rPr lang="en-US" sz="1600" b="1" dirty="0" smtClean="0">
                <a:solidFill>
                  <a:srgbClr val="7F7F7F"/>
                </a:solidFill>
                <a:latin typeface="Arial"/>
                <a:cs typeface="Arial"/>
              </a:rPr>
            </a:br>
            <a:r>
              <a:rPr lang="en-US" sz="1600" b="1" dirty="0" smtClean="0">
                <a:solidFill>
                  <a:srgbClr val="7F7F7F"/>
                </a:solidFill>
                <a:latin typeface="Arial"/>
                <a:cs typeface="Arial"/>
              </a:rPr>
              <a:t>FOR MAJOR</a:t>
            </a:r>
            <a:endParaRPr lang="en-US" sz="1600" b="1" kern="0" dirty="0">
              <a:solidFill>
                <a:srgbClr val="7F7F7F"/>
              </a:solidFill>
              <a:latin typeface="Arial"/>
              <a:cs typeface="Arial"/>
            </a:endParaRPr>
          </a:p>
        </p:txBody>
      </p:sp>
      <p:sp>
        <p:nvSpPr>
          <p:cNvPr id="17" name="TextBox 16"/>
          <p:cNvSpPr txBox="1"/>
          <p:nvPr/>
        </p:nvSpPr>
        <p:spPr>
          <a:xfrm>
            <a:off x="699913" y="2072097"/>
            <a:ext cx="1939377" cy="1107996"/>
          </a:xfrm>
          <a:prstGeom prst="rect">
            <a:avLst/>
          </a:prstGeom>
          <a:noFill/>
        </p:spPr>
        <p:txBody>
          <a:bodyPr wrap="square" lIns="0" tIns="0" rIns="0" bIns="0" rtlCol="0" anchor="t">
            <a:spAutoFit/>
          </a:bodyPr>
          <a:lstStyle/>
          <a:p>
            <a:r>
              <a:rPr lang="en-US" sz="7200" b="1" kern="0" spc="-300" dirty="0" smtClean="0">
                <a:solidFill>
                  <a:srgbClr val="C8DA2B"/>
                </a:solidFill>
                <a:latin typeface="Arial"/>
                <a:cs typeface="Arial"/>
              </a:rPr>
              <a:t>73</a:t>
            </a:r>
            <a:r>
              <a:rPr lang="en-US" sz="4800" b="1" kern="0" spc="-300" baseline="30000" dirty="0" smtClean="0">
                <a:solidFill>
                  <a:srgbClr val="C8DA2B"/>
                </a:solidFill>
                <a:latin typeface="Arial"/>
                <a:cs typeface="Arial"/>
              </a:rPr>
              <a:t>% </a:t>
            </a:r>
            <a:endParaRPr lang="en-US" sz="4800" b="1" kern="0" spc="-300" baseline="30000" dirty="0">
              <a:solidFill>
                <a:srgbClr val="C8DA2B"/>
              </a:solidFill>
              <a:latin typeface="Arial"/>
              <a:cs typeface="Arial"/>
            </a:endParaRPr>
          </a:p>
        </p:txBody>
      </p:sp>
      <p:sp>
        <p:nvSpPr>
          <p:cNvPr id="20" name="TextBox 19"/>
          <p:cNvSpPr txBox="1"/>
          <p:nvPr/>
        </p:nvSpPr>
        <p:spPr>
          <a:xfrm>
            <a:off x="2668163" y="3147087"/>
            <a:ext cx="1502521" cy="221599"/>
          </a:xfrm>
          <a:prstGeom prst="rect">
            <a:avLst/>
          </a:prstGeom>
          <a:noFill/>
        </p:spPr>
        <p:txBody>
          <a:bodyPr wrap="square" lIns="0" tIns="0" rIns="0" bIns="0" rtlCol="0">
            <a:spAutoFit/>
          </a:bodyPr>
          <a:lstStyle/>
          <a:p>
            <a:pPr>
              <a:lnSpc>
                <a:spcPct val="90000"/>
              </a:lnSpc>
            </a:pPr>
            <a:r>
              <a:rPr lang="en-US" sz="1600" b="1" dirty="0" smtClean="0">
                <a:solidFill>
                  <a:srgbClr val="7F7F7F"/>
                </a:solidFill>
                <a:latin typeface="Arial"/>
                <a:cs typeface="Arial"/>
              </a:rPr>
              <a:t>LIBRARY</a:t>
            </a:r>
            <a:endParaRPr lang="en-US" sz="1600" b="1" kern="0" dirty="0">
              <a:solidFill>
                <a:srgbClr val="7F7F7F"/>
              </a:solidFill>
              <a:latin typeface="Arial"/>
              <a:cs typeface="Arial"/>
            </a:endParaRPr>
          </a:p>
        </p:txBody>
      </p:sp>
      <p:sp>
        <p:nvSpPr>
          <p:cNvPr id="21" name="TextBox 20"/>
          <p:cNvSpPr txBox="1"/>
          <p:nvPr/>
        </p:nvSpPr>
        <p:spPr>
          <a:xfrm>
            <a:off x="2639290" y="2072097"/>
            <a:ext cx="1939377" cy="1107996"/>
          </a:xfrm>
          <a:prstGeom prst="rect">
            <a:avLst/>
          </a:prstGeom>
          <a:noFill/>
        </p:spPr>
        <p:txBody>
          <a:bodyPr wrap="square" lIns="0" tIns="0" rIns="0" bIns="0" rtlCol="0" anchor="t">
            <a:spAutoFit/>
          </a:bodyPr>
          <a:lstStyle/>
          <a:p>
            <a:r>
              <a:rPr lang="en-US" sz="7200" b="1" kern="0" spc="-300" dirty="0" smtClean="0">
                <a:solidFill>
                  <a:srgbClr val="C8DA2B"/>
                </a:solidFill>
                <a:latin typeface="Arial"/>
                <a:cs typeface="Arial"/>
              </a:rPr>
              <a:t>53</a:t>
            </a:r>
            <a:r>
              <a:rPr lang="en-US" sz="4800" b="1" kern="0" spc="-300" baseline="30000" dirty="0" smtClean="0">
                <a:solidFill>
                  <a:srgbClr val="C8DA2B"/>
                </a:solidFill>
                <a:latin typeface="Arial"/>
                <a:cs typeface="Arial"/>
              </a:rPr>
              <a:t>% </a:t>
            </a:r>
            <a:endParaRPr lang="en-US" sz="4800" b="1" kern="0" spc="-300" baseline="30000" dirty="0">
              <a:solidFill>
                <a:srgbClr val="C8DA2B"/>
              </a:solidFill>
              <a:latin typeface="Arial"/>
              <a:cs typeface="Arial"/>
            </a:endParaRPr>
          </a:p>
        </p:txBody>
      </p:sp>
      <p:sp>
        <p:nvSpPr>
          <p:cNvPr id="22" name="TextBox 21"/>
          <p:cNvSpPr txBox="1"/>
          <p:nvPr/>
        </p:nvSpPr>
        <p:spPr>
          <a:xfrm>
            <a:off x="4469000" y="3147087"/>
            <a:ext cx="1710858" cy="443198"/>
          </a:xfrm>
          <a:prstGeom prst="rect">
            <a:avLst/>
          </a:prstGeom>
          <a:noFill/>
        </p:spPr>
        <p:txBody>
          <a:bodyPr wrap="square" lIns="0" tIns="0" rIns="0" bIns="0" rtlCol="0">
            <a:spAutoFit/>
          </a:bodyPr>
          <a:lstStyle/>
          <a:p>
            <a:pPr>
              <a:lnSpc>
                <a:spcPct val="90000"/>
              </a:lnSpc>
            </a:pPr>
            <a:r>
              <a:rPr lang="en-US" sz="1600" b="1" dirty="0" smtClean="0">
                <a:solidFill>
                  <a:srgbClr val="7F7F7F"/>
                </a:solidFill>
                <a:latin typeface="Arial"/>
                <a:cs typeface="Arial"/>
              </a:rPr>
              <a:t>SOPHISTICATED TECHNOLOGY</a:t>
            </a:r>
            <a:endParaRPr lang="en-US" sz="1600" b="1" kern="0" dirty="0">
              <a:solidFill>
                <a:srgbClr val="7F7F7F"/>
              </a:solidFill>
              <a:latin typeface="Arial"/>
              <a:cs typeface="Arial"/>
            </a:endParaRPr>
          </a:p>
        </p:txBody>
      </p:sp>
      <p:sp>
        <p:nvSpPr>
          <p:cNvPr id="23" name="TextBox 22"/>
          <p:cNvSpPr txBox="1"/>
          <p:nvPr/>
        </p:nvSpPr>
        <p:spPr>
          <a:xfrm>
            <a:off x="4440127" y="2072097"/>
            <a:ext cx="1939377" cy="1107996"/>
          </a:xfrm>
          <a:prstGeom prst="rect">
            <a:avLst/>
          </a:prstGeom>
          <a:noFill/>
        </p:spPr>
        <p:txBody>
          <a:bodyPr wrap="square" lIns="0" tIns="0" rIns="0" bIns="0" rtlCol="0" anchor="t">
            <a:spAutoFit/>
          </a:bodyPr>
          <a:lstStyle/>
          <a:p>
            <a:r>
              <a:rPr lang="en-US" sz="7200" b="1" kern="0" spc="-300" dirty="0" smtClean="0">
                <a:solidFill>
                  <a:srgbClr val="C8DA2B"/>
                </a:solidFill>
                <a:latin typeface="Arial"/>
                <a:cs typeface="Arial"/>
              </a:rPr>
              <a:t>50</a:t>
            </a:r>
            <a:r>
              <a:rPr lang="en-US" sz="4800" b="1" kern="0" spc="-300" baseline="30000" dirty="0" smtClean="0">
                <a:solidFill>
                  <a:srgbClr val="C8DA2B"/>
                </a:solidFill>
                <a:latin typeface="Arial"/>
                <a:cs typeface="Arial"/>
              </a:rPr>
              <a:t>% </a:t>
            </a:r>
            <a:endParaRPr lang="en-US" sz="4800" b="1" kern="0" spc="-300" baseline="30000" dirty="0">
              <a:solidFill>
                <a:srgbClr val="C8DA2B"/>
              </a:solidFill>
              <a:latin typeface="Arial"/>
              <a:cs typeface="Arial"/>
            </a:endParaRPr>
          </a:p>
        </p:txBody>
      </p:sp>
      <p:sp>
        <p:nvSpPr>
          <p:cNvPr id="24" name="TextBox 23"/>
          <p:cNvSpPr txBox="1"/>
          <p:nvPr/>
        </p:nvSpPr>
        <p:spPr>
          <a:xfrm>
            <a:off x="6428213" y="3147087"/>
            <a:ext cx="1502521" cy="443198"/>
          </a:xfrm>
          <a:prstGeom prst="rect">
            <a:avLst/>
          </a:prstGeom>
          <a:noFill/>
        </p:spPr>
        <p:txBody>
          <a:bodyPr wrap="square" lIns="0" tIns="0" rIns="0" bIns="0" rtlCol="0">
            <a:spAutoFit/>
          </a:bodyPr>
          <a:lstStyle/>
          <a:p>
            <a:pPr>
              <a:lnSpc>
                <a:spcPct val="90000"/>
              </a:lnSpc>
            </a:pPr>
            <a:r>
              <a:rPr lang="en-US" sz="1600" b="1" dirty="0" smtClean="0">
                <a:solidFill>
                  <a:srgbClr val="7F7F7F"/>
                </a:solidFill>
                <a:latin typeface="Arial"/>
                <a:cs typeface="Arial"/>
              </a:rPr>
              <a:t>LEARNING</a:t>
            </a:r>
          </a:p>
          <a:p>
            <a:pPr>
              <a:lnSpc>
                <a:spcPct val="90000"/>
              </a:lnSpc>
            </a:pPr>
            <a:r>
              <a:rPr lang="en-US" sz="1600" b="1" kern="0" dirty="0" smtClean="0">
                <a:solidFill>
                  <a:srgbClr val="7F7F7F"/>
                </a:solidFill>
                <a:latin typeface="Arial"/>
                <a:cs typeface="Arial"/>
              </a:rPr>
              <a:t>SPACES</a:t>
            </a:r>
            <a:endParaRPr lang="en-US" sz="1600" b="1" kern="0" dirty="0">
              <a:solidFill>
                <a:srgbClr val="7F7F7F"/>
              </a:solidFill>
              <a:latin typeface="Arial"/>
              <a:cs typeface="Arial"/>
            </a:endParaRPr>
          </a:p>
        </p:txBody>
      </p:sp>
      <p:sp>
        <p:nvSpPr>
          <p:cNvPr id="25" name="TextBox 24"/>
          <p:cNvSpPr txBox="1"/>
          <p:nvPr/>
        </p:nvSpPr>
        <p:spPr>
          <a:xfrm>
            <a:off x="6399340" y="2072097"/>
            <a:ext cx="1939377" cy="1107996"/>
          </a:xfrm>
          <a:prstGeom prst="rect">
            <a:avLst/>
          </a:prstGeom>
          <a:noFill/>
        </p:spPr>
        <p:txBody>
          <a:bodyPr wrap="square" lIns="0" tIns="0" rIns="0" bIns="0" rtlCol="0" anchor="t">
            <a:spAutoFit/>
          </a:bodyPr>
          <a:lstStyle/>
          <a:p>
            <a:r>
              <a:rPr lang="en-US" sz="7200" b="1" kern="0" spc="-300" dirty="0" smtClean="0">
                <a:solidFill>
                  <a:srgbClr val="C8DA2B"/>
                </a:solidFill>
                <a:latin typeface="Arial"/>
                <a:cs typeface="Arial"/>
              </a:rPr>
              <a:t>49</a:t>
            </a:r>
            <a:r>
              <a:rPr lang="en-US" sz="4800" b="1" kern="0" spc="-300" baseline="30000" dirty="0" smtClean="0">
                <a:solidFill>
                  <a:srgbClr val="C8DA2B"/>
                </a:solidFill>
                <a:latin typeface="Arial"/>
                <a:cs typeface="Arial"/>
              </a:rPr>
              <a:t>% </a:t>
            </a:r>
            <a:endParaRPr lang="en-US" sz="4800" b="1" kern="0" spc="-300" baseline="30000" dirty="0">
              <a:solidFill>
                <a:srgbClr val="C8DA2B"/>
              </a:solidFill>
              <a:latin typeface="Arial"/>
              <a:cs typeface="Arial"/>
            </a:endParaRPr>
          </a:p>
        </p:txBody>
      </p:sp>
      <p:sp>
        <p:nvSpPr>
          <p:cNvPr id="26" name="TextBox 25"/>
          <p:cNvSpPr txBox="1"/>
          <p:nvPr/>
        </p:nvSpPr>
        <p:spPr>
          <a:xfrm>
            <a:off x="728786" y="4913549"/>
            <a:ext cx="1502521" cy="443198"/>
          </a:xfrm>
          <a:prstGeom prst="rect">
            <a:avLst/>
          </a:prstGeom>
          <a:noFill/>
        </p:spPr>
        <p:txBody>
          <a:bodyPr wrap="square" lIns="0" tIns="0" rIns="0" bIns="0" rtlCol="0">
            <a:spAutoFit/>
          </a:bodyPr>
          <a:lstStyle/>
          <a:p>
            <a:pPr>
              <a:lnSpc>
                <a:spcPct val="90000"/>
              </a:lnSpc>
            </a:pPr>
            <a:r>
              <a:rPr lang="en-US" sz="1600" b="1" dirty="0" smtClean="0">
                <a:solidFill>
                  <a:srgbClr val="7F7F7F"/>
                </a:solidFill>
                <a:latin typeface="Arial"/>
                <a:cs typeface="Arial"/>
              </a:rPr>
              <a:t>RESIDENCE HALLS</a:t>
            </a:r>
            <a:endParaRPr lang="en-US" sz="1600" b="1" kern="0" dirty="0">
              <a:solidFill>
                <a:srgbClr val="7F7F7F"/>
              </a:solidFill>
              <a:latin typeface="Arial"/>
              <a:cs typeface="Arial"/>
            </a:endParaRPr>
          </a:p>
        </p:txBody>
      </p:sp>
      <p:sp>
        <p:nvSpPr>
          <p:cNvPr id="27" name="TextBox 26"/>
          <p:cNvSpPr txBox="1"/>
          <p:nvPr/>
        </p:nvSpPr>
        <p:spPr>
          <a:xfrm>
            <a:off x="699913" y="3838559"/>
            <a:ext cx="1939377" cy="1107996"/>
          </a:xfrm>
          <a:prstGeom prst="rect">
            <a:avLst/>
          </a:prstGeom>
          <a:noFill/>
        </p:spPr>
        <p:txBody>
          <a:bodyPr wrap="square" lIns="0" tIns="0" rIns="0" bIns="0" rtlCol="0" anchor="t">
            <a:spAutoFit/>
          </a:bodyPr>
          <a:lstStyle/>
          <a:p>
            <a:r>
              <a:rPr lang="en-US" sz="7200" b="1" kern="0" spc="-300" dirty="0" smtClean="0">
                <a:solidFill>
                  <a:srgbClr val="C8DA2B"/>
                </a:solidFill>
                <a:latin typeface="Arial"/>
                <a:cs typeface="Arial"/>
              </a:rPr>
              <a:t>42</a:t>
            </a:r>
            <a:r>
              <a:rPr lang="en-US" sz="4800" b="1" kern="0" spc="-300" baseline="30000" dirty="0" smtClean="0">
                <a:solidFill>
                  <a:srgbClr val="C8DA2B"/>
                </a:solidFill>
                <a:latin typeface="Arial"/>
                <a:cs typeface="Arial"/>
              </a:rPr>
              <a:t>% </a:t>
            </a:r>
            <a:endParaRPr lang="en-US" sz="4800" b="1" kern="0" spc="-300" baseline="30000" dirty="0">
              <a:solidFill>
                <a:srgbClr val="C8DA2B"/>
              </a:solidFill>
              <a:latin typeface="Arial"/>
              <a:cs typeface="Arial"/>
            </a:endParaRPr>
          </a:p>
        </p:txBody>
      </p:sp>
      <p:sp>
        <p:nvSpPr>
          <p:cNvPr id="28" name="TextBox 27"/>
          <p:cNvSpPr txBox="1"/>
          <p:nvPr/>
        </p:nvSpPr>
        <p:spPr>
          <a:xfrm>
            <a:off x="2668163" y="4913549"/>
            <a:ext cx="1502521" cy="443198"/>
          </a:xfrm>
          <a:prstGeom prst="rect">
            <a:avLst/>
          </a:prstGeom>
          <a:noFill/>
        </p:spPr>
        <p:txBody>
          <a:bodyPr wrap="square" lIns="0" tIns="0" rIns="0" bIns="0" rtlCol="0">
            <a:spAutoFit/>
          </a:bodyPr>
          <a:lstStyle/>
          <a:p>
            <a:pPr>
              <a:lnSpc>
                <a:spcPct val="90000"/>
              </a:lnSpc>
            </a:pPr>
            <a:r>
              <a:rPr lang="en-US" sz="1600" b="1" dirty="0" smtClean="0">
                <a:solidFill>
                  <a:srgbClr val="7F7F7F"/>
                </a:solidFill>
                <a:latin typeface="Arial"/>
                <a:cs typeface="Arial"/>
              </a:rPr>
              <a:t>OPEN</a:t>
            </a:r>
            <a:br>
              <a:rPr lang="en-US" sz="1600" b="1" dirty="0" smtClean="0">
                <a:solidFill>
                  <a:srgbClr val="7F7F7F"/>
                </a:solidFill>
                <a:latin typeface="Arial"/>
                <a:cs typeface="Arial"/>
              </a:rPr>
            </a:br>
            <a:r>
              <a:rPr lang="en-US" sz="1600" b="1" dirty="0" smtClean="0">
                <a:solidFill>
                  <a:srgbClr val="7F7F7F"/>
                </a:solidFill>
                <a:latin typeface="Arial"/>
                <a:cs typeface="Arial"/>
              </a:rPr>
              <a:t>SPACES</a:t>
            </a:r>
            <a:endParaRPr lang="en-US" sz="1600" b="1" kern="0" dirty="0">
              <a:solidFill>
                <a:srgbClr val="7F7F7F"/>
              </a:solidFill>
              <a:latin typeface="Arial"/>
              <a:cs typeface="Arial"/>
            </a:endParaRPr>
          </a:p>
        </p:txBody>
      </p:sp>
      <p:sp>
        <p:nvSpPr>
          <p:cNvPr id="29" name="TextBox 28"/>
          <p:cNvSpPr txBox="1"/>
          <p:nvPr/>
        </p:nvSpPr>
        <p:spPr>
          <a:xfrm>
            <a:off x="2639290" y="3838559"/>
            <a:ext cx="1939377" cy="1107996"/>
          </a:xfrm>
          <a:prstGeom prst="rect">
            <a:avLst/>
          </a:prstGeom>
          <a:noFill/>
        </p:spPr>
        <p:txBody>
          <a:bodyPr wrap="square" lIns="0" tIns="0" rIns="0" bIns="0" rtlCol="0" anchor="t">
            <a:spAutoFit/>
          </a:bodyPr>
          <a:lstStyle/>
          <a:p>
            <a:r>
              <a:rPr lang="en-US" sz="7200" b="1" kern="0" spc="-300" dirty="0" smtClean="0">
                <a:solidFill>
                  <a:srgbClr val="C8DA2B"/>
                </a:solidFill>
                <a:latin typeface="Arial"/>
                <a:cs typeface="Arial"/>
              </a:rPr>
              <a:t>34</a:t>
            </a:r>
            <a:r>
              <a:rPr lang="en-US" sz="4800" b="1" kern="0" spc="-300" baseline="30000" dirty="0" smtClean="0">
                <a:solidFill>
                  <a:srgbClr val="C8DA2B"/>
                </a:solidFill>
                <a:latin typeface="Arial"/>
                <a:cs typeface="Arial"/>
              </a:rPr>
              <a:t>% </a:t>
            </a:r>
            <a:endParaRPr lang="en-US" sz="4800" b="1" kern="0" spc="-300" baseline="30000" dirty="0">
              <a:solidFill>
                <a:srgbClr val="C8DA2B"/>
              </a:solidFill>
              <a:latin typeface="Arial"/>
              <a:cs typeface="Arial"/>
            </a:endParaRPr>
          </a:p>
        </p:txBody>
      </p:sp>
      <p:sp>
        <p:nvSpPr>
          <p:cNvPr id="30" name="TextBox 29"/>
          <p:cNvSpPr txBox="1"/>
          <p:nvPr/>
        </p:nvSpPr>
        <p:spPr>
          <a:xfrm>
            <a:off x="4469000" y="4913549"/>
            <a:ext cx="1502521" cy="443198"/>
          </a:xfrm>
          <a:prstGeom prst="rect">
            <a:avLst/>
          </a:prstGeom>
          <a:noFill/>
        </p:spPr>
        <p:txBody>
          <a:bodyPr wrap="square" lIns="0" tIns="0" rIns="0" bIns="0" rtlCol="0">
            <a:spAutoFit/>
          </a:bodyPr>
          <a:lstStyle/>
          <a:p>
            <a:pPr>
              <a:lnSpc>
                <a:spcPct val="90000"/>
              </a:lnSpc>
            </a:pPr>
            <a:r>
              <a:rPr lang="en-US" sz="1600" b="1" dirty="0" smtClean="0">
                <a:solidFill>
                  <a:srgbClr val="7F7F7F"/>
                </a:solidFill>
                <a:latin typeface="Arial"/>
                <a:cs typeface="Arial"/>
              </a:rPr>
              <a:t>STUDENT REC</a:t>
            </a:r>
          </a:p>
          <a:p>
            <a:pPr>
              <a:lnSpc>
                <a:spcPct val="90000"/>
              </a:lnSpc>
            </a:pPr>
            <a:r>
              <a:rPr lang="en-US" sz="1600" b="1" kern="0" dirty="0" smtClean="0">
                <a:solidFill>
                  <a:srgbClr val="7F7F7F"/>
                </a:solidFill>
                <a:latin typeface="Arial"/>
                <a:cs typeface="Arial"/>
              </a:rPr>
              <a:t>SPACES</a:t>
            </a:r>
            <a:endParaRPr lang="en-US" sz="1600" b="1" kern="0" dirty="0">
              <a:solidFill>
                <a:srgbClr val="7F7F7F"/>
              </a:solidFill>
              <a:latin typeface="Arial"/>
              <a:cs typeface="Arial"/>
            </a:endParaRPr>
          </a:p>
        </p:txBody>
      </p:sp>
      <p:sp>
        <p:nvSpPr>
          <p:cNvPr id="31" name="TextBox 30"/>
          <p:cNvSpPr txBox="1"/>
          <p:nvPr/>
        </p:nvSpPr>
        <p:spPr>
          <a:xfrm>
            <a:off x="4440127" y="3838559"/>
            <a:ext cx="1939377" cy="1107996"/>
          </a:xfrm>
          <a:prstGeom prst="rect">
            <a:avLst/>
          </a:prstGeom>
          <a:noFill/>
        </p:spPr>
        <p:txBody>
          <a:bodyPr wrap="square" lIns="0" tIns="0" rIns="0" bIns="0" rtlCol="0" anchor="t">
            <a:spAutoFit/>
          </a:bodyPr>
          <a:lstStyle/>
          <a:p>
            <a:r>
              <a:rPr lang="en-US" sz="7200" b="1" kern="0" spc="-300" dirty="0" smtClean="0">
                <a:solidFill>
                  <a:srgbClr val="C8DA2B"/>
                </a:solidFill>
                <a:latin typeface="Arial"/>
                <a:cs typeface="Arial"/>
              </a:rPr>
              <a:t>32</a:t>
            </a:r>
            <a:r>
              <a:rPr lang="en-US" sz="4800" b="1" kern="0" spc="-300" baseline="30000" dirty="0" smtClean="0">
                <a:solidFill>
                  <a:srgbClr val="C8DA2B"/>
                </a:solidFill>
                <a:latin typeface="Arial"/>
                <a:cs typeface="Arial"/>
              </a:rPr>
              <a:t>% </a:t>
            </a:r>
            <a:endParaRPr lang="en-US" sz="4800" b="1" kern="0" spc="-300" baseline="30000" dirty="0">
              <a:solidFill>
                <a:srgbClr val="C8DA2B"/>
              </a:solidFill>
              <a:latin typeface="Arial"/>
              <a:cs typeface="Arial"/>
            </a:endParaRPr>
          </a:p>
        </p:txBody>
      </p:sp>
      <p:sp>
        <p:nvSpPr>
          <p:cNvPr id="37" name="Rectangle 36"/>
          <p:cNvSpPr/>
          <p:nvPr/>
        </p:nvSpPr>
        <p:spPr>
          <a:xfrm>
            <a:off x="728786" y="6390685"/>
            <a:ext cx="7281220" cy="138499"/>
          </a:xfrm>
          <a:prstGeom prst="rect">
            <a:avLst/>
          </a:prstGeom>
        </p:spPr>
        <p:txBody>
          <a:bodyPr wrap="square" lIns="0" tIns="0" rIns="0" bIns="0">
            <a:spAutoFit/>
          </a:bodyPr>
          <a:lstStyle/>
          <a:p>
            <a:pPr marL="228600" indent="-228600" defTabSz="914400">
              <a:buClr>
                <a:schemeClr val="bg1">
                  <a:lumMod val="50000"/>
                </a:schemeClr>
              </a:buClr>
              <a:buSzPct val="135000"/>
              <a:defRPr/>
            </a:pPr>
            <a:r>
              <a:rPr lang="en-US" sz="900" dirty="0">
                <a:solidFill>
                  <a:schemeClr val="tx1">
                    <a:lumMod val="50000"/>
                    <a:lumOff val="50000"/>
                  </a:schemeClr>
                </a:solidFill>
                <a:latin typeface="Arial"/>
                <a:ea typeface="ＭＳ Ｐゴシック" pitchFamily="34" charset="-128"/>
                <a:cs typeface="Arial"/>
              </a:rPr>
              <a:t>Source: The Impact of Facilities on Recruitment and Retention of Students, David Cain, PhD and Gary Reynolds, P.E., APPA 2006</a:t>
            </a:r>
          </a:p>
        </p:txBody>
      </p:sp>
      <p:sp>
        <p:nvSpPr>
          <p:cNvPr id="41" name="TextBox 40"/>
          <p:cNvSpPr txBox="1"/>
          <p:nvPr/>
        </p:nvSpPr>
        <p:spPr>
          <a:xfrm>
            <a:off x="699913"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SPACE</a:t>
            </a:r>
          </a:p>
          <a:p>
            <a:pPr>
              <a:lnSpc>
                <a:spcPct val="90000"/>
              </a:lnSpc>
            </a:pPr>
            <a:r>
              <a:rPr lang="en-US" sz="1400" b="1" kern="0" dirty="0" smtClean="0">
                <a:solidFill>
                  <a:schemeClr val="bg1">
                    <a:lumMod val="75000"/>
                  </a:schemeClr>
                </a:solidFill>
                <a:latin typeface="Arial"/>
                <a:cs typeface="Arial"/>
              </a:rPr>
              <a:t>OPTIMIZATION</a:t>
            </a:r>
            <a:endParaRPr lang="en-US" sz="1400" b="1" kern="0" dirty="0">
              <a:solidFill>
                <a:schemeClr val="bg1">
                  <a:lumMod val="75000"/>
                </a:schemeClr>
              </a:solidFill>
              <a:latin typeface="Arial"/>
              <a:cs typeface="Arial"/>
            </a:endParaRPr>
          </a:p>
        </p:txBody>
      </p:sp>
      <p:sp>
        <p:nvSpPr>
          <p:cNvPr id="42" name="TextBox 41"/>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2</a:t>
            </a:r>
            <a:endParaRPr lang="en-US" sz="4400" b="1" kern="0" spc="-300" baseline="30000" dirty="0">
              <a:solidFill>
                <a:schemeClr val="bg1">
                  <a:lumMod val="75000"/>
                </a:schemeClr>
              </a:solidFill>
              <a:latin typeface="Arial"/>
              <a:cs typeface="Arial"/>
            </a:endParaRPr>
          </a:p>
        </p:txBody>
      </p:sp>
      <p:sp>
        <p:nvSpPr>
          <p:cNvPr id="32" name="TextBox 31"/>
          <p:cNvSpPr txBox="1"/>
          <p:nvPr/>
        </p:nvSpPr>
        <p:spPr>
          <a:xfrm>
            <a:off x="683612" y="1482312"/>
            <a:ext cx="6630958" cy="546202"/>
          </a:xfrm>
          <a:prstGeom prst="rect">
            <a:avLst/>
          </a:prstGeom>
          <a:noFill/>
        </p:spPr>
        <p:txBody>
          <a:bodyPr wrap="square" lIns="0" tIns="0" rIns="0" bIns="0" rtlCol="0">
            <a:spAutoFit/>
          </a:bodyPr>
          <a:lstStyle/>
          <a:p>
            <a:pPr>
              <a:lnSpc>
                <a:spcPct val="80000"/>
              </a:lnSpc>
            </a:pPr>
            <a:r>
              <a:rPr lang="en-US" sz="3200" b="1" spc="-150" dirty="0" smtClean="0">
                <a:solidFill>
                  <a:schemeClr val="bg1">
                    <a:lumMod val="65000"/>
                  </a:schemeClr>
                </a:solidFill>
                <a:latin typeface="Arial"/>
                <a:cs typeface="Arial"/>
              </a:rPr>
              <a:t>Students say facilities are important.</a:t>
            </a:r>
            <a:endParaRPr lang="en-US" sz="3200" b="1" kern="0" spc="-150" dirty="0">
              <a:solidFill>
                <a:schemeClr val="bg1">
                  <a:lumMod val="65000"/>
                </a:schemeClr>
              </a:solidFill>
              <a:latin typeface="Arial"/>
              <a:cs typeface="Arial"/>
            </a:endParaRPr>
          </a:p>
        </p:txBody>
      </p:sp>
      <p:grpSp>
        <p:nvGrpSpPr>
          <p:cNvPr id="34" name="Group 33"/>
          <p:cNvGrpSpPr/>
          <p:nvPr/>
        </p:nvGrpSpPr>
        <p:grpSpPr>
          <a:xfrm>
            <a:off x="8707438" y="241298"/>
            <a:ext cx="466725" cy="1651001"/>
            <a:chOff x="8707438" y="241298"/>
            <a:chExt cx="466725" cy="1651001"/>
          </a:xfrm>
        </p:grpSpPr>
        <p:sp>
          <p:nvSpPr>
            <p:cNvPr id="35" name="Rectangle 34"/>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36" name="TextBox 35"/>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
        <p:nvSpPr>
          <p:cNvPr id="7" name="Rectangle 6"/>
          <p:cNvSpPr/>
          <p:nvPr/>
        </p:nvSpPr>
        <p:spPr>
          <a:xfrm>
            <a:off x="688429" y="2868038"/>
            <a:ext cx="5922334" cy="584775"/>
          </a:xfrm>
          <a:prstGeom prst="rect">
            <a:avLst/>
          </a:prstGeom>
        </p:spPr>
        <p:txBody>
          <a:bodyPr wrap="square">
            <a:spAutoFit/>
          </a:bodyPr>
          <a:lstStyle/>
          <a:p>
            <a:pPr lvl="0">
              <a:lnSpc>
                <a:spcPct val="80000"/>
              </a:lnSpc>
            </a:pPr>
            <a:r>
              <a:rPr lang="en-US" sz="4000" b="1" spc="-150" dirty="0" smtClean="0">
                <a:solidFill>
                  <a:srgbClr val="4BC7E7"/>
                </a:solidFill>
                <a:latin typeface="Arial" pitchFamily="34" charset="0"/>
                <a:cs typeface="Arial" pitchFamily="34" charset="0"/>
              </a:rPr>
              <a:t>technology</a:t>
            </a:r>
            <a:endParaRPr lang="en-US" sz="4000" b="1" spc="-150" dirty="0">
              <a:solidFill>
                <a:srgbClr val="4BC7E7"/>
              </a:solidFill>
              <a:latin typeface="Arial" pitchFamily="34" charset="0"/>
              <a:cs typeface="Arial" pitchFamily="34" charset="0"/>
            </a:endParaRPr>
          </a:p>
        </p:txBody>
      </p:sp>
    </p:spTree>
    <p:extLst>
      <p:ext uri="{BB962C8B-B14F-4D97-AF65-F5344CB8AC3E}">
        <p14:creationId xmlns:p14="http://schemas.microsoft.com/office/powerpoint/2010/main" val="1110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lcase_LearningSuite_pp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1" y="1094151"/>
            <a:ext cx="5672014" cy="5535245"/>
          </a:xfrm>
          <a:prstGeom prst="rect">
            <a:avLst/>
          </a:prstGeom>
        </p:spPr>
      </p:pic>
      <p:sp>
        <p:nvSpPr>
          <p:cNvPr id="12" name="TextBox 11"/>
          <p:cNvSpPr txBox="1"/>
          <p:nvPr/>
        </p:nvSpPr>
        <p:spPr>
          <a:xfrm>
            <a:off x="6052723" y="2886106"/>
            <a:ext cx="3716976" cy="2077492"/>
          </a:xfrm>
          <a:prstGeom prst="rect">
            <a:avLst/>
          </a:prstGeom>
          <a:noFill/>
        </p:spPr>
        <p:txBody>
          <a:bodyPr wrap="square" tIns="0" rIns="0" bIns="0" rtlCol="0">
            <a:spAutoFit/>
          </a:bodyPr>
          <a:lstStyle/>
          <a:p>
            <a:pPr>
              <a:lnSpc>
                <a:spcPct val="90000"/>
              </a:lnSpc>
            </a:pPr>
            <a:r>
              <a:rPr lang="en-US" sz="3000" b="1" kern="0" spc="-150" dirty="0" smtClean="0">
                <a:solidFill>
                  <a:schemeClr val="bg1">
                    <a:lumMod val="65000"/>
                  </a:schemeClr>
                </a:solidFill>
                <a:latin typeface="Arial"/>
                <a:cs typeface="Arial"/>
              </a:rPr>
              <a:t>Use of space </a:t>
            </a:r>
            <a:br>
              <a:rPr lang="en-US" sz="3000" b="1" kern="0" spc="-150" dirty="0" smtClean="0">
                <a:solidFill>
                  <a:schemeClr val="bg1">
                    <a:lumMod val="65000"/>
                  </a:schemeClr>
                </a:solidFill>
                <a:latin typeface="Arial"/>
                <a:cs typeface="Arial"/>
              </a:rPr>
            </a:br>
            <a:r>
              <a:rPr lang="en-US" sz="3000" b="1" kern="0" spc="-150" dirty="0" smtClean="0">
                <a:solidFill>
                  <a:schemeClr val="bg1">
                    <a:lumMod val="65000"/>
                  </a:schemeClr>
                </a:solidFill>
                <a:latin typeface="Arial"/>
                <a:cs typeface="Arial"/>
              </a:rPr>
              <a:t>is changing.</a:t>
            </a:r>
          </a:p>
          <a:p>
            <a:pPr>
              <a:lnSpc>
                <a:spcPct val="90000"/>
              </a:lnSpc>
            </a:pPr>
            <a:endParaRPr lang="en-US" sz="3000" b="1" kern="0" spc="-150" dirty="0" smtClean="0">
              <a:solidFill>
                <a:srgbClr val="C8DA2B"/>
              </a:solidFill>
              <a:latin typeface="Arial"/>
              <a:cs typeface="Arial"/>
            </a:endParaRPr>
          </a:p>
          <a:p>
            <a:pPr>
              <a:lnSpc>
                <a:spcPct val="90000"/>
              </a:lnSpc>
            </a:pPr>
            <a:r>
              <a:rPr lang="en-US" sz="3000" b="1" kern="0" spc="-150" dirty="0" smtClean="0">
                <a:solidFill>
                  <a:srgbClr val="C8DA2B"/>
                </a:solidFill>
                <a:latin typeface="Arial"/>
                <a:cs typeface="Arial"/>
              </a:rPr>
              <a:t>Learning alone, together.</a:t>
            </a:r>
          </a:p>
        </p:txBody>
      </p:sp>
      <p:sp>
        <p:nvSpPr>
          <p:cNvPr id="17" name="TextBox 16"/>
          <p:cNvSpPr txBox="1"/>
          <p:nvPr/>
        </p:nvSpPr>
        <p:spPr>
          <a:xfrm>
            <a:off x="699913" y="449109"/>
            <a:ext cx="3136165" cy="391389"/>
          </a:xfrm>
          <a:prstGeom prst="rect">
            <a:avLst/>
          </a:prstGeom>
          <a:noFill/>
        </p:spPr>
        <p:txBody>
          <a:bodyPr wrap="square" lIns="0" tIns="0" rIns="0" bIns="0" rtlCol="0">
            <a:spAutoFit/>
          </a:bodyPr>
          <a:lstStyle/>
          <a:p>
            <a:pPr>
              <a:lnSpc>
                <a:spcPct val="90000"/>
              </a:lnSpc>
            </a:pPr>
            <a:r>
              <a:rPr lang="en-US" sz="1400" b="1" dirty="0" smtClean="0">
                <a:solidFill>
                  <a:schemeClr val="bg1">
                    <a:lumMod val="75000"/>
                  </a:schemeClr>
                </a:solidFill>
                <a:latin typeface="Arial"/>
                <a:cs typeface="Arial"/>
              </a:rPr>
              <a:t>SPACE</a:t>
            </a:r>
          </a:p>
          <a:p>
            <a:pPr>
              <a:lnSpc>
                <a:spcPct val="90000"/>
              </a:lnSpc>
            </a:pPr>
            <a:r>
              <a:rPr lang="en-US" sz="1400" b="1" kern="0" dirty="0" smtClean="0">
                <a:solidFill>
                  <a:schemeClr val="bg1">
                    <a:lumMod val="75000"/>
                  </a:schemeClr>
                </a:solidFill>
                <a:latin typeface="Arial"/>
                <a:cs typeface="Arial"/>
              </a:rPr>
              <a:t>OPTIMIZATION</a:t>
            </a:r>
            <a:endParaRPr lang="en-US" sz="1400" b="1" kern="0" dirty="0">
              <a:solidFill>
                <a:schemeClr val="bg1">
                  <a:lumMod val="75000"/>
                </a:schemeClr>
              </a:solidFill>
              <a:latin typeface="Arial"/>
              <a:cs typeface="Arial"/>
            </a:endParaRPr>
          </a:p>
        </p:txBody>
      </p:sp>
      <p:sp>
        <p:nvSpPr>
          <p:cNvPr id="18" name="TextBox 17"/>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2</a:t>
            </a:r>
            <a:endParaRPr lang="en-US" sz="4400" b="1" kern="0" spc="-300" baseline="30000" dirty="0">
              <a:solidFill>
                <a:schemeClr val="bg1">
                  <a:lumMod val="75000"/>
                </a:schemeClr>
              </a:solidFill>
              <a:latin typeface="Arial"/>
              <a:cs typeface="Arial"/>
            </a:endParaRPr>
          </a:p>
        </p:txBody>
      </p:sp>
      <p:grpSp>
        <p:nvGrpSpPr>
          <p:cNvPr id="9" name="Group 8"/>
          <p:cNvGrpSpPr/>
          <p:nvPr/>
        </p:nvGrpSpPr>
        <p:grpSpPr>
          <a:xfrm>
            <a:off x="8707438" y="241298"/>
            <a:ext cx="466725" cy="1651001"/>
            <a:chOff x="8707438" y="241298"/>
            <a:chExt cx="466725" cy="1651001"/>
          </a:xfrm>
        </p:grpSpPr>
        <p:sp>
          <p:nvSpPr>
            <p:cNvPr id="11" name="Rectangle 1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319963" y="6412369"/>
            <a:ext cx="1762125" cy="215444"/>
          </a:xfrm>
          <a:prstGeom prst="rect">
            <a:avLst/>
          </a:prstGeom>
          <a:noFill/>
        </p:spPr>
        <p:txBody>
          <a:bodyPr wrap="square" rtlCol="0">
            <a:spAutoFit/>
          </a:bodyPr>
          <a:lstStyle/>
          <a:p>
            <a:pPr algn="r" fontAlgn="base">
              <a:spcBef>
                <a:spcPct val="0"/>
              </a:spcBef>
              <a:spcAft>
                <a:spcPct val="0"/>
              </a:spcAft>
            </a:pPr>
            <a:r>
              <a:rPr lang="en-US" sz="800" b="1" dirty="0" smtClean="0">
                <a:solidFill>
                  <a:srgbClr val="FFFFFF"/>
                </a:solidFill>
                <a:latin typeface="Arial Narrow" pitchFamily="34" charset="0"/>
              </a:rPr>
              <a:t>Accenture</a:t>
            </a:r>
            <a:endParaRPr lang="en-US" sz="800" b="1" dirty="0">
              <a:solidFill>
                <a:srgbClr val="FFFFFF"/>
              </a:solidFill>
              <a:latin typeface="Arial Narrow" pitchFamily="34" charset="0"/>
            </a:endParaRPr>
          </a:p>
        </p:txBody>
      </p:sp>
      <p:sp>
        <p:nvSpPr>
          <p:cNvPr id="21" name="TextBox 20"/>
          <p:cNvSpPr txBox="1"/>
          <p:nvPr/>
        </p:nvSpPr>
        <p:spPr>
          <a:xfrm>
            <a:off x="585916" y="1892300"/>
            <a:ext cx="7615110" cy="2363724"/>
          </a:xfrm>
          <a:prstGeom prst="rect">
            <a:avLst/>
          </a:prstGeom>
          <a:noFill/>
        </p:spPr>
        <p:txBody>
          <a:bodyPr wrap="square" tIns="0" rIns="0" bIns="0" rtlCol="0">
            <a:spAutoFit/>
          </a:bodyPr>
          <a:lstStyle/>
          <a:p>
            <a:pPr>
              <a:lnSpc>
                <a:spcPct val="80000"/>
              </a:lnSpc>
            </a:pPr>
            <a:r>
              <a:rPr lang="en-US" sz="4800" b="1" kern="0" spc="-150" dirty="0" smtClean="0">
                <a:solidFill>
                  <a:schemeClr val="bg1">
                    <a:lumMod val="65000"/>
                  </a:schemeClr>
                </a:solidFill>
                <a:latin typeface="Arial"/>
                <a:cs typeface="Arial"/>
              </a:rPr>
              <a:t>How can space positively </a:t>
            </a:r>
            <a:r>
              <a:rPr lang="en-US" sz="4800" b="1" kern="0" spc="-150" dirty="0" smtClean="0">
                <a:solidFill>
                  <a:srgbClr val="C8DA2B"/>
                </a:solidFill>
                <a:latin typeface="Arial"/>
                <a:cs typeface="Arial"/>
              </a:rPr>
              <a:t>influence your brand to attract, develop and retain</a:t>
            </a:r>
            <a:r>
              <a:rPr lang="en-US" sz="4800" b="1" kern="0" spc="-150" dirty="0" smtClean="0">
                <a:solidFill>
                  <a:schemeClr val="bg1">
                    <a:lumMod val="65000"/>
                  </a:schemeClr>
                </a:solidFill>
                <a:latin typeface="Arial"/>
                <a:cs typeface="Arial"/>
              </a:rPr>
              <a:t> students and instructors? </a:t>
            </a:r>
          </a:p>
        </p:txBody>
      </p:sp>
      <p:sp>
        <p:nvSpPr>
          <p:cNvPr id="16" name="TextBox 15"/>
          <p:cNvSpPr txBox="1"/>
          <p:nvPr/>
        </p:nvSpPr>
        <p:spPr>
          <a:xfrm>
            <a:off x="699913" y="646599"/>
            <a:ext cx="3136165" cy="197490"/>
          </a:xfrm>
          <a:prstGeom prst="rect">
            <a:avLst/>
          </a:prstGeom>
          <a:noFill/>
        </p:spPr>
        <p:txBody>
          <a:bodyPr wrap="square" lIns="0" tIns="0" rIns="0" bIns="0" rtlCol="0">
            <a:spAutoFit/>
          </a:bodyPr>
          <a:lstStyle/>
          <a:p>
            <a:pPr>
              <a:lnSpc>
                <a:spcPct val="90000"/>
              </a:lnSpc>
            </a:pPr>
            <a:r>
              <a:rPr lang="en-US" sz="1400" b="1" dirty="0" smtClean="0">
                <a:solidFill>
                  <a:srgbClr val="C8DA2B"/>
                </a:solidFill>
                <a:latin typeface="Arial"/>
                <a:cs typeface="Arial"/>
              </a:rPr>
              <a:t>ATTRACT + DEVELOP + RETAIN</a:t>
            </a:r>
            <a:endParaRPr lang="en-US" sz="1400" b="1" kern="0" dirty="0">
              <a:solidFill>
                <a:srgbClr val="C8DA2B"/>
              </a:solidFill>
              <a:latin typeface="Arial"/>
              <a:cs typeface="Arial"/>
            </a:endParaRPr>
          </a:p>
        </p:txBody>
      </p:sp>
      <p:sp>
        <p:nvSpPr>
          <p:cNvPr id="22" name="TextBox 21"/>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rgbClr val="C8DA2B"/>
                </a:solidFill>
                <a:latin typeface="Arial"/>
                <a:cs typeface="Arial"/>
              </a:rPr>
              <a:t>3</a:t>
            </a:r>
            <a:endParaRPr lang="en-US" sz="4400" b="1" kern="0" spc="-300" baseline="30000" dirty="0">
              <a:solidFill>
                <a:srgbClr val="C8DA2B"/>
              </a:solidFill>
              <a:latin typeface="Arial"/>
              <a:cs typeface="Arial"/>
            </a:endParaRPr>
          </a:p>
        </p:txBody>
      </p:sp>
      <p:grpSp>
        <p:nvGrpSpPr>
          <p:cNvPr id="10" name="Group 9"/>
          <p:cNvGrpSpPr/>
          <p:nvPr/>
        </p:nvGrpSpPr>
        <p:grpSpPr>
          <a:xfrm>
            <a:off x="8707438" y="241298"/>
            <a:ext cx="466725" cy="1651001"/>
            <a:chOff x="8707438" y="241298"/>
            <a:chExt cx="466725" cy="1651001"/>
          </a:xfrm>
        </p:grpSpPr>
        <p:sp>
          <p:nvSpPr>
            <p:cNvPr id="11" name="Rectangle 1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7" name="TextBox 16"/>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429114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9913" y="6263640"/>
            <a:ext cx="3505970" cy="138499"/>
          </a:xfrm>
          <a:prstGeom prst="rect">
            <a:avLst/>
          </a:prstGeom>
        </p:spPr>
        <p:txBody>
          <a:bodyPr wrap="square" lIns="0" tIns="0" rIns="0" bIns="0">
            <a:spAutoFit/>
          </a:bodyPr>
          <a:lstStyle/>
          <a:p>
            <a:r>
              <a:rPr lang="en-US" sz="900" dirty="0" smtClean="0">
                <a:solidFill>
                  <a:srgbClr val="7F7F7F"/>
                </a:solidFill>
                <a:latin typeface="Arial" pitchFamily="34" charset="0"/>
                <a:cs typeface="Arial" pitchFamily="34" charset="0"/>
              </a:rPr>
              <a:t>Source: CDW-G 21st-Century Classroom Report, 2011</a:t>
            </a:r>
          </a:p>
        </p:txBody>
      </p:sp>
      <p:sp>
        <p:nvSpPr>
          <p:cNvPr id="18" name="TextBox 17"/>
          <p:cNvSpPr txBox="1"/>
          <p:nvPr/>
        </p:nvSpPr>
        <p:spPr>
          <a:xfrm>
            <a:off x="621761" y="2193087"/>
            <a:ext cx="5758633" cy="2388346"/>
          </a:xfrm>
          <a:prstGeom prst="rect">
            <a:avLst/>
          </a:prstGeom>
          <a:noFill/>
        </p:spPr>
        <p:txBody>
          <a:bodyPr wrap="square" tIns="0" rIns="0" bIns="0" rtlCol="0">
            <a:spAutoFit/>
          </a:bodyPr>
          <a:lstStyle/>
          <a:p>
            <a:pPr>
              <a:lnSpc>
                <a:spcPct val="80000"/>
              </a:lnSpc>
            </a:pPr>
            <a:r>
              <a:rPr lang="en-US" sz="4800" b="1" kern="0" spc="-150" dirty="0" smtClean="0">
                <a:solidFill>
                  <a:schemeClr val="bg1">
                    <a:lumMod val="65000"/>
                  </a:schemeClr>
                </a:solidFill>
                <a:latin typeface="Arial"/>
                <a:cs typeface="Arial"/>
              </a:rPr>
              <a:t>Administrators say their </a:t>
            </a:r>
            <a:r>
              <a:rPr lang="en-US" sz="4800" b="1" kern="0" spc="-150" dirty="0" smtClean="0">
                <a:solidFill>
                  <a:srgbClr val="C8DA2B"/>
                </a:solidFill>
                <a:latin typeface="Arial"/>
                <a:cs typeface="Arial"/>
              </a:rPr>
              <a:t>#1 priority is attracting and retaining students.</a:t>
            </a:r>
          </a:p>
        </p:txBody>
      </p:sp>
      <p:sp>
        <p:nvSpPr>
          <p:cNvPr id="13" name="TextBox 12"/>
          <p:cNvSpPr txBox="1"/>
          <p:nvPr/>
        </p:nvSpPr>
        <p:spPr>
          <a:xfrm>
            <a:off x="699913" y="646599"/>
            <a:ext cx="3136165" cy="197490"/>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ATTRACT + DEVELOP + RETAIN</a:t>
            </a:r>
            <a:endParaRPr lang="en-US" sz="1400" b="1" kern="0" dirty="0">
              <a:solidFill>
                <a:srgbClr val="BFBFBF"/>
              </a:solidFill>
              <a:latin typeface="Arial"/>
              <a:cs typeface="Arial"/>
            </a:endParaRPr>
          </a:p>
        </p:txBody>
      </p:sp>
      <p:sp>
        <p:nvSpPr>
          <p:cNvPr id="14" name="TextBox 13"/>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3</a:t>
            </a:r>
            <a:endParaRPr lang="en-US" sz="4400" b="1" kern="0" spc="-300" baseline="30000" dirty="0">
              <a:solidFill>
                <a:schemeClr val="bg1">
                  <a:lumMod val="75000"/>
                </a:schemeClr>
              </a:solidFill>
              <a:latin typeface="Arial"/>
              <a:cs typeface="Arial"/>
            </a:endParaRPr>
          </a:p>
        </p:txBody>
      </p:sp>
      <p:grpSp>
        <p:nvGrpSpPr>
          <p:cNvPr id="9" name="Group 8"/>
          <p:cNvGrpSpPr/>
          <p:nvPr/>
        </p:nvGrpSpPr>
        <p:grpSpPr>
          <a:xfrm>
            <a:off x="8707438" y="241298"/>
            <a:ext cx="466725" cy="1651001"/>
            <a:chOff x="8707438" y="241298"/>
            <a:chExt cx="466725" cy="1651001"/>
          </a:xfrm>
        </p:grpSpPr>
        <p:sp>
          <p:nvSpPr>
            <p:cNvPr id="10" name="Rectangle 9"/>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18539" y="3594475"/>
            <a:ext cx="4724811" cy="973771"/>
          </a:xfrm>
          <a:prstGeom prst="rect">
            <a:avLst/>
          </a:prstGeom>
          <a:noFill/>
        </p:spPr>
        <p:txBody>
          <a:bodyPr wrap="square" lIns="0" tIns="0" rIns="0" bIns="0" rtlCol="0">
            <a:spAutoFit/>
          </a:bodyPr>
          <a:lstStyle/>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cs typeface="Arial" pitchFamily="34" charset="0"/>
              </a:rPr>
              <a:t>Valuable tool to attract and engage students</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ea typeface="Arial Bold"/>
                <a:cs typeface="Arial" pitchFamily="34" charset="0"/>
                <a:sym typeface="Arial Bold"/>
              </a:rPr>
              <a:t>Stronger brands equal greater enrollment</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ea typeface="Arial Bold"/>
                <a:cs typeface="Arial" pitchFamily="34" charset="0"/>
                <a:sym typeface="Arial Bold"/>
              </a:rPr>
              <a:t>Learning spaces help recruit students</a:t>
            </a:r>
            <a:endParaRPr lang="en-US" kern="0" dirty="0">
              <a:solidFill>
                <a:schemeClr val="bg1">
                  <a:lumMod val="50000"/>
                </a:schemeClr>
              </a:solidFill>
              <a:latin typeface="Arial" pitchFamily="34" charset="0"/>
              <a:ea typeface="Arial Bold"/>
              <a:cs typeface="Arial" pitchFamily="34" charset="0"/>
              <a:sym typeface="Arial Bold"/>
            </a:endParaRPr>
          </a:p>
        </p:txBody>
      </p:sp>
      <p:sp>
        <p:nvSpPr>
          <p:cNvPr id="14" name="TextBox 13"/>
          <p:cNvSpPr txBox="1"/>
          <p:nvPr/>
        </p:nvSpPr>
        <p:spPr>
          <a:xfrm>
            <a:off x="4010255" y="2744642"/>
            <a:ext cx="4440131" cy="553998"/>
          </a:xfrm>
          <a:prstGeom prst="rect">
            <a:avLst/>
          </a:prstGeom>
          <a:noFill/>
        </p:spPr>
        <p:txBody>
          <a:bodyPr wrap="square" lIns="0" tIns="0" rIns="0" bIns="0" rtlCol="0">
            <a:spAutoFit/>
          </a:bodyPr>
          <a:lstStyle/>
          <a:p>
            <a:pPr>
              <a:lnSpc>
                <a:spcPct val="70000"/>
              </a:lnSpc>
            </a:pPr>
            <a:r>
              <a:rPr lang="en-US" sz="4800" b="1" spc="-200" dirty="0" smtClean="0">
                <a:solidFill>
                  <a:srgbClr val="C8DA2B"/>
                </a:solidFill>
                <a:latin typeface="Arial"/>
                <a:cs typeface="Arial"/>
              </a:rPr>
              <a:t>Brand is </a:t>
            </a:r>
            <a:r>
              <a:rPr lang="en-US" sz="4800" b="1" kern="0" spc="-200" dirty="0" smtClean="0">
                <a:solidFill>
                  <a:srgbClr val="C8DA2B"/>
                </a:solidFill>
                <a:latin typeface="Arial"/>
                <a:cs typeface="Arial"/>
              </a:rPr>
              <a:t>critical.</a:t>
            </a:r>
            <a:endParaRPr lang="en-US" sz="4800" b="1" kern="0" spc="-200" dirty="0">
              <a:solidFill>
                <a:srgbClr val="C8DA2B"/>
              </a:solidFill>
              <a:latin typeface="Arial"/>
              <a:cs typeface="Arial"/>
            </a:endParaRPr>
          </a:p>
        </p:txBody>
      </p:sp>
      <p:sp>
        <p:nvSpPr>
          <p:cNvPr id="16" name="TextBox 15"/>
          <p:cNvSpPr txBox="1"/>
          <p:nvPr/>
        </p:nvSpPr>
        <p:spPr>
          <a:xfrm>
            <a:off x="699913" y="646599"/>
            <a:ext cx="3136165" cy="197490"/>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ATTRACT + DEVELOP + RETAIN</a:t>
            </a:r>
            <a:endParaRPr lang="en-US" sz="1400" b="1" kern="0" dirty="0">
              <a:solidFill>
                <a:srgbClr val="BFBFBF"/>
              </a:solidFill>
              <a:latin typeface="Arial"/>
              <a:cs typeface="Arial"/>
            </a:endParaRPr>
          </a:p>
        </p:txBody>
      </p:sp>
      <p:sp>
        <p:nvSpPr>
          <p:cNvPr id="17" name="TextBox 16"/>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3</a:t>
            </a:r>
            <a:endParaRPr lang="en-US" sz="4400" b="1" kern="0" spc="-300" baseline="30000" dirty="0">
              <a:solidFill>
                <a:schemeClr val="bg1">
                  <a:lumMod val="75000"/>
                </a:schemeClr>
              </a:solidFill>
              <a:latin typeface="Arial"/>
              <a:cs typeface="Arial"/>
            </a:endParaRPr>
          </a:p>
        </p:txBody>
      </p:sp>
      <p:grpSp>
        <p:nvGrpSpPr>
          <p:cNvPr id="21" name="Group 20"/>
          <p:cNvGrpSpPr/>
          <p:nvPr/>
        </p:nvGrpSpPr>
        <p:grpSpPr>
          <a:xfrm>
            <a:off x="8707438" y="241298"/>
            <a:ext cx="466725" cy="1651001"/>
            <a:chOff x="8707438" y="241298"/>
            <a:chExt cx="466725" cy="1651001"/>
          </a:xfrm>
        </p:grpSpPr>
        <p:sp>
          <p:nvSpPr>
            <p:cNvPr id="22" name="Rectangle 21"/>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3" name="TextBox 2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pic>
        <p:nvPicPr>
          <p:cNvPr id="1026" name="Picture 2" descr="http://www.drexel.edu/~/media/Images/now/release_images/September%202012/Best%20Colleges%202013_crop.ash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528" y="2459960"/>
            <a:ext cx="257175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43138" y="1854449"/>
            <a:ext cx="3031940" cy="1672253"/>
          </a:xfrm>
          <a:prstGeom prst="rect">
            <a:avLst/>
          </a:prstGeom>
          <a:noFill/>
        </p:spPr>
        <p:txBody>
          <a:bodyPr wrap="square" lIns="0" tIns="0" rIns="0" bIns="0" rtlCol="0">
            <a:spAutoFit/>
          </a:bodyPr>
          <a:lstStyle/>
          <a:p>
            <a:pPr>
              <a:lnSpc>
                <a:spcPct val="90000"/>
              </a:lnSpc>
            </a:pPr>
            <a:r>
              <a:rPr lang="en-US" sz="4000" b="1" spc="-150" dirty="0">
                <a:solidFill>
                  <a:schemeClr val="bg1"/>
                </a:solidFill>
                <a:latin typeface="Arial"/>
                <a:cs typeface="Arial"/>
              </a:rPr>
              <a:t>d</a:t>
            </a:r>
            <a:r>
              <a:rPr lang="en-US" sz="4000" b="1" spc="-150" dirty="0" smtClean="0">
                <a:solidFill>
                  <a:schemeClr val="bg1"/>
                </a:solidFill>
                <a:latin typeface="Arial"/>
                <a:cs typeface="Arial"/>
              </a:rPr>
              <a:t>rawing students to campus</a:t>
            </a:r>
            <a:endParaRPr lang="en-US" sz="4000" b="1" kern="0" spc="-150" dirty="0">
              <a:solidFill>
                <a:schemeClr val="bg1"/>
              </a:solidFill>
              <a:latin typeface="Arial"/>
              <a:cs typeface="Arial"/>
            </a:endParaRPr>
          </a:p>
        </p:txBody>
      </p:sp>
      <p:sp>
        <p:nvSpPr>
          <p:cNvPr id="11" name="Rectangle 10"/>
          <p:cNvSpPr/>
          <p:nvPr/>
        </p:nvSpPr>
        <p:spPr>
          <a:xfrm>
            <a:off x="699913" y="6490898"/>
            <a:ext cx="7875065" cy="138499"/>
          </a:xfrm>
          <a:prstGeom prst="rect">
            <a:avLst/>
          </a:prstGeom>
        </p:spPr>
        <p:txBody>
          <a:bodyPr wrap="square" lIns="0" tIns="0" rIns="0" bIns="0" anchor="b">
            <a:spAutoFit/>
          </a:bodyPr>
          <a:lstStyle/>
          <a:p>
            <a:r>
              <a:rPr lang="en-US" sz="900" dirty="0" smtClean="0">
                <a:solidFill>
                  <a:srgbClr val="6C6F70"/>
                </a:solidFill>
                <a:latin typeface="Arial" pitchFamily="34" charset="0"/>
                <a:cs typeface="Arial" pitchFamily="34" charset="0"/>
              </a:rPr>
              <a:t>Source: 6 Trends in Digital and Mobile Communications for College Admissions in 2011, </a:t>
            </a:r>
            <a:r>
              <a:rPr lang="en-US" sz="900" dirty="0" err="1" smtClean="0">
                <a:solidFill>
                  <a:srgbClr val="6C6F70"/>
                </a:solidFill>
                <a:latin typeface="Arial" pitchFamily="34" charset="0"/>
                <a:cs typeface="Arial" pitchFamily="34" charset="0"/>
              </a:rPr>
              <a:t>Cappex.com</a:t>
            </a:r>
            <a:r>
              <a:rPr lang="en-US" sz="900" dirty="0" smtClean="0">
                <a:solidFill>
                  <a:srgbClr val="6C6F70"/>
                </a:solidFill>
                <a:latin typeface="Arial" pitchFamily="34" charset="0"/>
                <a:cs typeface="Arial" pitchFamily="34" charset="0"/>
              </a:rPr>
              <a:t> </a:t>
            </a:r>
          </a:p>
        </p:txBody>
      </p:sp>
      <p:sp>
        <p:nvSpPr>
          <p:cNvPr id="16" name="TextBox 15"/>
          <p:cNvSpPr txBox="1"/>
          <p:nvPr/>
        </p:nvSpPr>
        <p:spPr>
          <a:xfrm>
            <a:off x="699913" y="646599"/>
            <a:ext cx="3136165" cy="197490"/>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ATTRACT + DEVELOP + RETAIN</a:t>
            </a:r>
            <a:endParaRPr lang="en-US" sz="1400" b="1" kern="0" dirty="0">
              <a:solidFill>
                <a:srgbClr val="BFBFBF"/>
              </a:solidFill>
              <a:latin typeface="Arial"/>
              <a:cs typeface="Arial"/>
            </a:endParaRPr>
          </a:p>
        </p:txBody>
      </p:sp>
      <p:sp>
        <p:nvSpPr>
          <p:cNvPr id="17" name="TextBox 16"/>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3</a:t>
            </a:r>
            <a:endParaRPr lang="en-US" sz="4400" b="1" kern="0" spc="-300" baseline="30000" dirty="0">
              <a:solidFill>
                <a:schemeClr val="bg1">
                  <a:lumMod val="75000"/>
                </a:schemeClr>
              </a:solidFill>
              <a:latin typeface="Arial"/>
              <a:cs typeface="Arial"/>
            </a:endParaRPr>
          </a:p>
        </p:txBody>
      </p:sp>
      <p:grpSp>
        <p:nvGrpSpPr>
          <p:cNvPr id="13" name="Group 12"/>
          <p:cNvGrpSpPr/>
          <p:nvPr/>
        </p:nvGrpSpPr>
        <p:grpSpPr>
          <a:xfrm>
            <a:off x="8707438" y="241298"/>
            <a:ext cx="466725" cy="1651001"/>
            <a:chOff x="8707438" y="241298"/>
            <a:chExt cx="466725" cy="1651001"/>
          </a:xfrm>
        </p:grpSpPr>
        <p:sp>
          <p:nvSpPr>
            <p:cNvPr id="14" name="Rectangle 13"/>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1" name="TextBox 20"/>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
        <p:nvSpPr>
          <p:cNvPr id="18" name="TextBox 17"/>
          <p:cNvSpPr txBox="1"/>
          <p:nvPr/>
        </p:nvSpPr>
        <p:spPr>
          <a:xfrm>
            <a:off x="731519" y="3485839"/>
            <a:ext cx="6839635" cy="1123384"/>
          </a:xfrm>
          <a:prstGeom prst="rect">
            <a:avLst/>
          </a:prstGeom>
          <a:noFill/>
        </p:spPr>
        <p:txBody>
          <a:bodyPr wrap="square" lIns="0" tIns="0" rIns="0" bIns="0" rtlCol="0">
            <a:spAutoFit/>
          </a:bodyPr>
          <a:lstStyle/>
          <a:p>
            <a:pPr>
              <a:lnSpc>
                <a:spcPct val="80000"/>
              </a:lnSpc>
            </a:pPr>
            <a:r>
              <a:rPr lang="en-US" sz="3000" b="1" kern="0" spc="-150" dirty="0">
                <a:solidFill>
                  <a:srgbClr val="A6A6A6"/>
                </a:solidFill>
                <a:latin typeface="Arial"/>
                <a:cs typeface="Arial"/>
              </a:rPr>
              <a:t>of 2011 high school </a:t>
            </a:r>
            <a:r>
              <a:rPr lang="en-US" sz="3000" b="1" kern="0" spc="-150" dirty="0" smtClean="0">
                <a:solidFill>
                  <a:srgbClr val="A6A6A6"/>
                </a:solidFill>
                <a:latin typeface="Arial"/>
                <a:cs typeface="Arial"/>
              </a:rPr>
              <a:t>grads </a:t>
            </a:r>
            <a:r>
              <a:rPr lang="en-US" sz="3000" b="1" kern="0" spc="-150" dirty="0">
                <a:solidFill>
                  <a:srgbClr val="A6A6A6"/>
                </a:solidFill>
                <a:latin typeface="Arial"/>
                <a:cs typeface="Arial"/>
              </a:rPr>
              <a:t>surveyed want </a:t>
            </a:r>
            <a:r>
              <a:rPr lang="en-US" sz="3000" b="1" kern="0" spc="-150" dirty="0" smtClean="0">
                <a:solidFill>
                  <a:srgbClr val="A6A6A6"/>
                </a:solidFill>
                <a:latin typeface="Arial"/>
                <a:cs typeface="Arial"/>
              </a:rPr>
              <a:t>video </a:t>
            </a:r>
            <a:r>
              <a:rPr lang="en-US" sz="3000" b="1" kern="0" spc="-150" dirty="0">
                <a:solidFill>
                  <a:srgbClr val="A6A6A6"/>
                </a:solidFill>
                <a:latin typeface="Arial"/>
                <a:cs typeface="Arial"/>
              </a:rPr>
              <a:t>campus tours, </a:t>
            </a:r>
            <a:r>
              <a:rPr lang="en-US" sz="3000" b="1" kern="0" spc="-150" dirty="0" smtClean="0">
                <a:solidFill>
                  <a:srgbClr val="A6A6A6"/>
                </a:solidFill>
                <a:latin typeface="Arial"/>
                <a:cs typeface="Arial"/>
              </a:rPr>
              <a:t>and </a:t>
            </a:r>
            <a:r>
              <a:rPr lang="en-US" sz="3000" b="1" kern="0" spc="-150" dirty="0">
                <a:solidFill>
                  <a:srgbClr val="A6A6A6"/>
                </a:solidFill>
                <a:latin typeface="Arial"/>
                <a:cs typeface="Arial"/>
              </a:rPr>
              <a:t>to hear about </a:t>
            </a:r>
            <a:r>
              <a:rPr lang="en-US" sz="3000" b="1" kern="0" spc="-150" dirty="0" smtClean="0">
                <a:solidFill>
                  <a:srgbClr val="A6A6A6"/>
                </a:solidFill>
                <a:latin typeface="Arial"/>
                <a:cs typeface="Arial"/>
              </a:rPr>
              <a:t>campus </a:t>
            </a:r>
            <a:r>
              <a:rPr lang="en-US" sz="3000" b="1" kern="0" spc="-150" dirty="0">
                <a:solidFill>
                  <a:srgbClr val="A6A6A6"/>
                </a:solidFill>
                <a:latin typeface="Arial"/>
                <a:cs typeface="Arial"/>
              </a:rPr>
              <a:t>life from </a:t>
            </a:r>
            <a:r>
              <a:rPr lang="en-US" sz="3000" b="1" kern="0" spc="-150" dirty="0" smtClean="0">
                <a:solidFill>
                  <a:srgbClr val="A6A6A6"/>
                </a:solidFill>
                <a:latin typeface="Arial"/>
                <a:cs typeface="Arial"/>
              </a:rPr>
              <a:t>enrolled </a:t>
            </a:r>
            <a:r>
              <a:rPr lang="en-US" sz="3000" b="1" kern="0" spc="-150" dirty="0">
                <a:solidFill>
                  <a:srgbClr val="A6A6A6"/>
                </a:solidFill>
                <a:latin typeface="Arial"/>
                <a:cs typeface="Arial"/>
              </a:rPr>
              <a:t>students.</a:t>
            </a:r>
          </a:p>
        </p:txBody>
      </p:sp>
      <p:sp>
        <p:nvSpPr>
          <p:cNvPr id="19" name="Rectangle 18"/>
          <p:cNvSpPr/>
          <p:nvPr/>
        </p:nvSpPr>
        <p:spPr>
          <a:xfrm>
            <a:off x="525556" y="2044955"/>
            <a:ext cx="2283798" cy="1569660"/>
          </a:xfrm>
          <a:prstGeom prst="rect">
            <a:avLst/>
          </a:prstGeom>
        </p:spPr>
        <p:txBody>
          <a:bodyPr wrap="none">
            <a:spAutoFit/>
          </a:bodyPr>
          <a:lstStyle/>
          <a:p>
            <a:r>
              <a:rPr lang="en-US" sz="9600" b="1" dirty="0" smtClean="0">
                <a:solidFill>
                  <a:srgbClr val="C8DA2B"/>
                </a:solidFill>
                <a:latin typeface="Arial" pitchFamily="34" charset="0"/>
                <a:cs typeface="Arial" pitchFamily="34" charset="0"/>
                <a:sym typeface="Arial" charset="0"/>
              </a:rPr>
              <a:t>89</a:t>
            </a:r>
            <a:r>
              <a:rPr lang="en-US" sz="9600" b="1" baseline="30000" dirty="0" smtClean="0">
                <a:solidFill>
                  <a:srgbClr val="C8DA2B"/>
                </a:solidFill>
                <a:latin typeface="Arial" pitchFamily="34" charset="0"/>
                <a:cs typeface="Arial" pitchFamily="34" charset="0"/>
                <a:sym typeface="Arial" charset="0"/>
              </a:rPr>
              <a:t>%</a:t>
            </a:r>
            <a:r>
              <a:rPr lang="en-US" sz="9600" b="1" dirty="0" smtClean="0">
                <a:solidFill>
                  <a:srgbClr val="C8DA2B"/>
                </a:solidFill>
                <a:latin typeface="Arial" pitchFamily="34" charset="0"/>
                <a:cs typeface="Arial" pitchFamily="34" charset="0"/>
                <a:sym typeface="Arial" charset="0"/>
              </a:rPr>
              <a:t> </a:t>
            </a:r>
            <a:endParaRPr lang="en-US" sz="9600" dirty="0">
              <a:solidFill>
                <a:srgbClr val="C8DA2B"/>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319963" y="6412369"/>
            <a:ext cx="1762125" cy="215444"/>
          </a:xfrm>
          <a:prstGeom prst="rect">
            <a:avLst/>
          </a:prstGeom>
          <a:noFill/>
        </p:spPr>
        <p:txBody>
          <a:bodyPr wrap="square" rtlCol="0">
            <a:spAutoFit/>
          </a:bodyPr>
          <a:lstStyle/>
          <a:p>
            <a:pPr algn="r" fontAlgn="base">
              <a:spcBef>
                <a:spcPct val="0"/>
              </a:spcBef>
              <a:spcAft>
                <a:spcPct val="0"/>
              </a:spcAft>
            </a:pPr>
            <a:r>
              <a:rPr lang="en-US" sz="800" b="1" dirty="0" smtClean="0">
                <a:solidFill>
                  <a:srgbClr val="FFFFFF"/>
                </a:solidFill>
                <a:latin typeface="Arial Narrow" pitchFamily="34" charset="0"/>
              </a:rPr>
              <a:t>Steelcase Global HQ</a:t>
            </a:r>
          </a:p>
        </p:txBody>
      </p:sp>
      <p:sp>
        <p:nvSpPr>
          <p:cNvPr id="17" name="TextBox 16"/>
          <p:cNvSpPr txBox="1"/>
          <p:nvPr/>
        </p:nvSpPr>
        <p:spPr>
          <a:xfrm>
            <a:off x="860552" y="2178991"/>
            <a:ext cx="8560539" cy="1477328"/>
          </a:xfrm>
          <a:prstGeom prst="rect">
            <a:avLst/>
          </a:prstGeom>
          <a:noFill/>
        </p:spPr>
        <p:txBody>
          <a:bodyPr wrap="square" tIns="0" rIns="0" bIns="0" rtlCol="0">
            <a:spAutoFit/>
          </a:bodyPr>
          <a:lstStyle/>
          <a:p>
            <a:pPr>
              <a:lnSpc>
                <a:spcPct val="80000"/>
              </a:lnSpc>
            </a:pPr>
            <a:r>
              <a:rPr lang="en-US" sz="4000" b="1" kern="0" spc="-150" dirty="0" smtClean="0">
                <a:solidFill>
                  <a:schemeClr val="bg1">
                    <a:lumMod val="65000"/>
                  </a:schemeClr>
                </a:solidFill>
                <a:latin typeface="Arial"/>
                <a:cs typeface="Arial"/>
              </a:rPr>
              <a:t>How can schools </a:t>
            </a:r>
            <a:r>
              <a:rPr lang="en-US" sz="4000" b="1" kern="0" spc="-150" dirty="0" smtClean="0">
                <a:solidFill>
                  <a:srgbClr val="C8DA2B"/>
                </a:solidFill>
                <a:latin typeface="Arial"/>
                <a:cs typeface="Arial"/>
              </a:rPr>
              <a:t>leverage technology</a:t>
            </a:r>
            <a:r>
              <a:rPr lang="en-US" sz="4000" b="1" kern="0" spc="-150" dirty="0" smtClean="0">
                <a:solidFill>
                  <a:schemeClr val="bg1">
                    <a:lumMod val="65000"/>
                  </a:schemeClr>
                </a:solidFill>
                <a:latin typeface="Arial"/>
                <a:cs typeface="Arial"/>
              </a:rPr>
              <a:t> to augment the </a:t>
            </a:r>
            <a:br>
              <a:rPr lang="en-US" sz="4000" b="1" kern="0" spc="-150" dirty="0" smtClean="0">
                <a:solidFill>
                  <a:schemeClr val="bg1">
                    <a:lumMod val="65000"/>
                  </a:schemeClr>
                </a:solidFill>
                <a:latin typeface="Arial"/>
                <a:cs typeface="Arial"/>
              </a:rPr>
            </a:br>
            <a:r>
              <a:rPr lang="en-US" sz="4000" b="1" kern="0" spc="-150" dirty="0" smtClean="0">
                <a:solidFill>
                  <a:schemeClr val="bg1">
                    <a:lumMod val="65000"/>
                  </a:schemeClr>
                </a:solidFill>
                <a:latin typeface="Arial"/>
                <a:cs typeface="Arial"/>
              </a:rPr>
              <a:t>learning experience?</a:t>
            </a:r>
          </a:p>
        </p:txBody>
      </p:sp>
      <p:sp>
        <p:nvSpPr>
          <p:cNvPr id="11" name="TextBox 10"/>
          <p:cNvSpPr txBox="1"/>
          <p:nvPr/>
        </p:nvSpPr>
        <p:spPr>
          <a:xfrm>
            <a:off x="699913" y="453508"/>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C8DA2B"/>
                </a:solidFill>
                <a:latin typeface="Arial"/>
                <a:cs typeface="Arial"/>
              </a:rPr>
              <a:t>READINESS TO</a:t>
            </a:r>
            <a:br>
              <a:rPr lang="en-US" sz="1400" b="1" dirty="0" smtClean="0">
                <a:solidFill>
                  <a:srgbClr val="C8DA2B"/>
                </a:solidFill>
                <a:latin typeface="Arial"/>
                <a:cs typeface="Arial"/>
              </a:rPr>
            </a:br>
            <a:r>
              <a:rPr lang="en-US" sz="1400" b="1" dirty="0" smtClean="0">
                <a:solidFill>
                  <a:srgbClr val="C8DA2B"/>
                </a:solidFill>
                <a:latin typeface="Arial"/>
                <a:cs typeface="Arial"/>
              </a:rPr>
              <a:t>SUPPORT TECHNOLOGY </a:t>
            </a:r>
            <a:endParaRPr lang="en-US" sz="1400" b="1" kern="0" dirty="0">
              <a:solidFill>
                <a:srgbClr val="C8DA2B"/>
              </a:solidFill>
              <a:latin typeface="Arial"/>
              <a:cs typeface="Arial"/>
            </a:endParaRPr>
          </a:p>
        </p:txBody>
      </p:sp>
      <p:sp>
        <p:nvSpPr>
          <p:cNvPr id="12" name="TextBox 11"/>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rgbClr val="C8DA2B"/>
                </a:solidFill>
                <a:latin typeface="Arial"/>
                <a:cs typeface="Arial"/>
              </a:rPr>
              <a:t>4</a:t>
            </a:r>
            <a:endParaRPr lang="en-US" sz="4400" b="1" kern="0" spc="-300" baseline="30000" dirty="0">
              <a:solidFill>
                <a:srgbClr val="C8DA2B"/>
              </a:solidFill>
              <a:latin typeface="Arial"/>
              <a:cs typeface="Arial"/>
            </a:endParaRPr>
          </a:p>
        </p:txBody>
      </p:sp>
      <p:grpSp>
        <p:nvGrpSpPr>
          <p:cNvPr id="9" name="Group 8"/>
          <p:cNvGrpSpPr/>
          <p:nvPr/>
        </p:nvGrpSpPr>
        <p:grpSpPr>
          <a:xfrm>
            <a:off x="8707438" y="241298"/>
            <a:ext cx="466725" cy="1651001"/>
            <a:chOff x="8707438" y="241298"/>
            <a:chExt cx="466725" cy="1651001"/>
          </a:xfrm>
        </p:grpSpPr>
        <p:sp>
          <p:nvSpPr>
            <p:cNvPr id="10" name="Rectangle 9"/>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4" name="TextBox 13"/>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39599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958030" y="6456680"/>
            <a:ext cx="3505970" cy="138499"/>
          </a:xfrm>
          <a:prstGeom prst="rect">
            <a:avLst/>
          </a:prstGeom>
        </p:spPr>
        <p:txBody>
          <a:bodyPr wrap="square" lIns="0" tIns="0" rIns="0" bIns="0">
            <a:spAutoFit/>
          </a:bodyPr>
          <a:lstStyle/>
          <a:p>
            <a:r>
              <a:rPr lang="en-US" sz="900" dirty="0" smtClean="0">
                <a:solidFill>
                  <a:srgbClr val="7F7F7F"/>
                </a:solidFill>
                <a:latin typeface="Arial" pitchFamily="34" charset="0"/>
                <a:cs typeface="Arial" pitchFamily="34" charset="0"/>
              </a:rPr>
              <a:t>Source: CDW-G 21st-Century Classroom Report, 2011</a:t>
            </a:r>
          </a:p>
        </p:txBody>
      </p:sp>
      <p:sp>
        <p:nvSpPr>
          <p:cNvPr id="13" name="TextBox 12"/>
          <p:cNvSpPr txBox="1"/>
          <p:nvPr/>
        </p:nvSpPr>
        <p:spPr>
          <a:xfrm>
            <a:off x="699913" y="453508"/>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READINESS TO</a:t>
            </a:r>
            <a:br>
              <a:rPr lang="en-US" sz="1400" b="1" dirty="0" smtClean="0">
                <a:solidFill>
                  <a:srgbClr val="BFBFBF"/>
                </a:solidFill>
                <a:latin typeface="Arial"/>
                <a:cs typeface="Arial"/>
              </a:rPr>
            </a:br>
            <a:r>
              <a:rPr lang="en-US" sz="1400" b="1" dirty="0" smtClean="0">
                <a:solidFill>
                  <a:srgbClr val="BFBFBF"/>
                </a:solidFill>
                <a:latin typeface="Arial"/>
                <a:cs typeface="Arial"/>
              </a:rPr>
              <a:t>SUPPORT TECHNOLOGY </a:t>
            </a:r>
            <a:endParaRPr lang="en-US" sz="1400" b="1" kern="0" dirty="0">
              <a:solidFill>
                <a:srgbClr val="BFBFBF"/>
              </a:solidFill>
              <a:latin typeface="Arial"/>
              <a:cs typeface="Arial"/>
            </a:endParaRPr>
          </a:p>
        </p:txBody>
      </p:sp>
      <p:sp>
        <p:nvSpPr>
          <p:cNvPr id="16" name="TextBox 15"/>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4</a:t>
            </a:r>
            <a:endParaRPr lang="en-US" sz="4400" b="1" kern="0" spc="-300" baseline="30000" dirty="0">
              <a:solidFill>
                <a:schemeClr val="bg1">
                  <a:lumMod val="75000"/>
                </a:schemeClr>
              </a:solidFill>
              <a:latin typeface="Arial"/>
              <a:cs typeface="Arial"/>
            </a:endParaRPr>
          </a:p>
        </p:txBody>
      </p:sp>
      <p:grpSp>
        <p:nvGrpSpPr>
          <p:cNvPr id="11" name="Group 10"/>
          <p:cNvGrpSpPr/>
          <p:nvPr/>
        </p:nvGrpSpPr>
        <p:grpSpPr>
          <a:xfrm>
            <a:off x="8707438" y="241298"/>
            <a:ext cx="466725" cy="1651001"/>
            <a:chOff x="8707438" y="241298"/>
            <a:chExt cx="466725" cy="1651001"/>
          </a:xfrm>
        </p:grpSpPr>
        <p:sp>
          <p:nvSpPr>
            <p:cNvPr id="12" name="Rectangle 11"/>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5" name="TextBox 14"/>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7607" y="1130964"/>
            <a:ext cx="4392076" cy="5495544"/>
          </a:xfrm>
          <a:prstGeom prst="rect">
            <a:avLst/>
          </a:prstGeom>
        </p:spPr>
      </p:pic>
      <p:sp>
        <p:nvSpPr>
          <p:cNvPr id="17" name="TextBox 16"/>
          <p:cNvSpPr txBox="1"/>
          <p:nvPr/>
        </p:nvSpPr>
        <p:spPr>
          <a:xfrm>
            <a:off x="4850636" y="3744704"/>
            <a:ext cx="1252691" cy="198003"/>
          </a:xfrm>
          <a:prstGeom prst="rect">
            <a:avLst/>
          </a:prstGeom>
          <a:noFill/>
        </p:spPr>
        <p:txBody>
          <a:bodyPr wrap="square" lIns="0" tIns="0" rIns="0" bIns="0" rtlCol="0">
            <a:spAutoFit/>
          </a:bodyPr>
          <a:lstStyle/>
          <a:p>
            <a:pPr>
              <a:lnSpc>
                <a:spcPct val="70000"/>
              </a:lnSpc>
              <a:spcAft>
                <a:spcPts val="1800"/>
              </a:spcAft>
            </a:pPr>
            <a:r>
              <a:rPr lang="en-US" b="1" kern="0" dirty="0" smtClean="0">
                <a:solidFill>
                  <a:srgbClr val="A6A6B1"/>
                </a:solidFill>
                <a:latin typeface="Arial"/>
                <a:cs typeface="Arial"/>
              </a:rPr>
              <a:t>faculty</a:t>
            </a:r>
          </a:p>
        </p:txBody>
      </p:sp>
      <p:sp>
        <p:nvSpPr>
          <p:cNvPr id="18" name="Rectangle 17"/>
          <p:cNvSpPr/>
          <p:nvPr/>
        </p:nvSpPr>
        <p:spPr>
          <a:xfrm>
            <a:off x="4733048" y="3036818"/>
            <a:ext cx="1856828" cy="707886"/>
          </a:xfrm>
          <a:prstGeom prst="rect">
            <a:avLst/>
          </a:prstGeom>
        </p:spPr>
        <p:txBody>
          <a:bodyPr wrap="square">
            <a:spAutoFit/>
          </a:bodyPr>
          <a:lstStyle/>
          <a:p>
            <a:r>
              <a:rPr lang="en-US" sz="4000" b="1" kern="0" dirty="0" smtClean="0">
                <a:solidFill>
                  <a:srgbClr val="C8DA2B"/>
                </a:solidFill>
                <a:latin typeface="Arial"/>
                <a:cs typeface="Arial"/>
              </a:rPr>
              <a:t>72% </a:t>
            </a:r>
            <a:endParaRPr lang="en-US" sz="4000" dirty="0"/>
          </a:p>
        </p:txBody>
      </p:sp>
      <p:sp>
        <p:nvSpPr>
          <p:cNvPr id="19" name="Rectangle 18"/>
          <p:cNvSpPr/>
          <p:nvPr/>
        </p:nvSpPr>
        <p:spPr>
          <a:xfrm>
            <a:off x="4721419" y="1892300"/>
            <a:ext cx="3753633" cy="369332"/>
          </a:xfrm>
          <a:prstGeom prst="rect">
            <a:avLst/>
          </a:prstGeom>
        </p:spPr>
        <p:txBody>
          <a:bodyPr wrap="square">
            <a:spAutoFit/>
          </a:bodyPr>
          <a:lstStyle/>
          <a:p>
            <a:pPr>
              <a:lnSpc>
                <a:spcPct val="70000"/>
              </a:lnSpc>
            </a:pPr>
            <a:r>
              <a:rPr lang="en-US" sz="2400" b="1" dirty="0" smtClean="0">
                <a:solidFill>
                  <a:srgbClr val="A6A6B1"/>
                </a:solidFill>
                <a:latin typeface="Arial"/>
                <a:cs typeface="Arial"/>
              </a:rPr>
              <a:t>Disparities </a:t>
            </a:r>
            <a:r>
              <a:rPr lang="en-US" sz="2400" b="1" kern="0" dirty="0" smtClean="0">
                <a:solidFill>
                  <a:srgbClr val="A6A6B1"/>
                </a:solidFill>
                <a:latin typeface="Arial"/>
                <a:cs typeface="Arial"/>
              </a:rPr>
              <a:t>remain.</a:t>
            </a:r>
          </a:p>
        </p:txBody>
      </p:sp>
      <p:sp>
        <p:nvSpPr>
          <p:cNvPr id="21" name="Rectangle 20"/>
          <p:cNvSpPr/>
          <p:nvPr/>
        </p:nvSpPr>
        <p:spPr>
          <a:xfrm>
            <a:off x="6571372" y="3040369"/>
            <a:ext cx="1856829" cy="707886"/>
          </a:xfrm>
          <a:prstGeom prst="rect">
            <a:avLst/>
          </a:prstGeom>
        </p:spPr>
        <p:txBody>
          <a:bodyPr wrap="square">
            <a:spAutoFit/>
          </a:bodyPr>
          <a:lstStyle/>
          <a:p>
            <a:r>
              <a:rPr lang="en-US" sz="4000" b="1" kern="0" dirty="0" smtClean="0">
                <a:solidFill>
                  <a:srgbClr val="C8DA2B"/>
                </a:solidFill>
                <a:latin typeface="Arial"/>
                <a:cs typeface="Arial"/>
              </a:rPr>
              <a:t>66% </a:t>
            </a:r>
            <a:endParaRPr lang="en-US" sz="4000" dirty="0"/>
          </a:p>
        </p:txBody>
      </p:sp>
      <p:sp>
        <p:nvSpPr>
          <p:cNvPr id="22" name="TextBox 21"/>
          <p:cNvSpPr txBox="1"/>
          <p:nvPr/>
        </p:nvSpPr>
        <p:spPr>
          <a:xfrm>
            <a:off x="4813622" y="2687341"/>
            <a:ext cx="3181657" cy="387798"/>
          </a:xfrm>
          <a:prstGeom prst="rect">
            <a:avLst/>
          </a:prstGeom>
          <a:noFill/>
        </p:spPr>
        <p:txBody>
          <a:bodyPr wrap="square" lIns="0" tIns="0" rIns="0" bIns="0" rtlCol="0">
            <a:spAutoFit/>
          </a:bodyPr>
          <a:lstStyle/>
          <a:p>
            <a:pPr>
              <a:lnSpc>
                <a:spcPct val="70000"/>
              </a:lnSpc>
              <a:spcAft>
                <a:spcPts val="600"/>
              </a:spcAft>
            </a:pPr>
            <a:r>
              <a:rPr lang="en-US" b="1" kern="0" dirty="0" smtClean="0">
                <a:solidFill>
                  <a:srgbClr val="A6A6B1"/>
                </a:solidFill>
                <a:latin typeface="Arial"/>
                <a:cs typeface="Arial"/>
              </a:rPr>
              <a:t>say digital content is essential to the classroom:</a:t>
            </a:r>
          </a:p>
        </p:txBody>
      </p:sp>
      <p:sp>
        <p:nvSpPr>
          <p:cNvPr id="24" name="Rectangle 23"/>
          <p:cNvSpPr/>
          <p:nvPr/>
        </p:nvSpPr>
        <p:spPr>
          <a:xfrm>
            <a:off x="4733048" y="4483920"/>
            <a:ext cx="1811606" cy="707886"/>
          </a:xfrm>
          <a:prstGeom prst="rect">
            <a:avLst/>
          </a:prstGeom>
        </p:spPr>
        <p:txBody>
          <a:bodyPr wrap="square">
            <a:spAutoFit/>
          </a:bodyPr>
          <a:lstStyle/>
          <a:p>
            <a:r>
              <a:rPr lang="en-US" sz="4000" b="1" kern="0" spc="-300" dirty="0" smtClean="0">
                <a:solidFill>
                  <a:srgbClr val="C8DA2B"/>
                </a:solidFill>
                <a:latin typeface="Arial"/>
                <a:cs typeface="Arial"/>
              </a:rPr>
              <a:t>1</a:t>
            </a:r>
            <a:r>
              <a:rPr lang="en-US" sz="4000" b="1" kern="0" dirty="0" smtClean="0">
                <a:solidFill>
                  <a:srgbClr val="C8DA2B"/>
                </a:solidFill>
                <a:latin typeface="Arial"/>
                <a:cs typeface="Arial"/>
              </a:rPr>
              <a:t>5% </a:t>
            </a:r>
            <a:endParaRPr lang="en-US" sz="4000" dirty="0"/>
          </a:p>
        </p:txBody>
      </p:sp>
      <p:sp>
        <p:nvSpPr>
          <p:cNvPr id="26" name="TextBox 25"/>
          <p:cNvSpPr txBox="1"/>
          <p:nvPr/>
        </p:nvSpPr>
        <p:spPr>
          <a:xfrm>
            <a:off x="4850637" y="5157938"/>
            <a:ext cx="2917129" cy="193899"/>
          </a:xfrm>
          <a:prstGeom prst="rect">
            <a:avLst/>
          </a:prstGeom>
          <a:noFill/>
        </p:spPr>
        <p:txBody>
          <a:bodyPr wrap="square" lIns="0" tIns="0" rIns="0" bIns="0" rtlCol="0">
            <a:spAutoFit/>
          </a:bodyPr>
          <a:lstStyle/>
          <a:p>
            <a:pPr>
              <a:lnSpc>
                <a:spcPct val="70000"/>
              </a:lnSpc>
              <a:spcAft>
                <a:spcPts val="600"/>
              </a:spcAft>
            </a:pPr>
            <a:r>
              <a:rPr lang="en-US" b="1" kern="0" dirty="0" smtClean="0">
                <a:solidFill>
                  <a:srgbClr val="A6A6B1"/>
                </a:solidFill>
                <a:latin typeface="Arial"/>
                <a:cs typeface="Arial"/>
              </a:rPr>
              <a:t>are using it</a:t>
            </a:r>
          </a:p>
        </p:txBody>
      </p:sp>
      <p:sp>
        <p:nvSpPr>
          <p:cNvPr id="27" name="Rectangle 26"/>
          <p:cNvSpPr/>
          <p:nvPr/>
        </p:nvSpPr>
        <p:spPr>
          <a:xfrm>
            <a:off x="6595220" y="3606284"/>
            <a:ext cx="1210588" cy="369332"/>
          </a:xfrm>
          <a:prstGeom prst="rect">
            <a:avLst/>
          </a:prstGeom>
        </p:spPr>
        <p:txBody>
          <a:bodyPr wrap="none">
            <a:spAutoFit/>
          </a:bodyPr>
          <a:lstStyle/>
          <a:p>
            <a:r>
              <a:rPr lang="en-US" b="1" kern="0" dirty="0" smtClean="0">
                <a:solidFill>
                  <a:srgbClr val="A6A6B1"/>
                </a:solidFill>
                <a:latin typeface="Arial"/>
                <a:cs typeface="Arial"/>
              </a:rPr>
              <a:t>students </a:t>
            </a:r>
            <a:endParaRPr lang="en-US" dirty="0"/>
          </a:p>
        </p:txBody>
      </p:sp>
      <p:sp>
        <p:nvSpPr>
          <p:cNvPr id="28" name="TextBox 27"/>
          <p:cNvSpPr txBox="1"/>
          <p:nvPr/>
        </p:nvSpPr>
        <p:spPr>
          <a:xfrm>
            <a:off x="4850637" y="4424513"/>
            <a:ext cx="2917129" cy="193899"/>
          </a:xfrm>
          <a:prstGeom prst="rect">
            <a:avLst/>
          </a:prstGeom>
          <a:noFill/>
        </p:spPr>
        <p:txBody>
          <a:bodyPr wrap="square" lIns="0" tIns="0" rIns="0" bIns="0" rtlCol="0">
            <a:spAutoFit/>
          </a:bodyPr>
          <a:lstStyle/>
          <a:p>
            <a:pPr>
              <a:lnSpc>
                <a:spcPct val="70000"/>
              </a:lnSpc>
              <a:spcAft>
                <a:spcPts val="600"/>
              </a:spcAft>
            </a:pPr>
            <a:r>
              <a:rPr lang="en-US" b="1" kern="0" dirty="0" smtClean="0">
                <a:solidFill>
                  <a:srgbClr val="A6A6B1"/>
                </a:solidFill>
                <a:latin typeface="Arial"/>
                <a:cs typeface="Arial"/>
              </a:rPr>
              <a:t>only</a:t>
            </a:r>
          </a:p>
        </p:txBody>
      </p:sp>
    </p:spTree>
    <p:extLst>
      <p:ext uri="{BB962C8B-B14F-4D97-AF65-F5344CB8AC3E}">
        <p14:creationId xmlns:p14="http://schemas.microsoft.com/office/powerpoint/2010/main" val="3725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9913" y="6263640"/>
            <a:ext cx="3505970" cy="138499"/>
          </a:xfrm>
          <a:prstGeom prst="rect">
            <a:avLst/>
          </a:prstGeom>
        </p:spPr>
        <p:txBody>
          <a:bodyPr wrap="square" lIns="0" tIns="0" rIns="0" bIns="0" anchor="b">
            <a:spAutoFit/>
          </a:bodyPr>
          <a:lstStyle/>
          <a:p>
            <a:r>
              <a:rPr lang="en-US" sz="900" dirty="0" smtClean="0">
                <a:solidFill>
                  <a:srgbClr val="6C6F70"/>
                </a:solidFill>
                <a:latin typeface="Arial" pitchFamily="34" charset="0"/>
                <a:cs typeface="Arial" pitchFamily="34" charset="0"/>
              </a:rPr>
              <a:t>Source: TechCrunch.com, 2012</a:t>
            </a:r>
          </a:p>
        </p:txBody>
      </p:sp>
      <p:sp>
        <p:nvSpPr>
          <p:cNvPr id="16" name="TextBox 15"/>
          <p:cNvSpPr txBox="1"/>
          <p:nvPr/>
        </p:nvSpPr>
        <p:spPr>
          <a:xfrm>
            <a:off x="621761" y="1788409"/>
            <a:ext cx="5029201" cy="1428083"/>
          </a:xfrm>
          <a:prstGeom prst="rect">
            <a:avLst/>
          </a:prstGeom>
          <a:noFill/>
        </p:spPr>
        <p:txBody>
          <a:bodyPr wrap="square" tIns="0" rIns="0" bIns="0" rtlCol="0">
            <a:spAutoFit/>
          </a:bodyPr>
          <a:lstStyle/>
          <a:p>
            <a:pPr>
              <a:lnSpc>
                <a:spcPct val="80000"/>
              </a:lnSpc>
            </a:pPr>
            <a:r>
              <a:rPr lang="en-US" sz="8800" b="1" kern="0" spc="-300" dirty="0" smtClean="0">
                <a:solidFill>
                  <a:srgbClr val="C8DA2B"/>
                </a:solidFill>
                <a:latin typeface="Arial"/>
                <a:cs typeface="Arial"/>
              </a:rPr>
              <a:t>20,000</a:t>
            </a:r>
            <a:endParaRPr lang="en-US" sz="6000" b="1" kern="0" spc="-300" baseline="30000" dirty="0" smtClean="0">
              <a:solidFill>
                <a:srgbClr val="C8DA2B"/>
              </a:solidFill>
              <a:latin typeface="Arial"/>
              <a:cs typeface="Arial"/>
            </a:endParaRPr>
          </a:p>
          <a:p>
            <a:pPr>
              <a:lnSpc>
                <a:spcPct val="80000"/>
              </a:lnSpc>
            </a:pPr>
            <a:r>
              <a:rPr lang="en-US" sz="2800" b="1" kern="0" spc="-150" dirty="0" smtClean="0">
                <a:solidFill>
                  <a:srgbClr val="A6A6A6"/>
                </a:solidFill>
                <a:latin typeface="Arial"/>
                <a:cs typeface="Arial"/>
              </a:rPr>
              <a:t>educational and learning apps</a:t>
            </a:r>
          </a:p>
        </p:txBody>
      </p:sp>
      <p:sp>
        <p:nvSpPr>
          <p:cNvPr id="17" name="TextBox 16"/>
          <p:cNvSpPr txBox="1"/>
          <p:nvPr/>
        </p:nvSpPr>
        <p:spPr>
          <a:xfrm>
            <a:off x="621761" y="3780585"/>
            <a:ext cx="5683505" cy="1428083"/>
          </a:xfrm>
          <a:prstGeom prst="rect">
            <a:avLst/>
          </a:prstGeom>
          <a:noFill/>
        </p:spPr>
        <p:txBody>
          <a:bodyPr wrap="square" tIns="0" rIns="0" bIns="0" rtlCol="0">
            <a:spAutoFit/>
          </a:bodyPr>
          <a:lstStyle/>
          <a:p>
            <a:pPr>
              <a:lnSpc>
                <a:spcPct val="80000"/>
              </a:lnSpc>
            </a:pPr>
            <a:r>
              <a:rPr lang="en-US" sz="8800" b="1" kern="0" spc="-300" dirty="0" smtClean="0">
                <a:solidFill>
                  <a:srgbClr val="C8DA2B"/>
                </a:solidFill>
                <a:latin typeface="Arial"/>
                <a:cs typeface="Arial"/>
              </a:rPr>
              <a:t>1.5 million</a:t>
            </a:r>
            <a:endParaRPr lang="en-US" sz="6000" b="1" kern="0" spc="-300" baseline="30000" dirty="0" smtClean="0">
              <a:solidFill>
                <a:srgbClr val="C8DA2B"/>
              </a:solidFill>
              <a:latin typeface="Arial"/>
              <a:cs typeface="Arial"/>
            </a:endParaRPr>
          </a:p>
          <a:p>
            <a:pPr>
              <a:lnSpc>
                <a:spcPct val="80000"/>
              </a:lnSpc>
            </a:pPr>
            <a:r>
              <a:rPr lang="en-US" sz="2800" b="1" kern="0" spc="-150" dirty="0" err="1" smtClean="0">
                <a:solidFill>
                  <a:srgbClr val="A6A6A6"/>
                </a:solidFill>
                <a:latin typeface="Arial"/>
                <a:cs typeface="Arial"/>
              </a:rPr>
              <a:t>iPads</a:t>
            </a:r>
            <a:r>
              <a:rPr lang="en-US" sz="2800" b="1" kern="0" spc="-150" dirty="0" smtClean="0">
                <a:solidFill>
                  <a:srgbClr val="A6A6A6"/>
                </a:solidFill>
                <a:latin typeface="Arial"/>
                <a:cs typeface="Arial"/>
              </a:rPr>
              <a:t> in use in schools</a:t>
            </a:r>
          </a:p>
        </p:txBody>
      </p:sp>
      <p:sp>
        <p:nvSpPr>
          <p:cNvPr id="10" name="TextBox 9"/>
          <p:cNvSpPr txBox="1"/>
          <p:nvPr/>
        </p:nvSpPr>
        <p:spPr>
          <a:xfrm>
            <a:off x="699913" y="453508"/>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READINESS TO</a:t>
            </a:r>
            <a:br>
              <a:rPr lang="en-US" sz="1400" b="1" dirty="0" smtClean="0">
                <a:solidFill>
                  <a:srgbClr val="BFBFBF"/>
                </a:solidFill>
                <a:latin typeface="Arial"/>
                <a:cs typeface="Arial"/>
              </a:rPr>
            </a:br>
            <a:r>
              <a:rPr lang="en-US" sz="1400" b="1" dirty="0" smtClean="0">
                <a:solidFill>
                  <a:srgbClr val="BFBFBF"/>
                </a:solidFill>
                <a:latin typeface="Arial"/>
                <a:cs typeface="Arial"/>
              </a:rPr>
              <a:t>SUPPORT TECHNOLOGY </a:t>
            </a:r>
            <a:endParaRPr lang="en-US" sz="1400" b="1" kern="0" dirty="0">
              <a:solidFill>
                <a:srgbClr val="BFBFBF"/>
              </a:solidFill>
              <a:latin typeface="Arial"/>
              <a:cs typeface="Arial"/>
            </a:endParaRPr>
          </a:p>
        </p:txBody>
      </p:sp>
      <p:sp>
        <p:nvSpPr>
          <p:cNvPr id="12" name="TextBox 11"/>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4</a:t>
            </a:r>
            <a:endParaRPr lang="en-US" sz="4400" b="1" kern="0" spc="-300" baseline="30000" dirty="0">
              <a:solidFill>
                <a:schemeClr val="bg1">
                  <a:lumMod val="75000"/>
                </a:schemeClr>
              </a:solidFill>
              <a:latin typeface="Arial"/>
              <a:cs typeface="Arial"/>
            </a:endParaRPr>
          </a:p>
        </p:txBody>
      </p:sp>
      <p:grpSp>
        <p:nvGrpSpPr>
          <p:cNvPr id="15" name="Group 14"/>
          <p:cNvGrpSpPr/>
          <p:nvPr/>
        </p:nvGrpSpPr>
        <p:grpSpPr>
          <a:xfrm>
            <a:off x="8707438" y="241298"/>
            <a:ext cx="466725" cy="1651001"/>
            <a:chOff x="8707438" y="241298"/>
            <a:chExt cx="466725" cy="1651001"/>
          </a:xfrm>
        </p:grpSpPr>
        <p:sp>
          <p:nvSpPr>
            <p:cNvPr id="21" name="Rectangle 2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2" name="TextBox 21"/>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401625" y="2307484"/>
            <a:ext cx="5029201" cy="2277547"/>
          </a:xfrm>
          <a:prstGeom prst="rect">
            <a:avLst/>
          </a:prstGeom>
          <a:noFill/>
        </p:spPr>
        <p:txBody>
          <a:bodyPr wrap="square" tIns="0" rIns="0" bIns="0" rtlCol="0">
            <a:spAutoFit/>
          </a:bodyPr>
          <a:lstStyle/>
          <a:p>
            <a:pPr>
              <a:lnSpc>
                <a:spcPct val="80000"/>
              </a:lnSpc>
            </a:pPr>
            <a:r>
              <a:rPr lang="en-US" sz="8800" b="1" kern="0" spc="-300" dirty="0" smtClean="0">
                <a:solidFill>
                  <a:srgbClr val="C8DA2B"/>
                </a:solidFill>
                <a:latin typeface="Arial"/>
                <a:cs typeface="Arial"/>
              </a:rPr>
              <a:t>92</a:t>
            </a:r>
            <a:r>
              <a:rPr lang="en-US" sz="6000" b="1" kern="0" spc="-300" baseline="30000" dirty="0" smtClean="0">
                <a:solidFill>
                  <a:srgbClr val="C8DA2B"/>
                </a:solidFill>
                <a:latin typeface="Arial"/>
                <a:cs typeface="Arial"/>
              </a:rPr>
              <a:t>%</a:t>
            </a:r>
          </a:p>
          <a:p>
            <a:pPr>
              <a:lnSpc>
                <a:spcPct val="80000"/>
              </a:lnSpc>
            </a:pPr>
            <a:r>
              <a:rPr lang="en-US" sz="2400" b="1" kern="0" spc="-150" dirty="0" smtClean="0">
                <a:solidFill>
                  <a:srgbClr val="A6A6A6"/>
                </a:solidFill>
                <a:latin typeface="Arial"/>
                <a:cs typeface="Arial"/>
              </a:rPr>
              <a:t>of high school students say technology is an important consideration in the college </a:t>
            </a:r>
          </a:p>
          <a:p>
            <a:pPr>
              <a:lnSpc>
                <a:spcPct val="80000"/>
              </a:lnSpc>
            </a:pPr>
            <a:r>
              <a:rPr lang="en-US" sz="2400" b="1" kern="0" spc="-150" dirty="0" smtClean="0">
                <a:solidFill>
                  <a:srgbClr val="A6A6A6"/>
                </a:solidFill>
                <a:latin typeface="Arial"/>
                <a:cs typeface="Arial"/>
              </a:rPr>
              <a:t>selection process.</a:t>
            </a:r>
          </a:p>
        </p:txBody>
      </p:sp>
      <p:sp>
        <p:nvSpPr>
          <p:cNvPr id="12" name="Rectangle 11"/>
          <p:cNvSpPr/>
          <p:nvPr/>
        </p:nvSpPr>
        <p:spPr>
          <a:xfrm>
            <a:off x="4391415" y="6456680"/>
            <a:ext cx="3505970" cy="138499"/>
          </a:xfrm>
          <a:prstGeom prst="rect">
            <a:avLst/>
          </a:prstGeom>
        </p:spPr>
        <p:txBody>
          <a:bodyPr wrap="square" lIns="0" tIns="0" rIns="0" bIns="0">
            <a:spAutoFit/>
          </a:bodyPr>
          <a:lstStyle/>
          <a:p>
            <a:r>
              <a:rPr lang="en-US" sz="900" dirty="0" smtClean="0">
                <a:solidFill>
                  <a:srgbClr val="7F7F7F"/>
                </a:solidFill>
                <a:latin typeface="Arial" pitchFamily="34" charset="0"/>
                <a:cs typeface="Arial" pitchFamily="34" charset="0"/>
              </a:rPr>
              <a:t>Source: CDW-G 21st-Century Classroom Report, 2011</a:t>
            </a:r>
          </a:p>
        </p:txBody>
      </p:sp>
      <p:pic>
        <p:nvPicPr>
          <p:cNvPr id="21" name="Picture 20" descr="11-000283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7291" y="1137355"/>
            <a:ext cx="3762712" cy="5492045"/>
          </a:xfrm>
          <a:prstGeom prst="rect">
            <a:avLst/>
          </a:prstGeom>
        </p:spPr>
      </p:pic>
      <p:sp>
        <p:nvSpPr>
          <p:cNvPr id="10" name="TextBox 9"/>
          <p:cNvSpPr txBox="1"/>
          <p:nvPr/>
        </p:nvSpPr>
        <p:spPr>
          <a:xfrm>
            <a:off x="699913" y="453508"/>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READINESS TO</a:t>
            </a:r>
            <a:br>
              <a:rPr lang="en-US" sz="1400" b="1" dirty="0" smtClean="0">
                <a:solidFill>
                  <a:srgbClr val="BFBFBF"/>
                </a:solidFill>
                <a:latin typeface="Arial"/>
                <a:cs typeface="Arial"/>
              </a:rPr>
            </a:br>
            <a:r>
              <a:rPr lang="en-US" sz="1400" b="1" dirty="0" smtClean="0">
                <a:solidFill>
                  <a:srgbClr val="BFBFBF"/>
                </a:solidFill>
                <a:latin typeface="Arial"/>
                <a:cs typeface="Arial"/>
              </a:rPr>
              <a:t>SUPPORT TECHNOLOGY </a:t>
            </a:r>
            <a:endParaRPr lang="en-US" sz="1400" b="1" kern="0" dirty="0">
              <a:solidFill>
                <a:srgbClr val="BFBFBF"/>
              </a:solidFill>
              <a:latin typeface="Arial"/>
              <a:cs typeface="Arial"/>
            </a:endParaRPr>
          </a:p>
        </p:txBody>
      </p:sp>
      <p:sp>
        <p:nvSpPr>
          <p:cNvPr id="11" name="TextBox 10"/>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4</a:t>
            </a:r>
            <a:endParaRPr lang="en-US" sz="4400" b="1" kern="0" spc="-300" baseline="30000" dirty="0">
              <a:solidFill>
                <a:schemeClr val="bg1">
                  <a:lumMod val="75000"/>
                </a:schemeClr>
              </a:solidFill>
              <a:latin typeface="Arial"/>
              <a:cs typeface="Arial"/>
            </a:endParaRPr>
          </a:p>
        </p:txBody>
      </p:sp>
      <p:grpSp>
        <p:nvGrpSpPr>
          <p:cNvPr id="14" name="Group 13"/>
          <p:cNvGrpSpPr/>
          <p:nvPr/>
        </p:nvGrpSpPr>
        <p:grpSpPr>
          <a:xfrm>
            <a:off x="8707438" y="241298"/>
            <a:ext cx="466725" cy="1651001"/>
            <a:chOff x="8707438" y="241298"/>
            <a:chExt cx="466725" cy="1651001"/>
          </a:xfrm>
        </p:grpSpPr>
        <p:sp>
          <p:nvSpPr>
            <p:cNvPr id="15" name="Rectangle 14"/>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9" name="TextBox 18"/>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99913" y="3568016"/>
            <a:ext cx="4678628" cy="1393202"/>
          </a:xfrm>
          <a:prstGeom prst="rect">
            <a:avLst/>
          </a:prstGeom>
          <a:noFill/>
        </p:spPr>
        <p:txBody>
          <a:bodyPr wrap="square" lIns="0" tIns="0" rIns="0" bIns="0" rtlCol="0">
            <a:spAutoFit/>
          </a:bodyPr>
          <a:lstStyle/>
          <a:p>
            <a:pPr lvl="0" defTabSz="914400" fontAlgn="base">
              <a:lnSpc>
                <a:spcPct val="80000"/>
              </a:lnSpc>
              <a:spcBef>
                <a:spcPct val="0"/>
              </a:spcBef>
              <a:spcAft>
                <a:spcPts val="1200"/>
              </a:spcAft>
              <a:buClr>
                <a:schemeClr val="tx1">
                  <a:lumMod val="50000"/>
                  <a:lumOff val="50000"/>
                </a:schemeClr>
              </a:buClr>
              <a:buSzPct val="80000"/>
              <a:tabLst>
                <a:tab pos="2235200" algn="l"/>
              </a:tabLst>
              <a:defRPr/>
            </a:pPr>
            <a:r>
              <a:rPr lang="en-US" sz="2800" b="1" kern="0" dirty="0" smtClean="0">
                <a:solidFill>
                  <a:schemeClr val="bg1">
                    <a:lumMod val="65000"/>
                  </a:schemeClr>
                </a:solidFill>
                <a:latin typeface="Arial" pitchFamily="34" charset="0"/>
                <a:cs typeface="Arial" pitchFamily="34" charset="0"/>
              </a:rPr>
              <a:t>25% of faculty believe professors don’t know </a:t>
            </a:r>
            <a:br>
              <a:rPr lang="en-US" sz="2800" b="1" kern="0" dirty="0" smtClean="0">
                <a:solidFill>
                  <a:schemeClr val="bg1">
                    <a:lumMod val="65000"/>
                  </a:schemeClr>
                </a:solidFill>
                <a:latin typeface="Arial" pitchFamily="34" charset="0"/>
                <a:cs typeface="Arial" pitchFamily="34" charset="0"/>
              </a:rPr>
            </a:br>
            <a:r>
              <a:rPr lang="en-US" sz="2800" b="1" kern="0" dirty="0" smtClean="0">
                <a:solidFill>
                  <a:schemeClr val="bg1">
                    <a:lumMod val="65000"/>
                  </a:schemeClr>
                </a:solidFill>
                <a:latin typeface="Arial" pitchFamily="34" charset="0"/>
                <a:cs typeface="Arial" pitchFamily="34" charset="0"/>
              </a:rPr>
              <a:t>how to use technology </a:t>
            </a:r>
            <a:br>
              <a:rPr lang="en-US" sz="2800" b="1" kern="0" dirty="0" smtClean="0">
                <a:solidFill>
                  <a:schemeClr val="bg1">
                    <a:lumMod val="65000"/>
                  </a:schemeClr>
                </a:solidFill>
                <a:latin typeface="Arial" pitchFamily="34" charset="0"/>
                <a:cs typeface="Arial" pitchFamily="34" charset="0"/>
              </a:rPr>
            </a:br>
            <a:r>
              <a:rPr lang="en-US" sz="2800" b="1" kern="0" dirty="0" smtClean="0">
                <a:solidFill>
                  <a:schemeClr val="bg1">
                    <a:lumMod val="65000"/>
                  </a:schemeClr>
                </a:solidFill>
                <a:latin typeface="Arial" pitchFamily="34" charset="0"/>
                <a:cs typeface="Arial" pitchFamily="34" charset="0"/>
              </a:rPr>
              <a:t>in the classroom.</a:t>
            </a:r>
            <a:endParaRPr lang="en-US" sz="2800" b="1" kern="0" dirty="0" smtClean="0">
              <a:solidFill>
                <a:schemeClr val="bg1">
                  <a:lumMod val="65000"/>
                </a:schemeClr>
              </a:solidFill>
              <a:latin typeface="Arial" pitchFamily="34" charset="0"/>
              <a:ea typeface="Arial Bold"/>
              <a:cs typeface="Arial" pitchFamily="34" charset="0"/>
              <a:sym typeface="Arial Bold"/>
            </a:endParaRPr>
          </a:p>
        </p:txBody>
      </p:sp>
      <p:sp>
        <p:nvSpPr>
          <p:cNvPr id="15" name="TextBox 14"/>
          <p:cNvSpPr txBox="1"/>
          <p:nvPr/>
        </p:nvSpPr>
        <p:spPr>
          <a:xfrm>
            <a:off x="711054" y="2143073"/>
            <a:ext cx="6755251" cy="1071062"/>
          </a:xfrm>
          <a:prstGeom prst="rect">
            <a:avLst/>
          </a:prstGeom>
          <a:noFill/>
        </p:spPr>
        <p:txBody>
          <a:bodyPr wrap="square" lIns="0" tIns="0" rIns="0" bIns="0" rtlCol="0">
            <a:spAutoFit/>
          </a:bodyPr>
          <a:lstStyle/>
          <a:p>
            <a:pPr>
              <a:lnSpc>
                <a:spcPct val="70000"/>
              </a:lnSpc>
            </a:pPr>
            <a:r>
              <a:rPr lang="en-US" sz="4800" b="1" spc="-200" dirty="0">
                <a:solidFill>
                  <a:srgbClr val="C8DA2B"/>
                </a:solidFill>
                <a:latin typeface="Arial"/>
                <a:cs typeface="Arial"/>
              </a:rPr>
              <a:t>I</a:t>
            </a:r>
            <a:r>
              <a:rPr lang="en-US" sz="4800" b="1" spc="-200" dirty="0" smtClean="0">
                <a:solidFill>
                  <a:srgbClr val="C8DA2B"/>
                </a:solidFill>
                <a:latin typeface="Arial"/>
                <a:cs typeface="Arial"/>
              </a:rPr>
              <a:t>s faculty</a:t>
            </a:r>
            <a:br>
              <a:rPr lang="en-US" sz="4800" b="1" spc="-200" dirty="0" smtClean="0">
                <a:solidFill>
                  <a:srgbClr val="C8DA2B"/>
                </a:solidFill>
                <a:latin typeface="Arial"/>
                <a:cs typeface="Arial"/>
              </a:rPr>
            </a:br>
            <a:r>
              <a:rPr lang="en-US" sz="4800" b="1" spc="-200" dirty="0" smtClean="0">
                <a:solidFill>
                  <a:srgbClr val="C8DA2B"/>
                </a:solidFill>
                <a:latin typeface="Arial"/>
                <a:cs typeface="Arial"/>
              </a:rPr>
              <a:t>keeping up?</a:t>
            </a:r>
            <a:endParaRPr lang="en-US" sz="4800" b="1" kern="0" spc="-200" dirty="0">
              <a:solidFill>
                <a:srgbClr val="C8DA2B"/>
              </a:solidFill>
              <a:latin typeface="Arial"/>
              <a:cs typeface="Arial"/>
            </a:endParaRPr>
          </a:p>
        </p:txBody>
      </p:sp>
      <p:sp>
        <p:nvSpPr>
          <p:cNvPr id="16" name="Rectangle 15"/>
          <p:cNvSpPr/>
          <p:nvPr/>
        </p:nvSpPr>
        <p:spPr>
          <a:xfrm>
            <a:off x="718126" y="6263640"/>
            <a:ext cx="3505970" cy="138499"/>
          </a:xfrm>
          <a:prstGeom prst="rect">
            <a:avLst/>
          </a:prstGeom>
        </p:spPr>
        <p:txBody>
          <a:bodyPr wrap="square" lIns="0" tIns="0" rIns="0" bIns="0" anchor="b">
            <a:spAutoFit/>
          </a:bodyPr>
          <a:lstStyle/>
          <a:p>
            <a:r>
              <a:rPr lang="en-US" sz="900" dirty="0">
                <a:solidFill>
                  <a:srgbClr val="7F7F7F"/>
                </a:solidFill>
                <a:latin typeface="Arial" pitchFamily="34" charset="0"/>
                <a:cs typeface="Arial" pitchFamily="34" charset="0"/>
              </a:rPr>
              <a:t>Source: CDW-G 21st-Century Classroom Report, 2011</a:t>
            </a:r>
          </a:p>
        </p:txBody>
      </p:sp>
      <p:sp>
        <p:nvSpPr>
          <p:cNvPr id="12" name="TextBox 11"/>
          <p:cNvSpPr txBox="1"/>
          <p:nvPr/>
        </p:nvSpPr>
        <p:spPr>
          <a:xfrm>
            <a:off x="699913" y="453508"/>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READINESS TO</a:t>
            </a:r>
            <a:br>
              <a:rPr lang="en-US" sz="1400" b="1" dirty="0" smtClean="0">
                <a:solidFill>
                  <a:srgbClr val="BFBFBF"/>
                </a:solidFill>
                <a:latin typeface="Arial"/>
                <a:cs typeface="Arial"/>
              </a:rPr>
            </a:br>
            <a:r>
              <a:rPr lang="en-US" sz="1400" b="1" dirty="0" smtClean="0">
                <a:solidFill>
                  <a:srgbClr val="BFBFBF"/>
                </a:solidFill>
                <a:latin typeface="Arial"/>
                <a:cs typeface="Arial"/>
              </a:rPr>
              <a:t>SUPPORT TECHNOLOGY </a:t>
            </a:r>
            <a:endParaRPr lang="en-US" sz="1400" b="1" kern="0" dirty="0">
              <a:solidFill>
                <a:srgbClr val="BFBFBF"/>
              </a:solidFill>
              <a:latin typeface="Arial"/>
              <a:cs typeface="Arial"/>
            </a:endParaRPr>
          </a:p>
        </p:txBody>
      </p:sp>
      <p:sp>
        <p:nvSpPr>
          <p:cNvPr id="17" name="TextBox 16"/>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4</a:t>
            </a:r>
            <a:endParaRPr lang="en-US" sz="4400" b="1" kern="0" spc="-300" baseline="30000" dirty="0">
              <a:solidFill>
                <a:schemeClr val="bg1">
                  <a:lumMod val="75000"/>
                </a:schemeClr>
              </a:solidFill>
              <a:latin typeface="Arial"/>
              <a:cs typeface="Arial"/>
            </a:endParaRPr>
          </a:p>
        </p:txBody>
      </p:sp>
      <p:grpSp>
        <p:nvGrpSpPr>
          <p:cNvPr id="10" name="Group 9"/>
          <p:cNvGrpSpPr/>
          <p:nvPr/>
        </p:nvGrpSpPr>
        <p:grpSpPr>
          <a:xfrm>
            <a:off x="8707438" y="241298"/>
            <a:ext cx="466725" cy="1651001"/>
            <a:chOff x="8707438" y="241298"/>
            <a:chExt cx="466725" cy="1651001"/>
          </a:xfrm>
        </p:grpSpPr>
        <p:sp>
          <p:nvSpPr>
            <p:cNvPr id="11" name="Rectangle 10"/>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5519" y="586817"/>
            <a:ext cx="6945573" cy="179536"/>
          </a:xfrm>
          <a:prstGeom prst="rect">
            <a:avLst/>
          </a:prstGeom>
          <a:noFill/>
        </p:spPr>
        <p:txBody>
          <a:bodyPr wrap="square" lIns="0" tIns="0" rIns="0" bIns="0" rtlCol="0" anchor="t" anchorCtr="0">
            <a:spAutoFit/>
          </a:bodyPr>
          <a:lstStyle/>
          <a:p>
            <a:pPr>
              <a:lnSpc>
                <a:spcPct val="80000"/>
              </a:lnSpc>
            </a:pPr>
            <a:r>
              <a:rPr lang="en-US" sz="1400" b="1" dirty="0" smtClean="0">
                <a:solidFill>
                  <a:schemeClr val="bg1">
                    <a:lumMod val="50000"/>
                  </a:schemeClr>
                </a:solidFill>
                <a:latin typeface="Arial" pitchFamily="34" charset="0"/>
                <a:cs typeface="Arial" pitchFamily="34" charset="0"/>
              </a:rPr>
              <a:t>ADOPTION RATE TO REACH 25% OF U.S. POPULATION (IN YEARS)</a:t>
            </a:r>
            <a:endParaRPr lang="en-US" sz="1400" b="1" dirty="0">
              <a:solidFill>
                <a:schemeClr val="bg1">
                  <a:lumMod val="50000"/>
                </a:schemeClr>
              </a:solidFill>
              <a:latin typeface="Arial" pitchFamily="34" charset="0"/>
              <a:cs typeface="Arial" pitchFamily="34" charset="0"/>
            </a:endParaRPr>
          </a:p>
        </p:txBody>
      </p:sp>
      <p:sp>
        <p:nvSpPr>
          <p:cNvPr id="8" name="Rectangle 7"/>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
        <p:nvSpPr>
          <p:cNvPr id="16" name="TextBox 15"/>
          <p:cNvSpPr txBox="1"/>
          <p:nvPr/>
        </p:nvSpPr>
        <p:spPr>
          <a:xfrm>
            <a:off x="985519" y="1086641"/>
            <a:ext cx="5852829" cy="5346080"/>
          </a:xfrm>
          <a:prstGeom prst="rect">
            <a:avLst/>
          </a:prstGeom>
          <a:noFill/>
        </p:spPr>
        <p:txBody>
          <a:bodyPr wrap="square" lIns="0" tIns="0" rIns="0" bIns="0" rtlCol="0" anchor="t" anchorCtr="0">
            <a:spAutoFit/>
          </a:bodyPr>
          <a:lstStyle/>
          <a:p>
            <a:pPr>
              <a:lnSpc>
                <a:spcPct val="80000"/>
              </a:lnSpc>
            </a:pPr>
            <a:r>
              <a:rPr lang="en-US" sz="4000" b="1" spc="-150" dirty="0" smtClean="0">
                <a:solidFill>
                  <a:schemeClr val="bg1">
                    <a:lumMod val="65000"/>
                  </a:schemeClr>
                </a:solidFill>
                <a:latin typeface="Arial" pitchFamily="34" charset="0"/>
                <a:cs typeface="Arial" pitchFamily="34" charset="0"/>
              </a:rPr>
              <a:t>electricity 	</a:t>
            </a:r>
            <a:r>
              <a:rPr lang="en-US" sz="4000" b="1" spc="-150" dirty="0" smtClean="0">
                <a:solidFill>
                  <a:srgbClr val="7F7F7F"/>
                </a:solidFill>
                <a:latin typeface="Arial" pitchFamily="34" charset="0"/>
                <a:cs typeface="Arial" pitchFamily="34" charset="0"/>
              </a:rPr>
              <a:t>		</a:t>
            </a:r>
            <a:r>
              <a:rPr lang="en-US" sz="5400" b="1" spc="-150" dirty="0" smtClean="0">
                <a:solidFill>
                  <a:srgbClr val="4BC7E7"/>
                </a:solidFill>
                <a:latin typeface="Arial" pitchFamily="34" charset="0"/>
                <a:cs typeface="Arial" pitchFamily="34" charset="0"/>
              </a:rPr>
              <a:t>45</a:t>
            </a:r>
          </a:p>
          <a:p>
            <a:pPr>
              <a:lnSpc>
                <a:spcPct val="80000"/>
              </a:lnSpc>
            </a:pPr>
            <a:r>
              <a:rPr lang="en-US" sz="4000" b="1" spc="-150" dirty="0" smtClean="0">
                <a:solidFill>
                  <a:schemeClr val="bg1">
                    <a:lumMod val="65000"/>
                  </a:schemeClr>
                </a:solidFill>
                <a:latin typeface="Arial" pitchFamily="34" charset="0"/>
                <a:cs typeface="Arial" pitchFamily="34" charset="0"/>
              </a:rPr>
              <a:t>telephone</a:t>
            </a:r>
            <a:r>
              <a:rPr lang="en-US" sz="4000" b="1" spc="-150" dirty="0" smtClean="0">
                <a:solidFill>
                  <a:srgbClr val="7F7F7F"/>
                </a:solidFill>
                <a:latin typeface="Arial" pitchFamily="34" charset="0"/>
                <a:cs typeface="Arial" pitchFamily="34" charset="0"/>
              </a:rPr>
              <a:t> 			</a:t>
            </a:r>
            <a:r>
              <a:rPr lang="en-US" sz="5400" b="1" spc="-150" dirty="0" smtClean="0">
                <a:solidFill>
                  <a:srgbClr val="4BC7E7"/>
                </a:solidFill>
                <a:latin typeface="Arial" pitchFamily="34" charset="0"/>
                <a:cs typeface="Arial" pitchFamily="34" charset="0"/>
              </a:rPr>
              <a:t>36</a:t>
            </a:r>
            <a:r>
              <a:rPr lang="en-US" sz="4000" b="1" spc="-150" dirty="0" smtClean="0">
                <a:solidFill>
                  <a:srgbClr val="D60057"/>
                </a:solidFill>
                <a:latin typeface="Arial" pitchFamily="34" charset="0"/>
                <a:cs typeface="Arial" pitchFamily="34" charset="0"/>
              </a:rPr>
              <a:t> </a:t>
            </a:r>
          </a:p>
          <a:p>
            <a:pPr>
              <a:lnSpc>
                <a:spcPct val="80000"/>
              </a:lnSpc>
            </a:pPr>
            <a:r>
              <a:rPr lang="en-US" sz="4000" b="1" spc="-150" dirty="0" smtClean="0">
                <a:solidFill>
                  <a:schemeClr val="bg1">
                    <a:lumMod val="65000"/>
                  </a:schemeClr>
                </a:solidFill>
                <a:latin typeface="Arial" pitchFamily="34" charset="0"/>
                <a:cs typeface="Arial" pitchFamily="34" charset="0"/>
              </a:rPr>
              <a:t>radio </a:t>
            </a:r>
            <a:r>
              <a:rPr lang="en-US" sz="4000" b="1" spc="-150" dirty="0" smtClean="0">
                <a:solidFill>
                  <a:srgbClr val="7F7F7F"/>
                </a:solidFill>
                <a:latin typeface="Arial" pitchFamily="34" charset="0"/>
                <a:cs typeface="Arial" pitchFamily="34" charset="0"/>
              </a:rPr>
              <a:t>						</a:t>
            </a:r>
            <a:r>
              <a:rPr lang="en-US" sz="5400" b="1" spc="-150" dirty="0" smtClean="0">
                <a:solidFill>
                  <a:srgbClr val="4BC7E7"/>
                </a:solidFill>
                <a:latin typeface="Arial" pitchFamily="34" charset="0"/>
                <a:cs typeface="Arial" pitchFamily="34" charset="0"/>
              </a:rPr>
              <a:t>31</a:t>
            </a:r>
            <a:r>
              <a:rPr lang="en-US" sz="4000" b="1" spc="-150" dirty="0" smtClean="0">
                <a:solidFill>
                  <a:srgbClr val="AA198D"/>
                </a:solidFill>
                <a:latin typeface="Arial" pitchFamily="34" charset="0"/>
                <a:cs typeface="Arial" pitchFamily="34" charset="0"/>
              </a:rPr>
              <a:t>  </a:t>
            </a:r>
            <a:r>
              <a:rPr lang="en-US" sz="4000" b="1" spc="-150" dirty="0" smtClean="0">
                <a:solidFill>
                  <a:srgbClr val="A6A6A6"/>
                </a:solidFill>
                <a:latin typeface="Arial" pitchFamily="34" charset="0"/>
                <a:cs typeface="Arial" pitchFamily="34" charset="0"/>
              </a:rPr>
              <a:t>television</a:t>
            </a:r>
            <a:r>
              <a:rPr lang="en-US" sz="4000" b="1" spc="-150" dirty="0" smtClean="0">
                <a:solidFill>
                  <a:srgbClr val="7F7F7F"/>
                </a:solidFill>
                <a:latin typeface="Arial" pitchFamily="34" charset="0"/>
                <a:cs typeface="Arial" pitchFamily="34" charset="0"/>
              </a:rPr>
              <a:t> 				</a:t>
            </a:r>
            <a:r>
              <a:rPr lang="en-US" sz="5400" b="1" spc="-150" dirty="0" smtClean="0">
                <a:solidFill>
                  <a:srgbClr val="4BC7E7"/>
                </a:solidFill>
                <a:latin typeface="Arial" pitchFamily="34" charset="0"/>
                <a:cs typeface="Arial" pitchFamily="34" charset="0"/>
              </a:rPr>
              <a:t>26</a:t>
            </a:r>
            <a:r>
              <a:rPr lang="en-US" sz="4000" b="1" spc="-150" dirty="0" smtClean="0">
                <a:solidFill>
                  <a:srgbClr val="F1AA1E"/>
                </a:solidFill>
                <a:latin typeface="Arial" pitchFamily="34" charset="0"/>
                <a:cs typeface="Arial" pitchFamily="34" charset="0"/>
              </a:rPr>
              <a:t>  </a:t>
            </a:r>
          </a:p>
          <a:p>
            <a:pPr>
              <a:lnSpc>
                <a:spcPct val="80000"/>
              </a:lnSpc>
            </a:pPr>
            <a:r>
              <a:rPr lang="en-US" sz="4000" b="1" spc="-150" dirty="0" smtClean="0">
                <a:solidFill>
                  <a:srgbClr val="A6A6A6"/>
                </a:solidFill>
                <a:latin typeface="Arial" pitchFamily="34" charset="0"/>
                <a:cs typeface="Arial" pitchFamily="34" charset="0"/>
              </a:rPr>
              <a:t>pc 	</a:t>
            </a:r>
            <a:r>
              <a:rPr lang="en-US" sz="4000" b="1" spc="-150" dirty="0" smtClean="0">
                <a:solidFill>
                  <a:srgbClr val="7F7F7F"/>
                </a:solidFill>
                <a:latin typeface="Arial" pitchFamily="34" charset="0"/>
                <a:cs typeface="Arial" pitchFamily="34" charset="0"/>
              </a:rPr>
              <a:t>						</a:t>
            </a:r>
            <a:r>
              <a:rPr lang="en-US" sz="5400" b="1" spc="-150" dirty="0" smtClean="0">
                <a:solidFill>
                  <a:srgbClr val="4BC7E7"/>
                </a:solidFill>
                <a:latin typeface="Arial" pitchFamily="34" charset="0"/>
                <a:cs typeface="Arial" pitchFamily="34" charset="0"/>
              </a:rPr>
              <a:t>16</a:t>
            </a:r>
            <a:r>
              <a:rPr lang="en-US" sz="5400" b="1" spc="-150" dirty="0" smtClean="0">
                <a:solidFill>
                  <a:srgbClr val="C8DA2B"/>
                </a:solidFill>
                <a:latin typeface="Arial" pitchFamily="34" charset="0"/>
                <a:cs typeface="Arial" pitchFamily="34" charset="0"/>
              </a:rPr>
              <a:t> </a:t>
            </a:r>
            <a:r>
              <a:rPr lang="en-US" sz="4000" b="1" spc="-150" dirty="0" smtClean="0">
                <a:solidFill>
                  <a:srgbClr val="C8DA2B"/>
                </a:solidFill>
                <a:latin typeface="Arial" pitchFamily="34" charset="0"/>
                <a:cs typeface="Arial" pitchFamily="34" charset="0"/>
              </a:rPr>
              <a:t> </a:t>
            </a:r>
            <a:r>
              <a:rPr lang="en-US" sz="4000" b="1" spc="-150" dirty="0" smtClean="0">
                <a:solidFill>
                  <a:srgbClr val="A6A6A6"/>
                </a:solidFill>
                <a:latin typeface="Arial" pitchFamily="34" charset="0"/>
                <a:cs typeface="Arial" pitchFamily="34" charset="0"/>
              </a:rPr>
              <a:t>mobile phone </a:t>
            </a:r>
            <a:r>
              <a:rPr lang="en-US" sz="4000" b="1" spc="-150" dirty="0" smtClean="0">
                <a:solidFill>
                  <a:srgbClr val="7F7F7F"/>
                </a:solidFill>
                <a:latin typeface="Arial" pitchFamily="34" charset="0"/>
                <a:cs typeface="Arial" pitchFamily="34" charset="0"/>
              </a:rPr>
              <a:t>		</a:t>
            </a:r>
            <a:r>
              <a:rPr lang="en-US" sz="5400" b="1" spc="-150" dirty="0" smtClean="0">
                <a:solidFill>
                  <a:srgbClr val="4BC7E7"/>
                </a:solidFill>
                <a:latin typeface="Arial" pitchFamily="34" charset="0"/>
                <a:cs typeface="Arial" pitchFamily="34" charset="0"/>
              </a:rPr>
              <a:t>13</a:t>
            </a:r>
          </a:p>
          <a:p>
            <a:pPr>
              <a:lnSpc>
                <a:spcPct val="80000"/>
              </a:lnSpc>
            </a:pPr>
            <a:r>
              <a:rPr lang="en-US" sz="4000" b="1" spc="-150" dirty="0" smtClean="0">
                <a:solidFill>
                  <a:srgbClr val="A6A6A6"/>
                </a:solidFill>
                <a:latin typeface="Arial" pitchFamily="34" charset="0"/>
                <a:cs typeface="Arial" pitchFamily="34" charset="0"/>
              </a:rPr>
              <a:t>internet</a:t>
            </a:r>
            <a:r>
              <a:rPr lang="en-US" sz="4000" b="1" spc="-150" dirty="0" smtClean="0">
                <a:solidFill>
                  <a:srgbClr val="7F7F7F"/>
                </a:solidFill>
                <a:latin typeface="Arial" pitchFamily="34" charset="0"/>
                <a:cs typeface="Arial" pitchFamily="34" charset="0"/>
              </a:rPr>
              <a:t> 				   </a:t>
            </a:r>
            <a:r>
              <a:rPr lang="en-US" sz="5400" b="1" spc="-150" dirty="0" smtClean="0">
                <a:solidFill>
                  <a:srgbClr val="4BC7E7"/>
                </a:solidFill>
                <a:latin typeface="Arial" pitchFamily="34" charset="0"/>
                <a:cs typeface="Arial" pitchFamily="34" charset="0"/>
              </a:rPr>
              <a:t>7</a:t>
            </a:r>
            <a:r>
              <a:rPr lang="en-US" sz="5400" b="1" spc="-150" dirty="0" smtClean="0">
                <a:solidFill>
                  <a:srgbClr val="3C9C46"/>
                </a:solidFill>
                <a:latin typeface="Arial" pitchFamily="34" charset="0"/>
                <a:cs typeface="Arial" pitchFamily="34" charset="0"/>
              </a:rPr>
              <a:t>   </a:t>
            </a:r>
            <a:r>
              <a:rPr lang="en-US" sz="4000" b="1" spc="-150" dirty="0" smtClean="0">
                <a:solidFill>
                  <a:srgbClr val="3C9C46"/>
                </a:solidFill>
                <a:latin typeface="Arial" pitchFamily="34" charset="0"/>
                <a:cs typeface="Arial" pitchFamily="34" charset="0"/>
              </a:rPr>
              <a:t> </a:t>
            </a:r>
            <a:br>
              <a:rPr lang="en-US" sz="4000" b="1" spc="-150" dirty="0" smtClean="0">
                <a:solidFill>
                  <a:srgbClr val="3C9C46"/>
                </a:solidFill>
                <a:latin typeface="Arial" pitchFamily="34" charset="0"/>
                <a:cs typeface="Arial" pitchFamily="34" charset="0"/>
              </a:rPr>
            </a:br>
            <a:endParaRPr lang="en-US" sz="4000" b="1" spc="-150" dirty="0">
              <a:solidFill>
                <a:srgbClr val="3C9C46"/>
              </a:solidFill>
              <a:latin typeface="Arial" pitchFamily="34" charset="0"/>
              <a:cs typeface="Arial" pitchFamily="34" charset="0"/>
            </a:endParaRPr>
          </a:p>
        </p:txBody>
      </p:sp>
      <p:sp>
        <p:nvSpPr>
          <p:cNvPr id="4" name="Rectangle 3"/>
          <p:cNvSpPr/>
          <p:nvPr/>
        </p:nvSpPr>
        <p:spPr>
          <a:xfrm>
            <a:off x="893146" y="5643119"/>
            <a:ext cx="5922334" cy="757130"/>
          </a:xfrm>
          <a:prstGeom prst="rect">
            <a:avLst/>
          </a:prstGeom>
        </p:spPr>
        <p:txBody>
          <a:bodyPr wrap="square">
            <a:spAutoFit/>
          </a:bodyPr>
          <a:lstStyle/>
          <a:p>
            <a:pPr lvl="0">
              <a:lnSpc>
                <a:spcPct val="80000"/>
              </a:lnSpc>
            </a:pPr>
            <a:r>
              <a:rPr lang="en-US" sz="4000" b="1" spc="-150" dirty="0">
                <a:solidFill>
                  <a:srgbClr val="A6A6A6"/>
                </a:solidFill>
                <a:latin typeface="Arial" pitchFamily="34" charset="0"/>
                <a:cs typeface="Arial" pitchFamily="34" charset="0"/>
              </a:rPr>
              <a:t>ipad </a:t>
            </a:r>
            <a:r>
              <a:rPr lang="en-US" sz="4000" b="1" spc="-150" dirty="0">
                <a:solidFill>
                  <a:srgbClr val="7F7F7F"/>
                </a:solidFill>
                <a:latin typeface="Arial" pitchFamily="34" charset="0"/>
                <a:cs typeface="Arial" pitchFamily="34" charset="0"/>
              </a:rPr>
              <a:t>					</a:t>
            </a:r>
            <a:r>
              <a:rPr lang="en-US" sz="4000" b="1" spc="-150" dirty="0" smtClean="0">
                <a:solidFill>
                  <a:srgbClr val="7F7F7F"/>
                </a:solidFill>
                <a:latin typeface="Arial" pitchFamily="34" charset="0"/>
                <a:cs typeface="Arial" pitchFamily="34" charset="0"/>
              </a:rPr>
              <a:t>  </a:t>
            </a:r>
            <a:r>
              <a:rPr lang="en-US" sz="5400" b="1" spc="-150" dirty="0" smtClean="0">
                <a:solidFill>
                  <a:srgbClr val="F1AA1E"/>
                </a:solidFill>
                <a:latin typeface="Arial" pitchFamily="34" charset="0"/>
                <a:cs typeface="Arial" pitchFamily="34" charset="0"/>
              </a:rPr>
              <a:t>2.5</a:t>
            </a:r>
            <a:endParaRPr lang="en-US" sz="4000" b="1" spc="-150" dirty="0">
              <a:solidFill>
                <a:srgbClr val="F1AA1E"/>
              </a:solidFill>
              <a:latin typeface="Arial" pitchFamily="34" charset="0"/>
              <a:cs typeface="Arial" pitchFamily="34" charset="0"/>
            </a:endParaRPr>
          </a:p>
        </p:txBody>
      </p:sp>
      <p:sp>
        <p:nvSpPr>
          <p:cNvPr id="10" name="Rectangle 9"/>
          <p:cNvSpPr/>
          <p:nvPr/>
        </p:nvSpPr>
        <p:spPr>
          <a:xfrm>
            <a:off x="579120" y="6481136"/>
            <a:ext cx="4503773" cy="138499"/>
          </a:xfrm>
          <a:prstGeom prst="rect">
            <a:avLst/>
          </a:prstGeom>
        </p:spPr>
        <p:txBody>
          <a:bodyPr wrap="square" lIns="0" tIns="0" rIns="0" bIns="0">
            <a:spAutoFit/>
          </a:bodyPr>
          <a:lstStyle/>
          <a:p>
            <a:r>
              <a:rPr lang="en-US" sz="900" dirty="0" smtClean="0">
                <a:solidFill>
                  <a:schemeClr val="tx1">
                    <a:lumMod val="50000"/>
                    <a:lumOff val="50000"/>
                  </a:schemeClr>
                </a:solidFill>
                <a:latin typeface="Arial" pitchFamily="34" charset="0"/>
                <a:cs typeface="Arial" pitchFamily="34" charset="0"/>
              </a:rPr>
              <a:t>Source: TechLiberation.com</a:t>
            </a:r>
            <a:endParaRPr lang="en-US" sz="900" i="1" dirty="0" smtClean="0">
              <a:solidFill>
                <a:schemeClr val="tx1">
                  <a:lumMod val="50000"/>
                  <a:lumOff val="50000"/>
                </a:scheme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57584" y="3478976"/>
            <a:ext cx="6598840" cy="1722694"/>
          </a:xfrm>
          <a:prstGeom prst="rect">
            <a:avLst/>
          </a:prstGeom>
          <a:noFill/>
        </p:spPr>
        <p:txBody>
          <a:bodyPr wrap="square" lIns="0" tIns="0" rIns="0" bIns="0" rtlCol="0">
            <a:spAutoFit/>
          </a:bodyPr>
          <a:lstStyle/>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cs typeface="Arial" pitchFamily="34" charset="0"/>
              </a:rPr>
              <a:t>Improves student performance and teaching effectiveness</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ea typeface="Arial Bold"/>
                <a:cs typeface="Arial" pitchFamily="34" charset="0"/>
                <a:sym typeface="Arial Bold"/>
              </a:rPr>
              <a:t>Provides accessible learning resources</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ea typeface="Arial Bold"/>
                <a:cs typeface="Arial" pitchFamily="34" charset="0"/>
                <a:sym typeface="Arial Bold"/>
              </a:rPr>
              <a:t>Enhances the transfer of knowledge</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ea typeface="Arial Bold"/>
                <a:cs typeface="Arial" pitchFamily="34" charset="0"/>
                <a:sym typeface="Arial Bold"/>
              </a:rPr>
              <a:t>Supports assessment measures</a:t>
            </a:r>
          </a:p>
          <a:p>
            <a:pPr lvl="0" defTabSz="914400" fontAlgn="base">
              <a:lnSpc>
                <a:spcPts val="1720"/>
              </a:lnSpc>
              <a:spcBef>
                <a:spcPct val="0"/>
              </a:spcBef>
              <a:spcAft>
                <a:spcPts val="1200"/>
              </a:spcAft>
              <a:buClr>
                <a:schemeClr val="tx1">
                  <a:lumMod val="50000"/>
                  <a:lumOff val="50000"/>
                </a:schemeClr>
              </a:buClr>
              <a:buSzPct val="80000"/>
              <a:tabLst>
                <a:tab pos="2235200" algn="l"/>
              </a:tabLst>
              <a:defRPr/>
            </a:pPr>
            <a:r>
              <a:rPr lang="en-US" kern="0" dirty="0" smtClean="0">
                <a:solidFill>
                  <a:schemeClr val="bg1">
                    <a:lumMod val="50000"/>
                  </a:schemeClr>
                </a:solidFill>
                <a:latin typeface="Arial" pitchFamily="34" charset="0"/>
                <a:ea typeface="Arial Bold"/>
                <a:cs typeface="Arial" pitchFamily="34" charset="0"/>
                <a:sym typeface="Arial Bold"/>
              </a:rPr>
              <a:t>Allows for co-creation + information persistence</a:t>
            </a:r>
            <a:endParaRPr lang="en-US" kern="0" dirty="0">
              <a:solidFill>
                <a:schemeClr val="bg1">
                  <a:lumMod val="50000"/>
                </a:schemeClr>
              </a:solidFill>
              <a:latin typeface="Arial" pitchFamily="34" charset="0"/>
              <a:ea typeface="Arial Bold"/>
              <a:cs typeface="Arial" pitchFamily="34" charset="0"/>
              <a:sym typeface="Arial Bold"/>
            </a:endParaRPr>
          </a:p>
        </p:txBody>
      </p:sp>
      <p:sp>
        <p:nvSpPr>
          <p:cNvPr id="13" name="TextBox 12"/>
          <p:cNvSpPr txBox="1"/>
          <p:nvPr/>
        </p:nvSpPr>
        <p:spPr>
          <a:xfrm>
            <a:off x="749300" y="2018880"/>
            <a:ext cx="6755251" cy="1206484"/>
          </a:xfrm>
          <a:prstGeom prst="rect">
            <a:avLst/>
          </a:prstGeom>
          <a:noFill/>
        </p:spPr>
        <p:txBody>
          <a:bodyPr wrap="square" lIns="0" tIns="0" rIns="0" bIns="0" rtlCol="0">
            <a:spAutoFit/>
          </a:bodyPr>
          <a:lstStyle/>
          <a:p>
            <a:pPr>
              <a:lnSpc>
                <a:spcPct val="80000"/>
              </a:lnSpc>
            </a:pPr>
            <a:r>
              <a:rPr lang="en-US" sz="4800" b="1" spc="-200" dirty="0" smtClean="0">
                <a:solidFill>
                  <a:srgbClr val="C8DA2B"/>
                </a:solidFill>
                <a:latin typeface="Arial"/>
                <a:cs typeface="Arial"/>
              </a:rPr>
              <a:t>technology </a:t>
            </a:r>
            <a:br>
              <a:rPr lang="en-US" sz="4800" b="1" spc="-200" dirty="0" smtClean="0">
                <a:solidFill>
                  <a:srgbClr val="C8DA2B"/>
                </a:solidFill>
                <a:latin typeface="Arial"/>
                <a:cs typeface="Arial"/>
              </a:rPr>
            </a:br>
            <a:r>
              <a:rPr lang="en-US" sz="4800" b="1" spc="-200" dirty="0" smtClean="0">
                <a:solidFill>
                  <a:srgbClr val="C8DA2B"/>
                </a:solidFill>
                <a:latin typeface="Arial"/>
                <a:cs typeface="Arial"/>
              </a:rPr>
              <a:t>integration</a:t>
            </a:r>
            <a:endParaRPr lang="en-US" sz="4800" b="1" kern="0" spc="-200" dirty="0">
              <a:solidFill>
                <a:srgbClr val="C8DA2B"/>
              </a:solidFill>
              <a:latin typeface="Arial"/>
              <a:cs typeface="Arial"/>
            </a:endParaRPr>
          </a:p>
        </p:txBody>
      </p:sp>
      <p:sp>
        <p:nvSpPr>
          <p:cNvPr id="14" name="TextBox 13"/>
          <p:cNvSpPr txBox="1"/>
          <p:nvPr/>
        </p:nvSpPr>
        <p:spPr>
          <a:xfrm>
            <a:off x="699913" y="453508"/>
            <a:ext cx="3136165" cy="391389"/>
          </a:xfrm>
          <a:prstGeom prst="rect">
            <a:avLst/>
          </a:prstGeom>
          <a:noFill/>
        </p:spPr>
        <p:txBody>
          <a:bodyPr wrap="square" lIns="0" tIns="0" rIns="0" bIns="0" rtlCol="0">
            <a:spAutoFit/>
          </a:bodyPr>
          <a:lstStyle/>
          <a:p>
            <a:pPr>
              <a:lnSpc>
                <a:spcPct val="90000"/>
              </a:lnSpc>
            </a:pPr>
            <a:r>
              <a:rPr lang="en-US" sz="1400" b="1" dirty="0" smtClean="0">
                <a:solidFill>
                  <a:srgbClr val="BFBFBF"/>
                </a:solidFill>
                <a:latin typeface="Arial"/>
                <a:cs typeface="Arial"/>
              </a:rPr>
              <a:t>READINESS TO</a:t>
            </a:r>
            <a:br>
              <a:rPr lang="en-US" sz="1400" b="1" dirty="0" smtClean="0">
                <a:solidFill>
                  <a:srgbClr val="BFBFBF"/>
                </a:solidFill>
                <a:latin typeface="Arial"/>
                <a:cs typeface="Arial"/>
              </a:rPr>
            </a:br>
            <a:r>
              <a:rPr lang="en-US" sz="1400" b="1" dirty="0" smtClean="0">
                <a:solidFill>
                  <a:srgbClr val="BFBFBF"/>
                </a:solidFill>
                <a:latin typeface="Arial"/>
                <a:cs typeface="Arial"/>
              </a:rPr>
              <a:t>SUPPORT TECHNOLOGY </a:t>
            </a:r>
            <a:endParaRPr lang="en-US" sz="1400" b="1" kern="0" dirty="0">
              <a:solidFill>
                <a:srgbClr val="BFBFBF"/>
              </a:solidFill>
              <a:latin typeface="Arial"/>
              <a:cs typeface="Arial"/>
            </a:endParaRPr>
          </a:p>
        </p:txBody>
      </p:sp>
      <p:sp>
        <p:nvSpPr>
          <p:cNvPr id="15" name="TextBox 14"/>
          <p:cNvSpPr txBox="1"/>
          <p:nvPr/>
        </p:nvSpPr>
        <p:spPr>
          <a:xfrm>
            <a:off x="267291" y="245941"/>
            <a:ext cx="921858" cy="677108"/>
          </a:xfrm>
          <a:prstGeom prst="rect">
            <a:avLst/>
          </a:prstGeom>
          <a:noFill/>
        </p:spPr>
        <p:txBody>
          <a:bodyPr wrap="square" lIns="0" tIns="0" rIns="0" bIns="0" rtlCol="0" anchor="t">
            <a:spAutoFit/>
          </a:bodyPr>
          <a:lstStyle/>
          <a:p>
            <a:r>
              <a:rPr lang="en-US" sz="4400" b="1" kern="0" spc="-300" dirty="0" smtClean="0">
                <a:solidFill>
                  <a:schemeClr val="bg1">
                    <a:lumMod val="75000"/>
                  </a:schemeClr>
                </a:solidFill>
                <a:latin typeface="Arial"/>
                <a:cs typeface="Arial"/>
              </a:rPr>
              <a:t>4</a:t>
            </a:r>
            <a:endParaRPr lang="en-US" sz="4400" b="1" kern="0" spc="-300" baseline="30000" dirty="0">
              <a:solidFill>
                <a:schemeClr val="bg1">
                  <a:lumMod val="75000"/>
                </a:schemeClr>
              </a:solidFill>
              <a:latin typeface="Arial"/>
              <a:cs typeface="Arial"/>
            </a:endParaRPr>
          </a:p>
        </p:txBody>
      </p:sp>
      <p:grpSp>
        <p:nvGrpSpPr>
          <p:cNvPr id="9" name="Group 8"/>
          <p:cNvGrpSpPr/>
          <p:nvPr/>
        </p:nvGrpSpPr>
        <p:grpSpPr>
          <a:xfrm>
            <a:off x="8707438" y="241298"/>
            <a:ext cx="466725" cy="1651001"/>
            <a:chOff x="8707438" y="241298"/>
            <a:chExt cx="466725" cy="1651001"/>
          </a:xfrm>
        </p:grpSpPr>
        <p:sp>
          <p:nvSpPr>
            <p:cNvPr id="10" name="Rectangle 9"/>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2287" y="1963958"/>
            <a:ext cx="8237230" cy="2437590"/>
          </a:xfrm>
          <a:prstGeom prst="rect">
            <a:avLst/>
          </a:prstGeom>
          <a:noFill/>
        </p:spPr>
        <p:txBody>
          <a:bodyPr wrap="square" tIns="0" rIns="0" bIns="0" rtlCol="0">
            <a:spAutoFit/>
          </a:bodyPr>
          <a:lstStyle/>
          <a:p>
            <a:pPr>
              <a:lnSpc>
                <a:spcPct val="80000"/>
              </a:lnSpc>
            </a:pPr>
            <a:r>
              <a:rPr lang="en-US" sz="6600" b="1" kern="0" spc="-300" dirty="0">
                <a:solidFill>
                  <a:schemeClr val="bg1">
                    <a:lumMod val="65000"/>
                  </a:schemeClr>
                </a:solidFill>
                <a:latin typeface="Arial"/>
                <a:cs typeface="Arial"/>
              </a:rPr>
              <a:t>A</a:t>
            </a:r>
            <a:r>
              <a:rPr lang="en-US" sz="6600" b="1" kern="0" spc="-300" dirty="0" smtClean="0">
                <a:solidFill>
                  <a:schemeClr val="bg1">
                    <a:lumMod val="65000"/>
                  </a:schemeClr>
                </a:solidFill>
                <a:latin typeface="Arial"/>
                <a:cs typeface="Arial"/>
              </a:rPr>
              <a:t>re your learning spaces supporting</a:t>
            </a:r>
            <a:br>
              <a:rPr lang="en-US" sz="6600" b="1" kern="0" spc="-300" dirty="0" smtClean="0">
                <a:solidFill>
                  <a:schemeClr val="bg1">
                    <a:lumMod val="65000"/>
                  </a:schemeClr>
                </a:solidFill>
                <a:latin typeface="Arial"/>
                <a:cs typeface="Arial"/>
              </a:rPr>
            </a:br>
            <a:r>
              <a:rPr lang="en-US" sz="6600" b="1" kern="0" spc="-300" dirty="0" smtClean="0">
                <a:solidFill>
                  <a:srgbClr val="C8DA2B"/>
                </a:solidFill>
                <a:latin typeface="Arial"/>
                <a:cs typeface="Arial"/>
              </a:rPr>
              <a:t>active learning?</a:t>
            </a:r>
          </a:p>
        </p:txBody>
      </p:sp>
      <p:grpSp>
        <p:nvGrpSpPr>
          <p:cNvPr id="7" name="Group 6"/>
          <p:cNvGrpSpPr/>
          <p:nvPr/>
        </p:nvGrpSpPr>
        <p:grpSpPr>
          <a:xfrm>
            <a:off x="8707438" y="241298"/>
            <a:ext cx="466725" cy="1651001"/>
            <a:chOff x="8707438" y="241298"/>
            <a:chExt cx="466725" cy="1651001"/>
          </a:xfrm>
        </p:grpSpPr>
        <p:sp>
          <p:nvSpPr>
            <p:cNvPr id="8" name="Rectangle 7"/>
            <p:cNvSpPr/>
            <p:nvPr/>
          </p:nvSpPr>
          <p:spPr>
            <a:xfrm flipV="1">
              <a:off x="8707438" y="241299"/>
              <a:ext cx="466725" cy="1651000"/>
            </a:xfrm>
            <a:prstGeom prst="rect">
              <a:avLst/>
            </a:prstGeom>
            <a:solidFill>
              <a:srgbClr val="C8DA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0" name="TextBox 9"/>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111236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228600"/>
            <a:ext cx="8686800" cy="6400800"/>
          </a:xfrm>
          <a:prstGeom prst="rect">
            <a:avLst/>
          </a:prstGeom>
          <a:solidFill>
            <a:srgbClr val="8AE2D1"/>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dirty="0">
              <a:solidFill>
                <a:srgbClr val="8AE2D1"/>
              </a:solidFill>
            </a:endParaRPr>
          </a:p>
        </p:txBody>
      </p:sp>
      <p:sp>
        <p:nvSpPr>
          <p:cNvPr id="8" name="TextBox 7"/>
          <p:cNvSpPr txBox="1"/>
          <p:nvPr/>
        </p:nvSpPr>
        <p:spPr>
          <a:xfrm>
            <a:off x="731520" y="2494188"/>
            <a:ext cx="7599732" cy="1897955"/>
          </a:xfrm>
          <a:prstGeom prst="rect">
            <a:avLst/>
          </a:prstGeom>
          <a:noFill/>
        </p:spPr>
        <p:txBody>
          <a:bodyPr wrap="square" lIns="0" tIns="0" rIns="0" bIns="0" rtlCol="0">
            <a:spAutoFit/>
          </a:bodyPr>
          <a:lstStyle/>
          <a:p>
            <a:pPr>
              <a:lnSpc>
                <a:spcPct val="75000"/>
              </a:lnSpc>
            </a:pPr>
            <a:r>
              <a:rPr lang="en-US" sz="8000" b="1" spc="-300" dirty="0" smtClean="0">
                <a:solidFill>
                  <a:srgbClr val="FFFFFF"/>
                </a:solidFill>
                <a:latin typeface="Arial"/>
                <a:cs typeface="Arial"/>
              </a:rPr>
              <a:t>design </a:t>
            </a:r>
          </a:p>
          <a:p>
            <a:pPr>
              <a:lnSpc>
                <a:spcPct val="75000"/>
              </a:lnSpc>
            </a:pPr>
            <a:r>
              <a:rPr lang="en-US" sz="8000" b="1" spc="-300" dirty="0" smtClean="0">
                <a:solidFill>
                  <a:srgbClr val="FFFFFF"/>
                </a:solidFill>
                <a:latin typeface="Arial"/>
                <a:cs typeface="Arial"/>
              </a:rPr>
              <a:t>principles</a:t>
            </a:r>
            <a:endParaRPr lang="en-US" sz="8000" b="1" spc="-300" dirty="0">
              <a:solidFill>
                <a:srgbClr val="FFFFFF"/>
              </a:solidFill>
            </a:endParaRPr>
          </a:p>
        </p:txBody>
      </p:sp>
    </p:spTree>
    <p:extLst>
      <p:ext uri="{BB962C8B-B14F-4D97-AF65-F5344CB8AC3E}">
        <p14:creationId xmlns:p14="http://schemas.microsoft.com/office/powerpoint/2010/main" val="254431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ubber bands.jpg"/>
          <p:cNvPicPr>
            <a:picLocks noChangeAspect="1"/>
          </p:cNvPicPr>
          <p:nvPr/>
        </p:nvPicPr>
        <p:blipFill>
          <a:blip r:embed="rId3" cstate="screen"/>
          <a:stretch>
            <a:fillRect/>
          </a:stretch>
        </p:blipFill>
        <p:spPr>
          <a:xfrm>
            <a:off x="794843" y="2054500"/>
            <a:ext cx="8321595" cy="4695545"/>
          </a:xfrm>
          <a:prstGeom prst="rect">
            <a:avLst/>
          </a:prstGeom>
        </p:spPr>
      </p:pic>
      <p:sp>
        <p:nvSpPr>
          <p:cNvPr id="20" name="TextBox 19"/>
          <p:cNvSpPr txBox="1"/>
          <p:nvPr/>
        </p:nvSpPr>
        <p:spPr>
          <a:xfrm>
            <a:off x="887203" y="698126"/>
            <a:ext cx="5758633" cy="1772793"/>
          </a:xfrm>
          <a:prstGeom prst="rect">
            <a:avLst/>
          </a:prstGeom>
          <a:noFill/>
        </p:spPr>
        <p:txBody>
          <a:bodyPr wrap="square" tIns="0" rIns="0" bIns="0" rtlCol="0">
            <a:spAutoFit/>
          </a:bodyPr>
          <a:lstStyle/>
          <a:p>
            <a:pPr>
              <a:lnSpc>
                <a:spcPct val="80000"/>
              </a:lnSpc>
            </a:pPr>
            <a:r>
              <a:rPr lang="en-US" sz="4800" b="1" kern="0" spc="-150" dirty="0" smtClean="0">
                <a:solidFill>
                  <a:schemeClr val="bg1">
                    <a:lumMod val="65000"/>
                  </a:schemeClr>
                </a:solidFill>
                <a:latin typeface="Arial"/>
                <a:cs typeface="Arial"/>
              </a:rPr>
              <a:t>Is your campus an</a:t>
            </a:r>
            <a:br>
              <a:rPr lang="en-US" sz="4800" b="1" kern="0" spc="-150" dirty="0" smtClean="0">
                <a:solidFill>
                  <a:schemeClr val="bg1">
                    <a:lumMod val="65000"/>
                  </a:schemeClr>
                </a:solidFill>
                <a:latin typeface="Arial"/>
                <a:cs typeface="Arial"/>
              </a:rPr>
            </a:br>
            <a:r>
              <a:rPr lang="en-US" sz="4800" b="1" kern="0" spc="-150" dirty="0" smtClean="0">
                <a:solidFill>
                  <a:srgbClr val="8AE2D1"/>
                </a:solidFill>
                <a:latin typeface="Arial"/>
                <a:cs typeface="Arial"/>
              </a:rPr>
              <a:t>active learning ecosystem?</a:t>
            </a:r>
          </a:p>
        </p:txBody>
      </p:sp>
    </p:spTree>
    <p:extLst>
      <p:ext uri="{BB962C8B-B14F-4D97-AF65-F5344CB8AC3E}">
        <p14:creationId xmlns:p14="http://schemas.microsoft.com/office/powerpoint/2010/main" val="344258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478" y="1493889"/>
            <a:ext cx="5257800" cy="5257800"/>
          </a:xfrm>
          <a:prstGeom prst="rect">
            <a:avLst/>
          </a:prstGeom>
        </p:spPr>
      </p:pic>
      <p:sp>
        <p:nvSpPr>
          <p:cNvPr id="8" name="TextBox 7"/>
          <p:cNvSpPr txBox="1"/>
          <p:nvPr/>
        </p:nvSpPr>
        <p:spPr>
          <a:xfrm>
            <a:off x="519388" y="984673"/>
            <a:ext cx="3992278" cy="886397"/>
          </a:xfrm>
          <a:prstGeom prst="rect">
            <a:avLst/>
          </a:prstGeom>
          <a:noFill/>
        </p:spPr>
        <p:txBody>
          <a:bodyPr wrap="square" lIns="0" tIns="0" rIns="0" bIns="0" rtlCol="0">
            <a:spAutoFit/>
          </a:bodyPr>
          <a:lstStyle/>
          <a:p>
            <a:pPr>
              <a:lnSpc>
                <a:spcPct val="80000"/>
              </a:lnSpc>
            </a:pPr>
            <a:r>
              <a:rPr lang="en-US" sz="3600" b="1" spc="-150" dirty="0">
                <a:solidFill>
                  <a:schemeClr val="bg1">
                    <a:lumMod val="65000"/>
                  </a:schemeClr>
                </a:solidFill>
                <a:latin typeface="Arial" pitchFamily="34" charset="0"/>
                <a:cs typeface="Arial" pitchFamily="34" charset="0"/>
              </a:rPr>
              <a:t>a</a:t>
            </a:r>
            <a:r>
              <a:rPr lang="en-US" sz="3600" b="1" spc="-150" dirty="0" smtClean="0">
                <a:solidFill>
                  <a:schemeClr val="bg1">
                    <a:lumMod val="65000"/>
                  </a:schemeClr>
                </a:solidFill>
                <a:latin typeface="Arial" pitchFamily="34" charset="0"/>
                <a:cs typeface="Arial" pitchFamily="34" charset="0"/>
              </a:rPr>
              <a:t>ctive learning ecosystem</a:t>
            </a:r>
            <a:endParaRPr lang="en-US" sz="3600" b="1" spc="-150" dirty="0">
              <a:solidFill>
                <a:schemeClr val="bg1">
                  <a:lumMod val="65000"/>
                </a:schemeClr>
              </a:solidFill>
              <a:latin typeface="Arial" pitchFamily="34" charset="0"/>
              <a:cs typeface="Arial" pitchFamily="34" charset="0"/>
            </a:endParaRPr>
          </a:p>
        </p:txBody>
      </p:sp>
      <p:sp>
        <p:nvSpPr>
          <p:cNvPr id="7" name="TextBox 6"/>
          <p:cNvSpPr txBox="1"/>
          <p:nvPr/>
        </p:nvSpPr>
        <p:spPr>
          <a:xfrm rot="5400000">
            <a:off x="8114745"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LEARNING PLACES</a:t>
            </a:r>
            <a:endParaRPr lang="en-US" sz="1100" b="1" dirty="0">
              <a:solidFill>
                <a:schemeClr val="bg1"/>
              </a:solidFill>
              <a:latin typeface="Arial"/>
              <a:cs typeface="Arial"/>
            </a:endParaRPr>
          </a:p>
        </p:txBody>
      </p:sp>
      <p:grpSp>
        <p:nvGrpSpPr>
          <p:cNvPr id="12" name="Group 11"/>
          <p:cNvGrpSpPr/>
          <p:nvPr/>
        </p:nvGrpSpPr>
        <p:grpSpPr>
          <a:xfrm>
            <a:off x="8707438" y="241298"/>
            <a:ext cx="466725" cy="1651001"/>
            <a:chOff x="8707438" y="241298"/>
            <a:chExt cx="466725" cy="1651001"/>
          </a:xfrm>
          <a:solidFill>
            <a:srgbClr val="8AE2D1"/>
          </a:solidFill>
        </p:grpSpPr>
        <p:sp>
          <p:nvSpPr>
            <p:cNvPr id="13" name="Rectangle 12"/>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4" name="TextBox 13"/>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190517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8579" y="1993530"/>
            <a:ext cx="4903421" cy="249299"/>
          </a:xfrm>
          <a:prstGeom prst="rect">
            <a:avLst/>
          </a:prstGeom>
          <a:noFill/>
        </p:spPr>
        <p:txBody>
          <a:bodyPr wrap="square" lIns="0" tIns="0" rIns="0" bIns="0" rtlCol="0">
            <a:spAutoFit/>
          </a:bodyPr>
          <a:lstStyle/>
          <a:p>
            <a:pPr>
              <a:lnSpc>
                <a:spcPct val="90000"/>
              </a:lnSpc>
            </a:pPr>
            <a:r>
              <a:rPr lang="en-US" dirty="0" smtClean="0">
                <a:solidFill>
                  <a:srgbClr val="7F7F7F"/>
                </a:solidFill>
                <a:latin typeface="Arial"/>
                <a:cs typeface="Arial"/>
              </a:rPr>
              <a:t>the complexity of an interconnected world</a:t>
            </a:r>
            <a:endParaRPr lang="en-US" kern="0" dirty="0">
              <a:solidFill>
                <a:srgbClr val="7F7F7F"/>
              </a:solidFill>
              <a:latin typeface="Arial"/>
              <a:cs typeface="Arial"/>
            </a:endParaRPr>
          </a:p>
        </p:txBody>
      </p:sp>
      <p:sp>
        <p:nvSpPr>
          <p:cNvPr id="3" name="TextBox 2"/>
          <p:cNvSpPr txBox="1"/>
          <p:nvPr/>
        </p:nvSpPr>
        <p:spPr>
          <a:xfrm>
            <a:off x="938579" y="1481882"/>
            <a:ext cx="3136165" cy="492443"/>
          </a:xfrm>
          <a:prstGeom prst="rect">
            <a:avLst/>
          </a:prstGeom>
          <a:noFill/>
        </p:spPr>
        <p:txBody>
          <a:bodyPr wrap="square" lIns="0" tIns="0" rIns="0" bIns="0" rtlCol="0" anchor="t">
            <a:spAutoFit/>
          </a:bodyPr>
          <a:lstStyle/>
          <a:p>
            <a:r>
              <a:rPr lang="en-US" sz="3200" b="1" kern="0" spc="-150" dirty="0" smtClean="0">
                <a:solidFill>
                  <a:srgbClr val="8AE2D1"/>
                </a:solidFill>
                <a:latin typeface="Arial"/>
                <a:cs typeface="Arial"/>
              </a:rPr>
              <a:t>embraces</a:t>
            </a:r>
            <a:endParaRPr lang="en-US" sz="3200" b="1" kern="0" spc="-150" baseline="30000" dirty="0">
              <a:solidFill>
                <a:srgbClr val="8AE2D1"/>
              </a:solidFill>
              <a:latin typeface="Arial"/>
              <a:cs typeface="Arial"/>
            </a:endParaRPr>
          </a:p>
        </p:txBody>
      </p:sp>
      <p:sp>
        <p:nvSpPr>
          <p:cNvPr id="4" name="TextBox 3"/>
          <p:cNvSpPr txBox="1"/>
          <p:nvPr/>
        </p:nvSpPr>
        <p:spPr>
          <a:xfrm>
            <a:off x="938579" y="3182675"/>
            <a:ext cx="3701806" cy="498598"/>
          </a:xfrm>
          <a:prstGeom prst="rect">
            <a:avLst/>
          </a:prstGeom>
          <a:noFill/>
        </p:spPr>
        <p:txBody>
          <a:bodyPr wrap="square" lIns="0" tIns="0" rIns="0" bIns="0" rtlCol="0">
            <a:spAutoFit/>
          </a:bodyPr>
          <a:lstStyle/>
          <a:p>
            <a:pPr>
              <a:lnSpc>
                <a:spcPct val="90000"/>
              </a:lnSpc>
            </a:pPr>
            <a:r>
              <a:rPr lang="en-US" dirty="0" smtClean="0">
                <a:solidFill>
                  <a:srgbClr val="7F7F7F"/>
                </a:solidFill>
                <a:latin typeface="Arial"/>
                <a:cs typeface="Arial"/>
              </a:rPr>
              <a:t>the interdependent relationship of pedagogy, technology, and space</a:t>
            </a:r>
            <a:endParaRPr lang="en-US" kern="0" dirty="0">
              <a:solidFill>
                <a:srgbClr val="7F7F7F"/>
              </a:solidFill>
              <a:latin typeface="Arial"/>
              <a:cs typeface="Arial"/>
            </a:endParaRPr>
          </a:p>
        </p:txBody>
      </p:sp>
      <p:sp>
        <p:nvSpPr>
          <p:cNvPr id="5" name="TextBox 4"/>
          <p:cNvSpPr txBox="1"/>
          <p:nvPr/>
        </p:nvSpPr>
        <p:spPr>
          <a:xfrm>
            <a:off x="938579" y="2671027"/>
            <a:ext cx="3136165" cy="492443"/>
          </a:xfrm>
          <a:prstGeom prst="rect">
            <a:avLst/>
          </a:prstGeom>
          <a:noFill/>
        </p:spPr>
        <p:txBody>
          <a:bodyPr wrap="square" lIns="0" tIns="0" rIns="0" bIns="0" rtlCol="0" anchor="t">
            <a:spAutoFit/>
          </a:bodyPr>
          <a:lstStyle/>
          <a:p>
            <a:r>
              <a:rPr lang="en-US" sz="3200" b="1" kern="0" spc="-150" dirty="0" smtClean="0">
                <a:solidFill>
                  <a:srgbClr val="8AE2D1"/>
                </a:solidFill>
                <a:latin typeface="Arial"/>
                <a:cs typeface="Arial"/>
              </a:rPr>
              <a:t>leverages</a:t>
            </a:r>
            <a:endParaRPr lang="en-US" sz="3200" b="1" kern="0" spc="-150" baseline="30000" dirty="0">
              <a:solidFill>
                <a:srgbClr val="8AE2D1"/>
              </a:solidFill>
              <a:latin typeface="Arial"/>
              <a:cs typeface="Arial"/>
            </a:endParaRPr>
          </a:p>
        </p:txBody>
      </p:sp>
      <p:sp>
        <p:nvSpPr>
          <p:cNvPr id="6" name="TextBox 5"/>
          <p:cNvSpPr txBox="1"/>
          <p:nvPr/>
        </p:nvSpPr>
        <p:spPr>
          <a:xfrm>
            <a:off x="938579" y="4672045"/>
            <a:ext cx="4229344" cy="1246495"/>
          </a:xfrm>
          <a:prstGeom prst="rect">
            <a:avLst/>
          </a:prstGeom>
          <a:noFill/>
        </p:spPr>
        <p:txBody>
          <a:bodyPr wrap="square" lIns="0" tIns="0" rIns="0" bIns="0" rtlCol="0">
            <a:spAutoFit/>
          </a:bodyPr>
          <a:lstStyle/>
          <a:p>
            <a:pPr>
              <a:lnSpc>
                <a:spcPct val="90000"/>
              </a:lnSpc>
            </a:pPr>
            <a:r>
              <a:rPr lang="en-US" dirty="0" smtClean="0">
                <a:solidFill>
                  <a:srgbClr val="7F7F7F"/>
                </a:solidFill>
                <a:latin typeface="Arial"/>
                <a:cs typeface="Arial"/>
              </a:rPr>
              <a:t>an environment of interrelated spaces and solutions that give users choice and control over where and how they learn, through spaces that offer a palette of place, posture and presence</a:t>
            </a:r>
          </a:p>
        </p:txBody>
      </p:sp>
      <p:sp>
        <p:nvSpPr>
          <p:cNvPr id="7" name="TextBox 6"/>
          <p:cNvSpPr txBox="1"/>
          <p:nvPr/>
        </p:nvSpPr>
        <p:spPr>
          <a:xfrm>
            <a:off x="938579" y="4137307"/>
            <a:ext cx="3136165" cy="492443"/>
          </a:xfrm>
          <a:prstGeom prst="rect">
            <a:avLst/>
          </a:prstGeom>
          <a:noFill/>
        </p:spPr>
        <p:txBody>
          <a:bodyPr wrap="square" lIns="0" tIns="0" rIns="0" bIns="0" rtlCol="0" anchor="t">
            <a:spAutoFit/>
          </a:bodyPr>
          <a:lstStyle/>
          <a:p>
            <a:r>
              <a:rPr lang="en-US" sz="3200" b="1" kern="0" spc="-150" dirty="0" smtClean="0">
                <a:solidFill>
                  <a:srgbClr val="8AE2D1"/>
                </a:solidFill>
                <a:latin typeface="Arial"/>
                <a:cs typeface="Arial"/>
              </a:rPr>
              <a:t>provides</a:t>
            </a:r>
            <a:endParaRPr lang="en-US" sz="3200" b="1" kern="0" spc="-150" baseline="30000" dirty="0">
              <a:solidFill>
                <a:srgbClr val="8AE2D1"/>
              </a:solidFill>
              <a:latin typeface="Arial"/>
              <a:cs typeface="Arial"/>
            </a:endParaRPr>
          </a:p>
        </p:txBody>
      </p:sp>
      <p:grpSp>
        <p:nvGrpSpPr>
          <p:cNvPr id="16" name="Group 15"/>
          <p:cNvGrpSpPr/>
          <p:nvPr/>
        </p:nvGrpSpPr>
        <p:grpSpPr>
          <a:xfrm>
            <a:off x="8707438" y="241298"/>
            <a:ext cx="466725" cy="1651001"/>
            <a:chOff x="8707438" y="241298"/>
            <a:chExt cx="466725" cy="1651001"/>
          </a:xfrm>
          <a:solidFill>
            <a:srgbClr val="8AE2D1"/>
          </a:solidFill>
        </p:grpSpPr>
        <p:sp>
          <p:nvSpPr>
            <p:cNvPr id="17" name="Rectangle 16"/>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8" name="TextBox 17"/>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1" name="TextBox 10"/>
          <p:cNvSpPr txBox="1"/>
          <p:nvPr/>
        </p:nvSpPr>
        <p:spPr>
          <a:xfrm>
            <a:off x="519387" y="514154"/>
            <a:ext cx="5622105" cy="443198"/>
          </a:xfrm>
          <a:prstGeom prst="rect">
            <a:avLst/>
          </a:prstGeom>
          <a:noFill/>
        </p:spPr>
        <p:txBody>
          <a:bodyPr wrap="square" lIns="0" tIns="0" rIns="0" bIns="0" rtlCol="0">
            <a:spAutoFit/>
          </a:bodyPr>
          <a:lstStyle/>
          <a:p>
            <a:pPr>
              <a:lnSpc>
                <a:spcPct val="80000"/>
              </a:lnSpc>
            </a:pPr>
            <a:r>
              <a:rPr lang="en-US" sz="3600" b="1" spc="-150" dirty="0">
                <a:solidFill>
                  <a:schemeClr val="bg1">
                    <a:lumMod val="65000"/>
                  </a:schemeClr>
                </a:solidFill>
                <a:latin typeface="Arial" pitchFamily="34" charset="0"/>
                <a:cs typeface="Arial" pitchFamily="34" charset="0"/>
              </a:rPr>
              <a:t>a</a:t>
            </a:r>
            <a:r>
              <a:rPr lang="en-US" sz="3600" b="1" spc="-150" dirty="0" smtClean="0">
                <a:solidFill>
                  <a:schemeClr val="bg1">
                    <a:lumMod val="65000"/>
                  </a:schemeClr>
                </a:solidFill>
                <a:latin typeface="Arial" pitchFamily="34" charset="0"/>
                <a:cs typeface="Arial" pitchFamily="34" charset="0"/>
              </a:rPr>
              <a:t>ctive learning ecosystem</a:t>
            </a:r>
            <a:endParaRPr lang="en-US" sz="3600" b="1" spc="-15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9481825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28048" y="2025470"/>
            <a:ext cx="5958383" cy="830997"/>
          </a:xfrm>
          <a:prstGeom prst="rect">
            <a:avLst/>
          </a:prstGeom>
          <a:noFill/>
        </p:spPr>
        <p:txBody>
          <a:bodyPr wrap="square" lIns="0" tIns="0" rIns="0" bIns="0" rtlCol="0">
            <a:spAutoFit/>
          </a:bodyPr>
          <a:lstStyle/>
          <a:p>
            <a:pPr lvl="0" defTabSz="914400" fontAlgn="base">
              <a:spcBef>
                <a:spcPct val="0"/>
              </a:spcBef>
              <a:spcAft>
                <a:spcPts val="1200"/>
              </a:spcAft>
              <a:buClr>
                <a:schemeClr val="tx1">
                  <a:lumMod val="50000"/>
                  <a:lumOff val="50000"/>
                </a:schemeClr>
              </a:buClr>
              <a:buSzPct val="80000"/>
              <a:tabLst>
                <a:tab pos="2235200" algn="l"/>
              </a:tabLst>
              <a:defRPr/>
            </a:pPr>
            <a:r>
              <a:rPr lang="en-US" dirty="0">
                <a:solidFill>
                  <a:srgbClr val="7F7F7F"/>
                </a:solidFill>
                <a:latin typeface="Arial" pitchFamily="34" charset="0"/>
                <a:cs typeface="Arial" pitchFamily="34" charset="0"/>
              </a:rPr>
              <a:t>Bring people from multiple buildings and campus together </a:t>
            </a:r>
            <a:br>
              <a:rPr lang="en-US" dirty="0">
                <a:solidFill>
                  <a:srgbClr val="7F7F7F"/>
                </a:solidFill>
                <a:latin typeface="Arial" pitchFamily="34" charset="0"/>
                <a:cs typeface="Arial" pitchFamily="34" charset="0"/>
              </a:rPr>
            </a:br>
            <a:r>
              <a:rPr lang="en-US" dirty="0">
                <a:solidFill>
                  <a:srgbClr val="7F7F7F"/>
                </a:solidFill>
                <a:latin typeface="Arial" pitchFamily="34" charset="0"/>
                <a:cs typeface="Arial" pitchFamily="34" charset="0"/>
              </a:rPr>
              <a:t>with technology to connect teams distributed around the world.</a:t>
            </a:r>
            <a:endParaRPr lang="en-US" kern="0" dirty="0">
              <a:solidFill>
                <a:srgbClr val="7F7F7F"/>
              </a:solidFill>
              <a:latin typeface="Arial" pitchFamily="34" charset="0"/>
              <a:ea typeface="Arial Bold"/>
              <a:cs typeface="Arial" pitchFamily="34" charset="0"/>
              <a:sym typeface="Arial Bold"/>
            </a:endParaRPr>
          </a:p>
        </p:txBody>
      </p:sp>
      <p:sp>
        <p:nvSpPr>
          <p:cNvPr id="10" name="TextBox 9"/>
          <p:cNvSpPr txBox="1"/>
          <p:nvPr/>
        </p:nvSpPr>
        <p:spPr>
          <a:xfrm>
            <a:off x="928048" y="1513822"/>
            <a:ext cx="2631552" cy="461665"/>
          </a:xfrm>
          <a:prstGeom prst="rect">
            <a:avLst/>
          </a:prstGeom>
          <a:noFill/>
        </p:spPr>
        <p:txBody>
          <a:bodyPr wrap="square" lIns="0" tIns="0" rIns="0" bIns="0" rtlCol="0" anchor="t">
            <a:spAutoFit/>
          </a:bodyPr>
          <a:lstStyle/>
          <a:p>
            <a:r>
              <a:rPr lang="en-US" sz="3000" b="1" kern="0" spc="-150" dirty="0" smtClean="0">
                <a:solidFill>
                  <a:srgbClr val="8AE2D1"/>
                </a:solidFill>
                <a:latin typeface="Arial"/>
                <a:cs typeface="Arial"/>
              </a:rPr>
              <a:t>come together</a:t>
            </a:r>
            <a:endParaRPr lang="en-US" sz="3000" b="1" kern="0" spc="-150" baseline="30000" dirty="0">
              <a:solidFill>
                <a:srgbClr val="8AE2D1"/>
              </a:solidFill>
              <a:latin typeface="Arial"/>
              <a:cs typeface="Arial"/>
            </a:endParaRPr>
          </a:p>
        </p:txBody>
      </p:sp>
      <p:sp>
        <p:nvSpPr>
          <p:cNvPr id="11" name="TextBox 10"/>
          <p:cNvSpPr txBox="1"/>
          <p:nvPr/>
        </p:nvSpPr>
        <p:spPr>
          <a:xfrm>
            <a:off x="928049" y="3624055"/>
            <a:ext cx="6651110" cy="830997"/>
          </a:xfrm>
          <a:prstGeom prst="rect">
            <a:avLst/>
          </a:prstGeom>
          <a:noFill/>
        </p:spPr>
        <p:txBody>
          <a:bodyPr wrap="square" lIns="0" tIns="0" rIns="0" bIns="0" rtlCol="0">
            <a:spAutoFit/>
          </a:bodyPr>
          <a:lstStyle/>
          <a:p>
            <a:pPr lvl="0" defTabSz="914400" fontAlgn="base">
              <a:spcBef>
                <a:spcPct val="0"/>
              </a:spcBef>
              <a:spcAft>
                <a:spcPts val="1200"/>
              </a:spcAft>
              <a:buClr>
                <a:schemeClr val="tx1">
                  <a:lumMod val="50000"/>
                  <a:lumOff val="50000"/>
                </a:schemeClr>
              </a:buClr>
              <a:buSzPct val="80000"/>
              <a:tabLst>
                <a:tab pos="2235200" algn="l"/>
              </a:tabLst>
              <a:defRPr/>
            </a:pPr>
            <a:r>
              <a:rPr lang="en-US" dirty="0">
                <a:solidFill>
                  <a:srgbClr val="7F7F7F"/>
                </a:solidFill>
                <a:latin typeface="Arial" pitchFamily="34" charset="0"/>
                <a:cs typeface="Arial" pitchFamily="34" charset="0"/>
              </a:rPr>
              <a:t>Create a range of spaces and allow people to study in whatever </a:t>
            </a:r>
            <a:br>
              <a:rPr lang="en-US" dirty="0">
                <a:solidFill>
                  <a:srgbClr val="7F7F7F"/>
                </a:solidFill>
                <a:latin typeface="Arial" pitchFamily="34" charset="0"/>
                <a:cs typeface="Arial" pitchFamily="34" charset="0"/>
              </a:rPr>
            </a:br>
            <a:r>
              <a:rPr lang="en-US" dirty="0">
                <a:solidFill>
                  <a:srgbClr val="7F7F7F"/>
                </a:solidFill>
                <a:latin typeface="Arial" pitchFamily="34" charset="0"/>
                <a:cs typeface="Arial" pitchFamily="34" charset="0"/>
              </a:rPr>
              <a:t>location they learn best; offer a mix of </a:t>
            </a:r>
            <a:r>
              <a:rPr lang="en-US" dirty="0" smtClean="0">
                <a:solidFill>
                  <a:srgbClr val="7F7F7F"/>
                </a:solidFill>
                <a:latin typeface="Arial" pitchFamily="34" charset="0"/>
                <a:cs typeface="Arial" pitchFamily="34" charset="0"/>
              </a:rPr>
              <a:t>private and public spaces for </a:t>
            </a:r>
            <a:r>
              <a:rPr lang="en-US" dirty="0">
                <a:solidFill>
                  <a:srgbClr val="7F7F7F"/>
                </a:solidFill>
                <a:latin typeface="Arial" pitchFamily="34" charset="0"/>
                <a:cs typeface="Arial" pitchFamily="34" charset="0"/>
              </a:rPr>
              <a:t>faculty and students.</a:t>
            </a:r>
            <a:r>
              <a:rPr lang="en-US" kern="0" dirty="0">
                <a:solidFill>
                  <a:srgbClr val="7F7F7F"/>
                </a:solidFill>
                <a:latin typeface="Arial" pitchFamily="34" charset="0"/>
                <a:cs typeface="Arial" pitchFamily="34" charset="0"/>
              </a:rPr>
              <a:t>	</a:t>
            </a:r>
          </a:p>
        </p:txBody>
      </p:sp>
      <p:sp>
        <p:nvSpPr>
          <p:cNvPr id="12" name="TextBox 11"/>
          <p:cNvSpPr txBox="1"/>
          <p:nvPr/>
        </p:nvSpPr>
        <p:spPr>
          <a:xfrm>
            <a:off x="928049" y="3112407"/>
            <a:ext cx="4365109" cy="461665"/>
          </a:xfrm>
          <a:prstGeom prst="rect">
            <a:avLst/>
          </a:prstGeom>
          <a:noFill/>
        </p:spPr>
        <p:txBody>
          <a:bodyPr wrap="square" lIns="0" tIns="0" rIns="0" bIns="0" rtlCol="0" anchor="t">
            <a:spAutoFit/>
          </a:bodyPr>
          <a:lstStyle/>
          <a:p>
            <a:r>
              <a:rPr lang="en-US" sz="3000" b="1" kern="0" spc="-150" dirty="0" smtClean="0">
                <a:solidFill>
                  <a:srgbClr val="8AE2D1"/>
                </a:solidFill>
                <a:latin typeface="Arial"/>
                <a:cs typeface="Arial"/>
              </a:rPr>
              <a:t>control and choice</a:t>
            </a:r>
            <a:endParaRPr lang="en-US" sz="3000" b="1" kern="0" spc="-150" baseline="30000" dirty="0">
              <a:solidFill>
                <a:srgbClr val="8AE2D1"/>
              </a:solidFill>
              <a:latin typeface="Arial"/>
              <a:cs typeface="Arial"/>
            </a:endParaRPr>
          </a:p>
        </p:txBody>
      </p:sp>
      <p:sp>
        <p:nvSpPr>
          <p:cNvPr id="18" name="TextBox 17"/>
          <p:cNvSpPr txBox="1"/>
          <p:nvPr/>
        </p:nvSpPr>
        <p:spPr>
          <a:xfrm>
            <a:off x="928048" y="5290849"/>
            <a:ext cx="5739019" cy="553998"/>
          </a:xfrm>
          <a:prstGeom prst="rect">
            <a:avLst/>
          </a:prstGeom>
          <a:noFill/>
        </p:spPr>
        <p:txBody>
          <a:bodyPr wrap="square" lIns="0" tIns="0" rIns="0" bIns="0" rtlCol="0">
            <a:spAutoFit/>
          </a:bodyPr>
          <a:lstStyle/>
          <a:p>
            <a:pPr lvl="0" defTabSz="914400" fontAlgn="base">
              <a:spcBef>
                <a:spcPct val="0"/>
              </a:spcBef>
              <a:spcAft>
                <a:spcPts val="1200"/>
              </a:spcAft>
              <a:buClr>
                <a:schemeClr val="tx1">
                  <a:lumMod val="50000"/>
                  <a:lumOff val="50000"/>
                </a:schemeClr>
              </a:buClr>
              <a:buSzPct val="80000"/>
              <a:tabLst>
                <a:tab pos="2235200" algn="l"/>
              </a:tabLst>
              <a:defRPr/>
            </a:pPr>
            <a:r>
              <a:rPr lang="en-US" dirty="0">
                <a:solidFill>
                  <a:srgbClr val="7F7F7F"/>
                </a:solidFill>
                <a:latin typeface="Arial" pitchFamily="34" charset="0"/>
                <a:cs typeface="Arial" pitchFamily="34" charset="0"/>
              </a:rPr>
              <a:t>Allow faculty and students to choose the amount of sensory </a:t>
            </a:r>
            <a:r>
              <a:rPr lang="en-US" dirty="0" smtClean="0">
                <a:solidFill>
                  <a:srgbClr val="7F7F7F"/>
                </a:solidFill>
                <a:latin typeface="Arial" pitchFamily="34" charset="0"/>
                <a:cs typeface="Arial" pitchFamily="34" charset="0"/>
              </a:rPr>
              <a:t>stimulation </a:t>
            </a:r>
            <a:r>
              <a:rPr lang="en-US" dirty="0">
                <a:solidFill>
                  <a:srgbClr val="7F7F7F"/>
                </a:solidFill>
                <a:latin typeface="Arial" pitchFamily="34" charset="0"/>
                <a:cs typeface="Arial" pitchFamily="34" charset="0"/>
              </a:rPr>
              <a:t>they want at different times. </a:t>
            </a:r>
            <a:endParaRPr lang="en-US" kern="0" dirty="0">
              <a:solidFill>
                <a:srgbClr val="7F7F7F"/>
              </a:solidFill>
              <a:latin typeface="Arial" pitchFamily="34" charset="0"/>
              <a:ea typeface="ヒラギノ角ゴ ProN W6"/>
              <a:cs typeface="Arial" pitchFamily="34" charset="0"/>
              <a:sym typeface="Arial Bold"/>
            </a:endParaRPr>
          </a:p>
        </p:txBody>
      </p:sp>
      <p:sp>
        <p:nvSpPr>
          <p:cNvPr id="19" name="TextBox 18"/>
          <p:cNvSpPr txBox="1"/>
          <p:nvPr/>
        </p:nvSpPr>
        <p:spPr>
          <a:xfrm>
            <a:off x="928048" y="4756111"/>
            <a:ext cx="4365110" cy="461665"/>
          </a:xfrm>
          <a:prstGeom prst="rect">
            <a:avLst/>
          </a:prstGeom>
          <a:noFill/>
        </p:spPr>
        <p:txBody>
          <a:bodyPr wrap="square" lIns="0" tIns="0" rIns="0" bIns="0" rtlCol="0" anchor="t">
            <a:spAutoFit/>
          </a:bodyPr>
          <a:lstStyle/>
          <a:p>
            <a:r>
              <a:rPr lang="en-US" sz="3000" b="1" kern="0" spc="-150" dirty="0" smtClean="0">
                <a:solidFill>
                  <a:srgbClr val="8AE2D1"/>
                </a:solidFill>
                <a:latin typeface="Arial"/>
                <a:cs typeface="Arial"/>
              </a:rPr>
              <a:t>amp up or down</a:t>
            </a:r>
            <a:endParaRPr lang="en-US" sz="3000" b="1" kern="0" spc="-150" baseline="30000" dirty="0">
              <a:solidFill>
                <a:srgbClr val="8AE2D1"/>
              </a:solidFill>
              <a:latin typeface="Arial"/>
              <a:cs typeface="Arial"/>
            </a:endParaRPr>
          </a:p>
        </p:txBody>
      </p:sp>
      <p:grpSp>
        <p:nvGrpSpPr>
          <p:cNvPr id="14" name="Group 13"/>
          <p:cNvGrpSpPr/>
          <p:nvPr/>
        </p:nvGrpSpPr>
        <p:grpSpPr>
          <a:xfrm>
            <a:off x="8707438" y="241298"/>
            <a:ext cx="466725" cy="1651001"/>
            <a:chOff x="8707438" y="241298"/>
            <a:chExt cx="466725" cy="1651001"/>
          </a:xfrm>
          <a:solidFill>
            <a:srgbClr val="8AE2D1"/>
          </a:solidFill>
        </p:grpSpPr>
        <p:sp>
          <p:nvSpPr>
            <p:cNvPr id="20" name="Rectangle 19"/>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21" name="TextBox 20"/>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5" name="TextBox 14"/>
          <p:cNvSpPr txBox="1"/>
          <p:nvPr/>
        </p:nvSpPr>
        <p:spPr>
          <a:xfrm>
            <a:off x="519387" y="514154"/>
            <a:ext cx="5622105" cy="443198"/>
          </a:xfrm>
          <a:prstGeom prst="rect">
            <a:avLst/>
          </a:prstGeom>
          <a:noFill/>
        </p:spPr>
        <p:txBody>
          <a:bodyPr wrap="square" lIns="0" tIns="0" rIns="0" bIns="0" rtlCol="0">
            <a:spAutoFit/>
          </a:bodyPr>
          <a:lstStyle/>
          <a:p>
            <a:pPr>
              <a:lnSpc>
                <a:spcPct val="80000"/>
              </a:lnSpc>
            </a:pPr>
            <a:r>
              <a:rPr lang="en-US" sz="3600" b="1" spc="-150" dirty="0">
                <a:solidFill>
                  <a:schemeClr val="bg1">
                    <a:lumMod val="65000"/>
                  </a:schemeClr>
                </a:solidFill>
                <a:latin typeface="Arial" pitchFamily="34" charset="0"/>
                <a:cs typeface="Arial" pitchFamily="34" charset="0"/>
              </a:rPr>
              <a:t>d</a:t>
            </a:r>
            <a:r>
              <a:rPr lang="en-US" sz="3600" b="1" spc="-150" dirty="0" smtClean="0">
                <a:solidFill>
                  <a:schemeClr val="bg1">
                    <a:lumMod val="65000"/>
                  </a:schemeClr>
                </a:solidFill>
                <a:latin typeface="Arial" pitchFamily="34" charset="0"/>
                <a:cs typeface="Arial" pitchFamily="34" charset="0"/>
              </a:rPr>
              <a:t>esign principles</a:t>
            </a:r>
            <a:endParaRPr lang="en-US" sz="3600" b="1" spc="-15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361118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707438" y="241298"/>
            <a:ext cx="466725" cy="1651001"/>
            <a:chOff x="8707438" y="241298"/>
            <a:chExt cx="466725" cy="1651001"/>
          </a:xfrm>
          <a:solidFill>
            <a:srgbClr val="8AE2D1"/>
          </a:solidFill>
        </p:grpSpPr>
        <p:sp>
          <p:nvSpPr>
            <p:cNvPr id="7" name="Rectangle 6"/>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9" name="TextBox 8"/>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6417" y="1066799"/>
            <a:ext cx="5489448" cy="5489448"/>
          </a:xfrm>
          <a:prstGeom prst="rect">
            <a:avLst/>
          </a:prstGeom>
        </p:spPr>
      </p:pic>
      <p:sp>
        <p:nvSpPr>
          <p:cNvPr id="8" name="TextBox 7"/>
          <p:cNvSpPr txBox="1"/>
          <p:nvPr/>
        </p:nvSpPr>
        <p:spPr>
          <a:xfrm>
            <a:off x="519387" y="514154"/>
            <a:ext cx="5622105" cy="886397"/>
          </a:xfrm>
          <a:prstGeom prst="rect">
            <a:avLst/>
          </a:prstGeom>
          <a:noFill/>
        </p:spPr>
        <p:txBody>
          <a:bodyPr wrap="square" lIns="0" tIns="0" rIns="0" bIns="0" rtlCol="0">
            <a:spAutoFit/>
          </a:bodyPr>
          <a:lstStyle/>
          <a:p>
            <a:pPr>
              <a:lnSpc>
                <a:spcPct val="80000"/>
              </a:lnSpc>
            </a:pPr>
            <a:r>
              <a:rPr lang="en-US" sz="3600" b="1" spc="-150" dirty="0">
                <a:solidFill>
                  <a:schemeClr val="bg1">
                    <a:lumMod val="65000"/>
                  </a:schemeClr>
                </a:solidFill>
                <a:latin typeface="Arial" pitchFamily="34" charset="0"/>
                <a:cs typeface="Arial" pitchFamily="34" charset="0"/>
              </a:rPr>
              <a:t>f</a:t>
            </a:r>
            <a:r>
              <a:rPr lang="en-US" sz="3600" b="1" spc="-150" dirty="0" smtClean="0">
                <a:solidFill>
                  <a:schemeClr val="bg1">
                    <a:lumMod val="65000"/>
                  </a:schemeClr>
                </a:solidFill>
                <a:latin typeface="Arial" pitchFamily="34" charset="0"/>
                <a:cs typeface="Arial" pitchFamily="34" charset="0"/>
              </a:rPr>
              <a:t>ramework for informal learning spaces</a:t>
            </a:r>
            <a:endParaRPr lang="en-US" sz="3600" b="1" spc="-150" dirty="0">
              <a:solidFill>
                <a:schemeClr val="bg1">
                  <a:lumMod val="65000"/>
                </a:schemeClr>
              </a:solidFill>
              <a:latin typeface="Arial" pitchFamily="34" charset="0"/>
              <a:cs typeface="Arial" pitchFamily="34" charset="0"/>
            </a:endParaRPr>
          </a:p>
        </p:txBody>
      </p:sp>
      <p:sp>
        <p:nvSpPr>
          <p:cNvPr id="10" name="TextBox 9"/>
          <p:cNvSpPr txBox="1"/>
          <p:nvPr/>
        </p:nvSpPr>
        <p:spPr>
          <a:xfrm>
            <a:off x="546683" y="4380721"/>
            <a:ext cx="2947144" cy="1329595"/>
          </a:xfrm>
          <a:prstGeom prst="rect">
            <a:avLst/>
          </a:prstGeom>
          <a:noFill/>
        </p:spPr>
        <p:txBody>
          <a:bodyPr wrap="square" lIns="0" tIns="0" rIns="0" bIns="0" rtlCol="0">
            <a:spAutoFit/>
          </a:bodyPr>
          <a:lstStyle/>
          <a:p>
            <a:pPr>
              <a:lnSpc>
                <a:spcPct val="90000"/>
              </a:lnSpc>
            </a:pPr>
            <a:r>
              <a:rPr lang="en-US" sz="2400" b="1" dirty="0" smtClean="0">
                <a:solidFill>
                  <a:srgbClr val="8AE2D1"/>
                </a:solidFill>
                <a:latin typeface="Arial"/>
                <a:cs typeface="Arial"/>
              </a:rPr>
              <a:t>Plan a range of spaces for a variety of user behaviors and needs</a:t>
            </a:r>
            <a:endParaRPr lang="en-US" sz="2400" b="1" kern="0" dirty="0">
              <a:solidFill>
                <a:srgbClr val="8AE2D1"/>
              </a:solidFill>
              <a:latin typeface="Arial"/>
              <a:cs typeface="Arial"/>
            </a:endParaRPr>
          </a:p>
        </p:txBody>
      </p:sp>
    </p:spTree>
    <p:extLst>
      <p:ext uri="{BB962C8B-B14F-4D97-AF65-F5344CB8AC3E}">
        <p14:creationId xmlns:p14="http://schemas.microsoft.com/office/powerpoint/2010/main" val="235572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287" y="2648148"/>
            <a:ext cx="8237230" cy="1658916"/>
          </a:xfrm>
          <a:prstGeom prst="rect">
            <a:avLst/>
          </a:prstGeom>
          <a:noFill/>
        </p:spPr>
        <p:txBody>
          <a:bodyPr wrap="square" tIns="0" rIns="0" bIns="0" rtlCol="0">
            <a:spAutoFit/>
          </a:bodyPr>
          <a:lstStyle/>
          <a:p>
            <a:pPr>
              <a:lnSpc>
                <a:spcPct val="80000"/>
              </a:lnSpc>
            </a:pPr>
            <a:r>
              <a:rPr lang="en-US" sz="6600" b="1" kern="0" spc="-300" dirty="0" smtClean="0">
                <a:solidFill>
                  <a:srgbClr val="8AE2D1"/>
                </a:solidFill>
                <a:latin typeface="Arial"/>
                <a:cs typeface="Arial"/>
              </a:rPr>
              <a:t>Every space is a learning space.</a:t>
            </a:r>
          </a:p>
        </p:txBody>
      </p:sp>
      <p:grpSp>
        <p:nvGrpSpPr>
          <p:cNvPr id="3" name="Group 2"/>
          <p:cNvGrpSpPr/>
          <p:nvPr/>
        </p:nvGrpSpPr>
        <p:grpSpPr>
          <a:xfrm>
            <a:off x="8707438" y="241298"/>
            <a:ext cx="466725" cy="1651001"/>
            <a:chOff x="8707438" y="241298"/>
            <a:chExt cx="466725" cy="1651001"/>
          </a:xfrm>
          <a:solidFill>
            <a:srgbClr val="8AE2D1"/>
          </a:solidFill>
        </p:grpSpPr>
        <p:sp>
          <p:nvSpPr>
            <p:cNvPr id="4" name="Rectangle 3"/>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5" name="TextBox 4"/>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Tree>
    <p:extLst>
      <p:ext uri="{BB962C8B-B14F-4D97-AF65-F5344CB8AC3E}">
        <p14:creationId xmlns:p14="http://schemas.microsoft.com/office/powerpoint/2010/main" val="29169193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152" y="758720"/>
            <a:ext cx="3454792"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grpSp>
        <p:nvGrpSpPr>
          <p:cNvPr id="9" name="Group 8"/>
          <p:cNvGrpSpPr/>
          <p:nvPr/>
        </p:nvGrpSpPr>
        <p:grpSpPr>
          <a:xfrm>
            <a:off x="8707438" y="241298"/>
            <a:ext cx="466725" cy="1651001"/>
            <a:chOff x="8707438" y="241298"/>
            <a:chExt cx="466725" cy="1651001"/>
          </a:xfrm>
          <a:solidFill>
            <a:srgbClr val="8AE2D1"/>
          </a:solidFill>
        </p:grpSpPr>
        <p:sp>
          <p:nvSpPr>
            <p:cNvPr id="10" name="Rectangle 9"/>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602" y="1623515"/>
            <a:ext cx="7653528" cy="3488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0021" y="4236437"/>
            <a:ext cx="3187406" cy="1003352"/>
          </a:xfrm>
          <a:prstGeom prst="rect">
            <a:avLst/>
          </a:prstGeom>
          <a:noFill/>
        </p:spPr>
        <p:txBody>
          <a:bodyPr wrap="square" lIns="0" tIns="0" rIns="0" bIns="0" rtlCol="0">
            <a:spAutoFit/>
          </a:bodyPr>
          <a:lstStyle/>
          <a:p>
            <a:pPr>
              <a:lnSpc>
                <a:spcPct val="90000"/>
              </a:lnSpc>
            </a:pPr>
            <a:r>
              <a:rPr lang="en-US" sz="2400" b="1" dirty="0" smtClean="0">
                <a:solidFill>
                  <a:srgbClr val="A6A6A6"/>
                </a:solidFill>
                <a:latin typeface="Arial"/>
                <a:cs typeface="Arial"/>
              </a:rPr>
              <a:t>The number of text </a:t>
            </a:r>
            <a:br>
              <a:rPr lang="en-US" sz="2400" b="1" dirty="0" smtClean="0">
                <a:solidFill>
                  <a:srgbClr val="A6A6A6"/>
                </a:solidFill>
                <a:latin typeface="Arial"/>
                <a:cs typeface="Arial"/>
              </a:rPr>
            </a:br>
            <a:r>
              <a:rPr lang="en-US" sz="2400" b="1" dirty="0" smtClean="0">
                <a:solidFill>
                  <a:srgbClr val="A6A6A6"/>
                </a:solidFill>
                <a:latin typeface="Arial"/>
                <a:cs typeface="Arial"/>
              </a:rPr>
              <a:t>messages sent and </a:t>
            </a:r>
            <a:br>
              <a:rPr lang="en-US" sz="2400" b="1" dirty="0" smtClean="0">
                <a:solidFill>
                  <a:srgbClr val="A6A6A6"/>
                </a:solidFill>
                <a:latin typeface="Arial"/>
                <a:cs typeface="Arial"/>
              </a:rPr>
            </a:br>
            <a:r>
              <a:rPr lang="en-US" sz="2400" b="1" dirty="0" smtClean="0">
                <a:solidFill>
                  <a:srgbClr val="A6A6A6"/>
                </a:solidFill>
                <a:latin typeface="Arial"/>
                <a:cs typeface="Arial"/>
              </a:rPr>
              <a:t>received every day…</a:t>
            </a:r>
            <a:endParaRPr lang="en-US" sz="2400" b="1" kern="0" dirty="0">
              <a:solidFill>
                <a:srgbClr val="A6A6A6"/>
              </a:solidFill>
              <a:latin typeface="Arial"/>
              <a:cs typeface="Arial"/>
            </a:endParaRPr>
          </a:p>
        </p:txBody>
      </p:sp>
      <p:sp>
        <p:nvSpPr>
          <p:cNvPr id="8" name="TextBox 7"/>
          <p:cNvSpPr txBox="1"/>
          <p:nvPr/>
        </p:nvSpPr>
        <p:spPr>
          <a:xfrm>
            <a:off x="5980669" y="4236437"/>
            <a:ext cx="2974967" cy="1034129"/>
          </a:xfrm>
          <a:prstGeom prst="rect">
            <a:avLst/>
          </a:prstGeom>
          <a:noFill/>
        </p:spPr>
        <p:txBody>
          <a:bodyPr wrap="square" lIns="0" tIns="0" rIns="0" bIns="0" rtlCol="0">
            <a:spAutoFit/>
          </a:bodyPr>
          <a:lstStyle/>
          <a:p>
            <a:pPr>
              <a:lnSpc>
                <a:spcPct val="80000"/>
              </a:lnSpc>
            </a:pPr>
            <a:r>
              <a:rPr lang="en-US" sz="2800" b="1" dirty="0" smtClean="0">
                <a:solidFill>
                  <a:srgbClr val="4BC7E7"/>
                </a:solidFill>
                <a:latin typeface="Arial"/>
                <a:cs typeface="Arial"/>
              </a:rPr>
              <a:t>exceeds </a:t>
            </a:r>
            <a:br>
              <a:rPr lang="en-US" sz="2800" b="1" dirty="0" smtClean="0">
                <a:solidFill>
                  <a:srgbClr val="4BC7E7"/>
                </a:solidFill>
                <a:latin typeface="Arial"/>
                <a:cs typeface="Arial"/>
              </a:rPr>
            </a:br>
            <a:r>
              <a:rPr lang="en-US" sz="2800" b="1" dirty="0" smtClean="0">
                <a:solidFill>
                  <a:srgbClr val="4BC7E7"/>
                </a:solidFill>
                <a:latin typeface="Arial"/>
                <a:cs typeface="Arial"/>
              </a:rPr>
              <a:t>the world’s </a:t>
            </a:r>
            <a:br>
              <a:rPr lang="en-US" sz="2800" b="1" dirty="0" smtClean="0">
                <a:solidFill>
                  <a:srgbClr val="4BC7E7"/>
                </a:solidFill>
                <a:latin typeface="Arial"/>
                <a:cs typeface="Arial"/>
              </a:rPr>
            </a:br>
            <a:r>
              <a:rPr lang="en-US" sz="2800" b="1" dirty="0" smtClean="0">
                <a:solidFill>
                  <a:srgbClr val="4BC7E7"/>
                </a:solidFill>
                <a:latin typeface="Arial"/>
                <a:cs typeface="Arial"/>
              </a:rPr>
              <a:t>population</a:t>
            </a:r>
            <a:r>
              <a:rPr lang="en-US" sz="2800" b="1" dirty="0">
                <a:solidFill>
                  <a:srgbClr val="4BC7E7"/>
                </a:solidFill>
                <a:latin typeface="Arial"/>
                <a:cs typeface="Arial"/>
              </a:rPr>
              <a:t>.</a:t>
            </a:r>
            <a:endParaRPr lang="en-US" sz="2800" b="1" kern="0" dirty="0">
              <a:solidFill>
                <a:srgbClr val="4BC7E7"/>
              </a:solidFill>
              <a:latin typeface="Arial"/>
              <a:cs typeface="Arial"/>
            </a:endParaRPr>
          </a:p>
        </p:txBody>
      </p:sp>
      <p:sp>
        <p:nvSpPr>
          <p:cNvPr id="12" name="Rectangle 11"/>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
        <p:nvSpPr>
          <p:cNvPr id="9" name="Rectangle 8"/>
          <p:cNvSpPr/>
          <p:nvPr/>
        </p:nvSpPr>
        <p:spPr>
          <a:xfrm>
            <a:off x="579120" y="6364173"/>
            <a:ext cx="4503773" cy="276999"/>
          </a:xfrm>
          <a:prstGeom prst="rect">
            <a:avLst/>
          </a:prstGeom>
        </p:spPr>
        <p:txBody>
          <a:bodyPr wrap="square" lIns="0" tIns="0" rIns="0" bIns="0">
            <a:spAutoFit/>
          </a:bodyPr>
          <a:lstStyle/>
          <a:p>
            <a:r>
              <a:rPr lang="en-US" sz="900" dirty="0" smtClean="0">
                <a:solidFill>
                  <a:schemeClr val="tx1">
                    <a:lumMod val="50000"/>
                    <a:lumOff val="50000"/>
                  </a:schemeClr>
                </a:solidFill>
                <a:latin typeface="Arial" pitchFamily="34" charset="0"/>
                <a:cs typeface="Arial" pitchFamily="34" charset="0"/>
              </a:rPr>
              <a:t>Sources: DesignTrend.com, </a:t>
            </a:r>
            <a:r>
              <a:rPr lang="en-US" sz="900" i="1" dirty="0" smtClean="0">
                <a:solidFill>
                  <a:schemeClr val="tx1">
                    <a:lumMod val="50000"/>
                    <a:lumOff val="50000"/>
                  </a:schemeClr>
                </a:solidFill>
                <a:latin typeface="Arial" pitchFamily="34" charset="0"/>
                <a:cs typeface="Arial" pitchFamily="34" charset="0"/>
              </a:rPr>
              <a:t>27 billion  messages sent in one day, </a:t>
            </a:r>
            <a:r>
              <a:rPr lang="en-US" sz="900" dirty="0" smtClean="0">
                <a:solidFill>
                  <a:schemeClr val="tx1">
                    <a:lumMod val="50000"/>
                    <a:lumOff val="50000"/>
                  </a:schemeClr>
                </a:solidFill>
                <a:latin typeface="Arial" pitchFamily="34" charset="0"/>
                <a:cs typeface="Arial" pitchFamily="34" charset="0"/>
              </a:rPr>
              <a:t>2013 and The US Census Bureau, 2013</a:t>
            </a:r>
            <a:endParaRPr lang="en-US" sz="900" i="1" dirty="0" smtClean="0">
              <a:solidFill>
                <a:schemeClr val="tx1">
                  <a:lumMod val="50000"/>
                  <a:lumOff val="50000"/>
                </a:schemeClr>
              </a:solidFill>
              <a:latin typeface="Arial" pitchFamily="34" charset="0"/>
              <a:cs typeface="Arial" pitchFamily="34" charset="0"/>
            </a:endParaRPr>
          </a:p>
        </p:txBody>
      </p:sp>
      <p:pic>
        <p:nvPicPr>
          <p:cNvPr id="14" name="Picture 13" descr="2480-SES_interconnected_campus_illustrations_v6nh-01.png"/>
          <p:cNvPicPr>
            <a:picLocks noChangeAspect="1"/>
          </p:cNvPicPr>
          <p:nvPr/>
        </p:nvPicPr>
        <p:blipFill>
          <a:blip r:embed="rId3" cstate="screen">
            <a:extLst>
              <a:ext uri="{28A0092B-C50C-407E-A947-70E740481C1C}">
                <a14:useLocalDpi xmlns:a14="http://schemas.microsoft.com/office/drawing/2010/main"/>
              </a:ext>
            </a:extLst>
          </a:blip>
          <a:srcRect l="5974" t="48098"/>
          <a:stretch>
            <a:fillRect/>
          </a:stretch>
        </p:blipFill>
        <p:spPr>
          <a:xfrm>
            <a:off x="358450" y="1001522"/>
            <a:ext cx="8348988" cy="3456427"/>
          </a:xfrm>
          <a:prstGeom prst="rect">
            <a:avLst/>
          </a:prstGeom>
        </p:spPr>
      </p:pic>
    </p:spTree>
    <p:extLst>
      <p:ext uri="{BB962C8B-B14F-4D97-AF65-F5344CB8AC3E}">
        <p14:creationId xmlns:p14="http://schemas.microsoft.com/office/powerpoint/2010/main" val="14664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07438" y="241298"/>
            <a:ext cx="466725" cy="1651001"/>
            <a:chOff x="8707438" y="241298"/>
            <a:chExt cx="466725" cy="1651001"/>
          </a:xfrm>
          <a:solidFill>
            <a:srgbClr val="8AE2D1"/>
          </a:solidFill>
        </p:grpSpPr>
        <p:sp>
          <p:nvSpPr>
            <p:cNvPr id="10" name="Rectangle 9"/>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2" name="Rectangle 11"/>
          <p:cNvSpPr/>
          <p:nvPr/>
        </p:nvSpPr>
        <p:spPr>
          <a:xfrm>
            <a:off x="632152" y="758720"/>
            <a:ext cx="3454792"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977" y="1626475"/>
            <a:ext cx="7680960" cy="426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707438" y="241298"/>
            <a:ext cx="466725" cy="1651001"/>
            <a:chOff x="8707438" y="241298"/>
            <a:chExt cx="466725" cy="1651001"/>
          </a:xfrm>
          <a:solidFill>
            <a:srgbClr val="8AE2D1"/>
          </a:solidFill>
        </p:grpSpPr>
        <p:sp>
          <p:nvSpPr>
            <p:cNvPr id="9" name="Rectangle 8"/>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3" name="Rectangle 12"/>
          <p:cNvSpPr/>
          <p:nvPr/>
        </p:nvSpPr>
        <p:spPr>
          <a:xfrm>
            <a:off x="632152" y="758720"/>
            <a:ext cx="3454792"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602" y="1591565"/>
            <a:ext cx="7671816" cy="4500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707438" y="241298"/>
            <a:ext cx="466725" cy="1651001"/>
            <a:chOff x="8707438" y="241298"/>
            <a:chExt cx="466725" cy="1651001"/>
          </a:xfrm>
          <a:solidFill>
            <a:srgbClr val="8AE2D1"/>
          </a:solidFill>
        </p:grpSpPr>
        <p:sp>
          <p:nvSpPr>
            <p:cNvPr id="9" name="Rectangle 8"/>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3" name="Rectangle 12"/>
          <p:cNvSpPr/>
          <p:nvPr/>
        </p:nvSpPr>
        <p:spPr>
          <a:xfrm>
            <a:off x="632152" y="758720"/>
            <a:ext cx="3454792"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949" y="1868418"/>
            <a:ext cx="7662672" cy="33817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07438" y="241298"/>
            <a:ext cx="466725" cy="1651001"/>
            <a:chOff x="8707438" y="241298"/>
            <a:chExt cx="466725" cy="1651001"/>
          </a:xfrm>
          <a:solidFill>
            <a:srgbClr val="8AE2D1"/>
          </a:solidFill>
        </p:grpSpPr>
        <p:sp>
          <p:nvSpPr>
            <p:cNvPr id="10" name="Rectangle 9"/>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3" name="Rectangle 12"/>
          <p:cNvSpPr/>
          <p:nvPr/>
        </p:nvSpPr>
        <p:spPr>
          <a:xfrm>
            <a:off x="632152" y="758720"/>
            <a:ext cx="3454792"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195" y="1615015"/>
            <a:ext cx="7671816" cy="4472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707438" y="241298"/>
            <a:ext cx="466725" cy="1651001"/>
            <a:chOff x="8707438" y="241298"/>
            <a:chExt cx="466725" cy="1651001"/>
          </a:xfrm>
          <a:solidFill>
            <a:srgbClr val="8AE2D1"/>
          </a:solidFill>
        </p:grpSpPr>
        <p:sp>
          <p:nvSpPr>
            <p:cNvPr id="9" name="Rectangle 8"/>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1" name="TextBox 10"/>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4" name="Rectangle 13"/>
          <p:cNvSpPr/>
          <p:nvPr/>
        </p:nvSpPr>
        <p:spPr>
          <a:xfrm>
            <a:off x="632152" y="758720"/>
            <a:ext cx="3685624"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INFORMAL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634" y="1604675"/>
            <a:ext cx="7711623" cy="49981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707438" y="241298"/>
            <a:ext cx="466725" cy="1651001"/>
            <a:chOff x="8707438" y="241298"/>
            <a:chExt cx="466725" cy="1651001"/>
          </a:xfrm>
          <a:solidFill>
            <a:srgbClr val="8AE2D1"/>
          </a:solidFill>
        </p:grpSpPr>
        <p:sp>
          <p:nvSpPr>
            <p:cNvPr id="11" name="Rectangle 10"/>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3" name="Rectangle 12"/>
          <p:cNvSpPr/>
          <p:nvPr/>
        </p:nvSpPr>
        <p:spPr>
          <a:xfrm>
            <a:off x="632152" y="758720"/>
            <a:ext cx="3685624"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INFORMAL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8109" y="1612760"/>
            <a:ext cx="7653509" cy="480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707438" y="241298"/>
            <a:ext cx="466725" cy="1651001"/>
            <a:chOff x="8707438" y="241298"/>
            <a:chExt cx="466725" cy="1651001"/>
          </a:xfrm>
          <a:solidFill>
            <a:srgbClr val="8AE2D1"/>
          </a:solidFill>
        </p:grpSpPr>
        <p:sp>
          <p:nvSpPr>
            <p:cNvPr id="9" name="Rectangle 8"/>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3" name="Rectangle 12"/>
          <p:cNvSpPr/>
          <p:nvPr/>
        </p:nvSpPr>
        <p:spPr>
          <a:xfrm>
            <a:off x="632152" y="758720"/>
            <a:ext cx="3685624"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INFORMAL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795" y="1602128"/>
            <a:ext cx="8022336" cy="4334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707438" y="241298"/>
            <a:ext cx="466725" cy="1651001"/>
            <a:chOff x="8707438" y="241298"/>
            <a:chExt cx="466725" cy="1651001"/>
          </a:xfrm>
          <a:solidFill>
            <a:srgbClr val="8AE2D1"/>
          </a:solidFill>
        </p:grpSpPr>
        <p:sp>
          <p:nvSpPr>
            <p:cNvPr id="9" name="Rectangle 8"/>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3" name="Rectangle 12"/>
          <p:cNvSpPr/>
          <p:nvPr/>
        </p:nvSpPr>
        <p:spPr>
          <a:xfrm>
            <a:off x="632152" y="758720"/>
            <a:ext cx="3685624"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INFORMAL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579" y="1623394"/>
            <a:ext cx="6906768" cy="4334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707438" y="241298"/>
            <a:ext cx="466725" cy="1651001"/>
            <a:chOff x="8707438" y="241298"/>
            <a:chExt cx="466725" cy="1651001"/>
          </a:xfrm>
          <a:solidFill>
            <a:srgbClr val="8AE2D1"/>
          </a:solidFill>
        </p:grpSpPr>
        <p:sp>
          <p:nvSpPr>
            <p:cNvPr id="9" name="Rectangle 8"/>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2" name="TextBox 11"/>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3" name="Rectangle 12"/>
          <p:cNvSpPr/>
          <p:nvPr/>
        </p:nvSpPr>
        <p:spPr>
          <a:xfrm>
            <a:off x="632152" y="758720"/>
            <a:ext cx="3685624"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INFORMAL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508" y="1601248"/>
            <a:ext cx="7612911" cy="4595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07438" y="241298"/>
            <a:ext cx="466725" cy="1651001"/>
            <a:chOff x="8707438" y="241298"/>
            <a:chExt cx="466725" cy="1651001"/>
          </a:xfrm>
          <a:solidFill>
            <a:srgbClr val="8AE2D1"/>
          </a:solidFill>
        </p:grpSpPr>
        <p:sp>
          <p:nvSpPr>
            <p:cNvPr id="13" name="Rectangle 12"/>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4" name="TextBox 13"/>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5" name="Rectangle 14"/>
          <p:cNvSpPr/>
          <p:nvPr/>
        </p:nvSpPr>
        <p:spPr>
          <a:xfrm>
            <a:off x="632152" y="758720"/>
            <a:ext cx="3685624"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INFORMAL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606" y="1617543"/>
            <a:ext cx="7676707" cy="4532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15913" y="2996098"/>
            <a:ext cx="5029201" cy="754053"/>
          </a:xfrm>
          <a:prstGeom prst="rect">
            <a:avLst/>
          </a:prstGeom>
          <a:noFill/>
        </p:spPr>
        <p:txBody>
          <a:bodyPr wrap="square" tIns="0" rIns="0" bIns="0" rtlCol="0">
            <a:spAutoFit/>
          </a:bodyPr>
          <a:lstStyle/>
          <a:p>
            <a:pPr>
              <a:lnSpc>
                <a:spcPct val="80000"/>
              </a:lnSpc>
            </a:pPr>
            <a:r>
              <a:rPr lang="en-US" sz="3000" b="1" kern="0" spc="-150" dirty="0" smtClean="0">
                <a:solidFill>
                  <a:srgbClr val="4BC7E7"/>
                </a:solidFill>
                <a:latin typeface="Arial"/>
                <a:cs typeface="Arial"/>
              </a:rPr>
              <a:t>One billion+</a:t>
            </a:r>
          </a:p>
          <a:p>
            <a:pPr>
              <a:lnSpc>
                <a:spcPct val="80000"/>
              </a:lnSpc>
            </a:pPr>
            <a:r>
              <a:rPr lang="en-US" sz="3000" b="1" kern="0" spc="-150" dirty="0" smtClean="0">
                <a:solidFill>
                  <a:schemeClr val="bg1">
                    <a:lumMod val="65000"/>
                  </a:schemeClr>
                </a:solidFill>
                <a:latin typeface="Arial"/>
                <a:cs typeface="Arial"/>
              </a:rPr>
              <a:t>Facebook users</a:t>
            </a:r>
          </a:p>
        </p:txBody>
      </p:sp>
      <p:sp>
        <p:nvSpPr>
          <p:cNvPr id="7" name="Rectangle 6"/>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0" name="TextBox 9"/>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pic>
        <p:nvPicPr>
          <p:cNvPr id="3" name="Picture 2" descr="SES_fbic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892" y="1600200"/>
            <a:ext cx="3657356" cy="3657356"/>
          </a:xfrm>
          <a:prstGeom prst="rect">
            <a:avLst/>
          </a:prstGeom>
        </p:spPr>
      </p:pic>
      <p:sp>
        <p:nvSpPr>
          <p:cNvPr id="6" name="Rectangle 5"/>
          <p:cNvSpPr/>
          <p:nvPr/>
        </p:nvSpPr>
        <p:spPr>
          <a:xfrm>
            <a:off x="579120" y="6364173"/>
            <a:ext cx="4503773" cy="138499"/>
          </a:xfrm>
          <a:prstGeom prst="rect">
            <a:avLst/>
          </a:prstGeom>
        </p:spPr>
        <p:txBody>
          <a:bodyPr wrap="square" lIns="0" tIns="0" rIns="0" bIns="0">
            <a:spAutoFit/>
          </a:bodyPr>
          <a:lstStyle/>
          <a:p>
            <a:r>
              <a:rPr lang="en-US" sz="900" dirty="0" smtClean="0">
                <a:solidFill>
                  <a:schemeClr val="tx1">
                    <a:lumMod val="50000"/>
                    <a:lumOff val="50000"/>
                  </a:schemeClr>
                </a:solidFill>
                <a:latin typeface="Arial" pitchFamily="34" charset="0"/>
                <a:cs typeface="Arial" pitchFamily="34" charset="0"/>
              </a:rPr>
              <a:t>Source: Facebook Newsroom, 2013</a:t>
            </a:r>
            <a:endParaRPr lang="en-US" sz="900" i="1" dirty="0" smtClean="0">
              <a:solidFill>
                <a:schemeClr val="tx1">
                  <a:lumMod val="50000"/>
                  <a:lumOff val="50000"/>
                </a:schemeClr>
              </a:solidFill>
              <a:latin typeface="Arial" pitchFamily="34" charset="0"/>
              <a:cs typeface="Arial" pitchFamily="34" charset="0"/>
            </a:endParaRPr>
          </a:p>
        </p:txBody>
      </p:sp>
    </p:spTree>
    <p:extLst>
      <p:ext uri="{BB962C8B-B14F-4D97-AF65-F5344CB8AC3E}">
        <p14:creationId xmlns:p14="http://schemas.microsoft.com/office/powerpoint/2010/main" val="186933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707438" y="241298"/>
            <a:ext cx="466725" cy="1651001"/>
            <a:chOff x="8707438" y="241298"/>
            <a:chExt cx="466725" cy="1651001"/>
          </a:xfrm>
          <a:solidFill>
            <a:srgbClr val="8AE2D1"/>
          </a:solidFill>
        </p:grpSpPr>
        <p:sp>
          <p:nvSpPr>
            <p:cNvPr id="11" name="Rectangle 10"/>
            <p:cNvSpPr/>
            <p:nvPr/>
          </p:nvSpPr>
          <p:spPr>
            <a:xfrm flipV="1">
              <a:off x="8707438" y="241299"/>
              <a:ext cx="466725" cy="1651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3" name="TextBox 12"/>
            <p:cNvSpPr txBox="1"/>
            <p:nvPr/>
          </p:nvSpPr>
          <p:spPr>
            <a:xfrm rot="5400000">
              <a:off x="8114745" y="935994"/>
              <a:ext cx="1651001" cy="261610"/>
            </a:xfrm>
            <a:prstGeom prst="rect">
              <a:avLst/>
            </a:prstGeom>
            <a:grpFill/>
          </p:spPr>
          <p:txBody>
            <a:bodyPr wrap="square" rtlCol="0">
              <a:spAutoFit/>
            </a:bodyPr>
            <a:lstStyle/>
            <a:p>
              <a:pPr algn="ctr"/>
              <a:r>
                <a:rPr lang="en-US" sz="1100" b="1" dirty="0" smtClean="0">
                  <a:solidFill>
                    <a:schemeClr val="bg1"/>
                  </a:solidFill>
                  <a:latin typeface="Arial"/>
                  <a:cs typeface="Arial"/>
                </a:rPr>
                <a:t>DESIGN PRINCIPLES</a:t>
              </a:r>
              <a:endParaRPr lang="en-US" sz="1100" b="1" dirty="0">
                <a:solidFill>
                  <a:schemeClr val="bg1"/>
                </a:solidFill>
                <a:latin typeface="Arial"/>
                <a:cs typeface="Arial"/>
              </a:endParaRPr>
            </a:p>
          </p:txBody>
        </p:sp>
      </p:grpSp>
      <p:sp>
        <p:nvSpPr>
          <p:cNvPr id="14" name="Rectangle 13"/>
          <p:cNvSpPr/>
          <p:nvPr/>
        </p:nvSpPr>
        <p:spPr>
          <a:xfrm>
            <a:off x="632152" y="758720"/>
            <a:ext cx="3685624" cy="369332"/>
          </a:xfrm>
          <a:prstGeom prst="rect">
            <a:avLst/>
          </a:prstGeom>
        </p:spPr>
        <p:txBody>
          <a:bodyPr wrap="none">
            <a:spAutoFit/>
          </a:bodyPr>
          <a:lstStyle/>
          <a:p>
            <a:pPr lvl="0" defTabSz="914400" fontAlgn="base">
              <a:spcBef>
                <a:spcPct val="0"/>
              </a:spcBef>
              <a:buClr>
                <a:schemeClr val="tx1">
                  <a:lumMod val="50000"/>
                  <a:lumOff val="50000"/>
                </a:schemeClr>
              </a:buClr>
              <a:buSzPct val="80000"/>
              <a:tabLst>
                <a:tab pos="2235200" algn="l"/>
              </a:tabLst>
              <a:defRPr/>
            </a:pPr>
            <a:r>
              <a:rPr lang="en-US" b="1" kern="0" dirty="0" smtClean="0">
                <a:solidFill>
                  <a:schemeClr val="bg1">
                    <a:lumMod val="50000"/>
                  </a:schemeClr>
                </a:solidFill>
                <a:latin typeface="Arial" pitchFamily="34" charset="0"/>
                <a:cs typeface="Arial" pitchFamily="34" charset="0"/>
              </a:rPr>
              <a:t>INFORMAL LEARNING SPACES</a:t>
            </a:r>
            <a:endParaRPr lang="en-US" b="1" kern="0" dirty="0">
              <a:solidFill>
                <a:schemeClr val="bg1">
                  <a:lumMod val="50000"/>
                </a:schemeClr>
              </a:solidFill>
              <a:latin typeface="Arial" pitchFamily="34" charset="0"/>
              <a:ea typeface="Arial Bold"/>
              <a:cs typeface="Arial" pitchFamily="34" charset="0"/>
              <a:sym typeface="Arial Bold"/>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240" y="1592668"/>
            <a:ext cx="7644810" cy="3916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599"/>
            <a:ext cx="8686800" cy="6400800"/>
          </a:xfrm>
          <a:prstGeom prst="rect">
            <a:avLst/>
          </a:prstGeom>
          <a:solidFill>
            <a:srgbClr val="D60057"/>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dirty="0">
              <a:solidFill>
                <a:srgbClr val="D60057"/>
              </a:solidFill>
            </a:endParaRPr>
          </a:p>
        </p:txBody>
      </p:sp>
      <p:sp>
        <p:nvSpPr>
          <p:cNvPr id="5" name="TextBox 4"/>
          <p:cNvSpPr txBox="1"/>
          <p:nvPr/>
        </p:nvSpPr>
        <p:spPr>
          <a:xfrm>
            <a:off x="685340" y="1916908"/>
            <a:ext cx="7835207" cy="3222421"/>
          </a:xfrm>
          <a:prstGeom prst="rect">
            <a:avLst/>
          </a:prstGeom>
          <a:noFill/>
        </p:spPr>
        <p:txBody>
          <a:bodyPr wrap="square" lIns="0" tIns="0" rIns="0" bIns="0" rtlCol="0">
            <a:spAutoFit/>
          </a:bodyPr>
          <a:lstStyle/>
          <a:p>
            <a:pPr lvl="0">
              <a:lnSpc>
                <a:spcPct val="90000"/>
              </a:lnSpc>
              <a:spcBef>
                <a:spcPct val="20000"/>
              </a:spcBef>
              <a:defRPr/>
            </a:pPr>
            <a:r>
              <a:rPr lang="en-US" sz="2600" b="1" spc="-50" dirty="0" smtClean="0">
                <a:solidFill>
                  <a:schemeClr val="bg1"/>
                </a:solidFill>
                <a:latin typeface="Arial" pitchFamily="34" charset="0"/>
                <a:cs typeface="Arial" pitchFamily="34" charset="0"/>
              </a:rPr>
              <a:t>Instead of building schools for 1950, let’s build schools for 2050. Schools designed with the community and for the community. Schools that reflect a dedication to excellence and innovation; schools that are open to all Americans of all ages; that reaffirm the democratic spirit of our great country in the new era of lifelong learning.</a:t>
            </a:r>
          </a:p>
          <a:p>
            <a:pPr lvl="0" algn="ctr">
              <a:spcBef>
                <a:spcPct val="20000"/>
              </a:spcBef>
              <a:defRPr/>
            </a:pPr>
            <a:endParaRPr lang="en-US" sz="2400" b="1" i="1" dirty="0" smtClean="0">
              <a:solidFill>
                <a:schemeClr val="bg1"/>
              </a:solidFill>
              <a:latin typeface="Arial" pitchFamily="34" charset="0"/>
              <a:cs typeface="Arial" pitchFamily="34" charset="0"/>
            </a:endParaRPr>
          </a:p>
          <a:p>
            <a:pPr lvl="0">
              <a:spcBef>
                <a:spcPct val="20000"/>
              </a:spcBef>
              <a:defRPr/>
            </a:pPr>
            <a:r>
              <a:rPr lang="en-US" sz="1400" i="1" dirty="0" smtClean="0">
                <a:solidFill>
                  <a:schemeClr val="bg1"/>
                </a:solidFill>
                <a:latin typeface="Arial" pitchFamily="34" charset="0"/>
                <a:cs typeface="Arial" pitchFamily="34" charset="0"/>
              </a:rPr>
              <a:t>Richard Riley, former U.S. Secretary of Education</a:t>
            </a:r>
            <a:endParaRPr lang="en-US" sz="1400" dirty="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91063" y="2377816"/>
            <a:ext cx="3565833" cy="2239074"/>
          </a:xfrm>
          <a:prstGeom prst="rect">
            <a:avLst/>
          </a:prstGeom>
          <a:noFill/>
        </p:spPr>
        <p:txBody>
          <a:bodyPr wrap="square" lIns="0" tIns="0" rIns="0" bIns="0" rtlCol="0" anchor="ctr">
            <a:spAutoFit/>
          </a:bodyPr>
          <a:lstStyle/>
          <a:p>
            <a:pPr>
              <a:lnSpc>
                <a:spcPct val="90000"/>
              </a:lnSpc>
              <a:spcAft>
                <a:spcPts val="1500"/>
              </a:spcAft>
              <a:buClr>
                <a:schemeClr val="bg1">
                  <a:lumMod val="50000"/>
                </a:schemeClr>
              </a:buClr>
              <a:buSzPct val="80000"/>
              <a:defRPr/>
            </a:pPr>
            <a:r>
              <a:rPr lang="en-US" sz="2000" dirty="0" smtClean="0">
                <a:solidFill>
                  <a:srgbClr val="7F7F7F"/>
                </a:solidFill>
                <a:latin typeface="Arial" pitchFamily="34" charset="0"/>
                <a:cs typeface="Arial" pitchFamily="34" charset="0"/>
                <a:sym typeface="Arial" charset="0"/>
              </a:rPr>
              <a:t>Classroom research presentation</a:t>
            </a:r>
          </a:p>
          <a:p>
            <a:pPr>
              <a:lnSpc>
                <a:spcPct val="90000"/>
              </a:lnSpc>
              <a:spcAft>
                <a:spcPts val="1500"/>
              </a:spcAft>
              <a:buClr>
                <a:schemeClr val="bg1">
                  <a:lumMod val="50000"/>
                </a:schemeClr>
              </a:buClr>
              <a:buSzPct val="80000"/>
              <a:defRPr/>
            </a:pPr>
            <a:r>
              <a:rPr lang="en-US" sz="2000" dirty="0" err="1" smtClean="0">
                <a:solidFill>
                  <a:srgbClr val="7F7F7F"/>
                </a:solidFill>
                <a:latin typeface="Arial" pitchFamily="34" charset="0"/>
                <a:cs typeface="Arial" pitchFamily="34" charset="0"/>
                <a:sym typeface="Arial" charset="0"/>
              </a:rPr>
              <a:t>LearnLab</a:t>
            </a:r>
            <a:r>
              <a:rPr lang="en-US" sz="2000" dirty="0" smtClean="0">
                <a:solidFill>
                  <a:srgbClr val="7F7F7F"/>
                </a:solidFill>
                <a:latin typeface="Arial" pitchFamily="34" charset="0"/>
                <a:cs typeface="Arial" pitchFamily="34" charset="0"/>
                <a:sym typeface="Arial" charset="0"/>
              </a:rPr>
              <a:t> research presentation</a:t>
            </a:r>
          </a:p>
          <a:p>
            <a:pPr>
              <a:lnSpc>
                <a:spcPct val="90000"/>
              </a:lnSpc>
              <a:spcAft>
                <a:spcPts val="1500"/>
              </a:spcAft>
              <a:buClr>
                <a:schemeClr val="bg1">
                  <a:lumMod val="50000"/>
                </a:schemeClr>
              </a:buClr>
              <a:buSzPct val="80000"/>
              <a:defRPr/>
            </a:pPr>
            <a:r>
              <a:rPr lang="en-US" sz="2000" dirty="0" smtClean="0">
                <a:solidFill>
                  <a:srgbClr val="7F7F7F"/>
                </a:solidFill>
                <a:latin typeface="Arial" pitchFamily="34" charset="0"/>
                <a:cs typeface="Arial" pitchFamily="34" charset="0"/>
                <a:sym typeface="Arial" charset="0"/>
              </a:rPr>
              <a:t>Library research presentation</a:t>
            </a:r>
          </a:p>
          <a:p>
            <a:pPr>
              <a:lnSpc>
                <a:spcPct val="90000"/>
              </a:lnSpc>
              <a:spcAft>
                <a:spcPts val="1500"/>
              </a:spcAft>
              <a:buClr>
                <a:schemeClr val="bg1">
                  <a:lumMod val="50000"/>
                </a:schemeClr>
              </a:buClr>
              <a:buSzPct val="80000"/>
              <a:defRPr/>
            </a:pPr>
            <a:r>
              <a:rPr lang="en-US" sz="2000" dirty="0" smtClean="0">
                <a:solidFill>
                  <a:srgbClr val="7F7F7F"/>
                </a:solidFill>
                <a:latin typeface="Arial" pitchFamily="34" charset="0"/>
                <a:cs typeface="Arial" pitchFamily="34" charset="0"/>
                <a:sym typeface="Arial" charset="0"/>
              </a:rPr>
              <a:t>media:scape test </a:t>
            </a:r>
            <a:r>
              <a:rPr lang="en-US" sz="2000" dirty="0" smtClean="0">
                <a:solidFill>
                  <a:srgbClr val="7F7F7F"/>
                </a:solidFill>
                <a:latin typeface="Arial" pitchFamily="34" charset="0"/>
                <a:cs typeface="Arial" pitchFamily="34" charset="0"/>
                <a:sym typeface="Arial" charset="0"/>
              </a:rPr>
              <a:t>drive</a:t>
            </a:r>
            <a:endParaRPr lang="en-US" sz="2000" dirty="0" smtClean="0">
              <a:solidFill>
                <a:srgbClr val="7F7F7F"/>
              </a:solidFill>
              <a:latin typeface="Arial" pitchFamily="34" charset="0"/>
              <a:cs typeface="Arial" pitchFamily="34" charset="0"/>
              <a:sym typeface="Arial" charset="0"/>
            </a:endParaRPr>
          </a:p>
        </p:txBody>
      </p:sp>
      <p:sp>
        <p:nvSpPr>
          <p:cNvPr id="14" name="TextBox 13"/>
          <p:cNvSpPr txBox="1"/>
          <p:nvPr/>
        </p:nvSpPr>
        <p:spPr>
          <a:xfrm>
            <a:off x="960822" y="2526696"/>
            <a:ext cx="3472634" cy="1472711"/>
          </a:xfrm>
          <a:prstGeom prst="rect">
            <a:avLst/>
          </a:prstGeom>
          <a:noFill/>
        </p:spPr>
        <p:txBody>
          <a:bodyPr wrap="square" tIns="0" rIns="0" bIns="0" rtlCol="0">
            <a:spAutoFit/>
          </a:bodyPr>
          <a:lstStyle/>
          <a:p>
            <a:pPr>
              <a:lnSpc>
                <a:spcPct val="70000"/>
              </a:lnSpc>
            </a:pPr>
            <a:r>
              <a:rPr lang="en-US" sz="6600" b="1" kern="0" spc="-150" dirty="0" smtClean="0">
                <a:solidFill>
                  <a:srgbClr val="D60057"/>
                </a:solidFill>
                <a:latin typeface="Arial"/>
                <a:cs typeface="Arial"/>
              </a:rPr>
              <a:t>next</a:t>
            </a:r>
          </a:p>
          <a:p>
            <a:pPr>
              <a:lnSpc>
                <a:spcPct val="70000"/>
              </a:lnSpc>
            </a:pPr>
            <a:r>
              <a:rPr lang="en-US" sz="6600" b="1" kern="0" spc="-150" dirty="0" smtClean="0">
                <a:solidFill>
                  <a:srgbClr val="D60057"/>
                </a:solidFill>
                <a:latin typeface="Arial"/>
                <a:cs typeface="Arial"/>
              </a:rPr>
              <a:t>steps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017" y="2913049"/>
            <a:ext cx="2743200" cy="1110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5682" y="6314152"/>
            <a:ext cx="9144000" cy="369332"/>
          </a:xfrm>
          <a:prstGeom prst="rect">
            <a:avLst/>
          </a:prstGeom>
        </p:spPr>
        <p:txBody>
          <a:bodyPr wrap="square">
            <a:spAutoFit/>
          </a:bodyPr>
          <a:lstStyle/>
          <a:p>
            <a:r>
              <a:rPr lang="en-US" sz="900" dirty="0" smtClean="0">
                <a:solidFill>
                  <a:schemeClr val="bg1">
                    <a:lumMod val="50000"/>
                  </a:schemeClr>
                </a:solidFill>
                <a:latin typeface="Arial" pitchFamily="34" charset="0"/>
                <a:cs typeface="Arial" pitchFamily="34" charset="0"/>
              </a:rPr>
              <a:t>Source: “Digital textbook sales in U.S. Higher Education” </a:t>
            </a:r>
            <a:br>
              <a:rPr lang="en-US" sz="900" dirty="0" smtClean="0">
                <a:solidFill>
                  <a:schemeClr val="bg1">
                    <a:lumMod val="50000"/>
                  </a:schemeClr>
                </a:solidFill>
                <a:latin typeface="Arial" pitchFamily="34" charset="0"/>
                <a:cs typeface="Arial" pitchFamily="34" charset="0"/>
              </a:rPr>
            </a:br>
            <a:r>
              <a:rPr lang="en-US" sz="900" dirty="0" smtClean="0">
                <a:solidFill>
                  <a:schemeClr val="bg1">
                    <a:lumMod val="50000"/>
                  </a:schemeClr>
                </a:solidFill>
                <a:latin typeface="Arial" pitchFamily="34" charset="0"/>
                <a:cs typeface="Arial" pitchFamily="34" charset="0"/>
              </a:rPr>
              <a:t>Rob Reynolds, Ph.D.,  </a:t>
            </a:r>
            <a:r>
              <a:rPr lang="en-US" sz="900" dirty="0" err="1" smtClean="0">
                <a:solidFill>
                  <a:schemeClr val="bg1">
                    <a:lumMod val="50000"/>
                  </a:schemeClr>
                </a:solidFill>
                <a:latin typeface="Arial" pitchFamily="34" charset="0"/>
                <a:cs typeface="Arial" pitchFamily="34" charset="0"/>
              </a:rPr>
              <a:t>Yevgeny</a:t>
            </a:r>
            <a:r>
              <a:rPr lang="en-US" sz="900" dirty="0" smtClean="0">
                <a:solidFill>
                  <a:schemeClr val="bg1">
                    <a:lumMod val="50000"/>
                  </a:schemeClr>
                </a:solidFill>
                <a:latin typeface="Arial" pitchFamily="34" charset="0"/>
                <a:cs typeface="Arial" pitchFamily="34" charset="0"/>
              </a:rPr>
              <a:t> </a:t>
            </a:r>
            <a:r>
              <a:rPr lang="en-US" sz="900" dirty="0" err="1" smtClean="0">
                <a:solidFill>
                  <a:schemeClr val="bg1">
                    <a:lumMod val="50000"/>
                  </a:schemeClr>
                </a:solidFill>
                <a:latin typeface="Arial" pitchFamily="34" charset="0"/>
                <a:cs typeface="Arial" pitchFamily="34" charset="0"/>
              </a:rPr>
              <a:t>Ioffe</a:t>
            </a:r>
            <a:r>
              <a:rPr lang="en-US" sz="900" dirty="0" smtClean="0">
                <a:solidFill>
                  <a:schemeClr val="bg1">
                    <a:lumMod val="50000"/>
                  </a:schemeClr>
                </a:solidFill>
                <a:latin typeface="Arial" pitchFamily="34" charset="0"/>
                <a:cs typeface="Arial" pitchFamily="34" charset="0"/>
              </a:rPr>
              <a:t>, </a:t>
            </a:r>
            <a:r>
              <a:rPr lang="en-US" sz="900" dirty="0" err="1" smtClean="0">
                <a:solidFill>
                  <a:schemeClr val="bg1">
                    <a:lumMod val="50000"/>
                  </a:schemeClr>
                </a:solidFill>
                <a:latin typeface="Arial" pitchFamily="34" charset="0"/>
                <a:cs typeface="Arial" pitchFamily="34" charset="0"/>
              </a:rPr>
              <a:t>Xplana</a:t>
            </a:r>
            <a:r>
              <a:rPr lang="en-US" sz="900" dirty="0" smtClean="0">
                <a:solidFill>
                  <a:schemeClr val="bg1">
                    <a:lumMod val="50000"/>
                  </a:schemeClr>
                </a:solidFill>
                <a:latin typeface="Arial" pitchFamily="34" charset="0"/>
                <a:cs typeface="Arial" pitchFamily="34" charset="0"/>
              </a:rPr>
              <a:t>, April 2010</a:t>
            </a:r>
          </a:p>
        </p:txBody>
      </p:sp>
      <p:sp>
        <p:nvSpPr>
          <p:cNvPr id="8" name="Rectangle 7"/>
          <p:cNvSpPr/>
          <p:nvPr/>
        </p:nvSpPr>
        <p:spPr>
          <a:xfrm flipV="1">
            <a:off x="8707438" y="241299"/>
            <a:ext cx="436562" cy="1651000"/>
          </a:xfrm>
          <a:prstGeom prst="rect">
            <a:avLst/>
          </a:prstGeom>
          <a:solidFill>
            <a:srgbClr val="4B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00A2FF"/>
              </a:solidFill>
            </a:endParaRPr>
          </a:p>
        </p:txBody>
      </p:sp>
      <p:sp>
        <p:nvSpPr>
          <p:cNvPr id="10" name="TextBox 9"/>
          <p:cNvSpPr txBox="1"/>
          <p:nvPr/>
        </p:nvSpPr>
        <p:spPr>
          <a:xfrm rot="5400000">
            <a:off x="8113657" y="935994"/>
            <a:ext cx="1651001" cy="261610"/>
          </a:xfrm>
          <a:prstGeom prst="rect">
            <a:avLst/>
          </a:prstGeom>
          <a:noFill/>
        </p:spPr>
        <p:txBody>
          <a:bodyPr wrap="square" rtlCol="0">
            <a:spAutoFit/>
          </a:bodyPr>
          <a:lstStyle/>
          <a:p>
            <a:pPr algn="ctr"/>
            <a:r>
              <a:rPr lang="en-US" sz="1100" b="1" dirty="0" smtClean="0">
                <a:solidFill>
                  <a:schemeClr val="bg1"/>
                </a:solidFill>
                <a:latin typeface="Arial"/>
                <a:cs typeface="Arial"/>
              </a:rPr>
              <a:t>THE WORLD</a:t>
            </a:r>
            <a:endParaRPr lang="en-US" sz="1100" b="1" dirty="0">
              <a:solidFill>
                <a:schemeClr val="bg1"/>
              </a:solidFill>
              <a:latin typeface="Arial"/>
              <a:cs typeface="Arial"/>
            </a:endParaRPr>
          </a:p>
        </p:txBody>
      </p:sp>
      <p:sp>
        <p:nvSpPr>
          <p:cNvPr id="11" name="TextBox 10"/>
          <p:cNvSpPr txBox="1"/>
          <p:nvPr/>
        </p:nvSpPr>
        <p:spPr>
          <a:xfrm>
            <a:off x="5215913" y="2869098"/>
            <a:ext cx="5029201" cy="1123384"/>
          </a:xfrm>
          <a:prstGeom prst="rect">
            <a:avLst/>
          </a:prstGeom>
          <a:noFill/>
        </p:spPr>
        <p:txBody>
          <a:bodyPr wrap="square" tIns="0" rIns="0" bIns="0" rtlCol="0">
            <a:spAutoFit/>
          </a:bodyPr>
          <a:lstStyle/>
          <a:p>
            <a:pPr>
              <a:lnSpc>
                <a:spcPct val="80000"/>
              </a:lnSpc>
            </a:pPr>
            <a:r>
              <a:rPr lang="en-US" sz="3000" b="1" kern="0" spc="-150" dirty="0" smtClean="0">
                <a:solidFill>
                  <a:srgbClr val="4BC7E7"/>
                </a:solidFill>
                <a:latin typeface="Arial"/>
                <a:cs typeface="Arial"/>
              </a:rPr>
              <a:t>Downloadable texts</a:t>
            </a:r>
          </a:p>
          <a:p>
            <a:pPr>
              <a:lnSpc>
                <a:spcPct val="80000"/>
              </a:lnSpc>
            </a:pPr>
            <a:r>
              <a:rPr lang="en-US" sz="3000" b="1" kern="0" spc="-150" dirty="0" smtClean="0">
                <a:solidFill>
                  <a:schemeClr val="bg1">
                    <a:lumMod val="65000"/>
                  </a:schemeClr>
                </a:solidFill>
                <a:latin typeface="Arial"/>
                <a:cs typeface="Arial"/>
              </a:rPr>
              <a:t>are replacing</a:t>
            </a:r>
          </a:p>
          <a:p>
            <a:pPr>
              <a:lnSpc>
                <a:spcPct val="80000"/>
              </a:lnSpc>
            </a:pPr>
            <a:r>
              <a:rPr lang="en-US" sz="3000" b="1" kern="0" spc="-150" dirty="0" smtClean="0">
                <a:solidFill>
                  <a:schemeClr val="bg1">
                    <a:lumMod val="65000"/>
                  </a:schemeClr>
                </a:solidFill>
                <a:latin typeface="Arial"/>
                <a:cs typeface="Arial"/>
              </a:rPr>
              <a:t>printed books.</a:t>
            </a:r>
          </a:p>
        </p:txBody>
      </p:sp>
      <p:pic>
        <p:nvPicPr>
          <p:cNvPr id="12" name="Picture 11" descr="SES_Regard_Handheld121_R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4230" y="241299"/>
            <a:ext cx="4796693" cy="6372469"/>
          </a:xfrm>
          <a:prstGeom prst="rect">
            <a:avLst/>
          </a:prstGeom>
        </p:spPr>
      </p:pic>
    </p:spTree>
    <p:extLst>
      <p:ext uri="{BB962C8B-B14F-4D97-AF65-F5344CB8AC3E}">
        <p14:creationId xmlns:p14="http://schemas.microsoft.com/office/powerpoint/2010/main" val="238768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8077</Words>
  <Application>Microsoft Office PowerPoint</Application>
  <PresentationFormat>On-screen Show (4:3)</PresentationFormat>
  <Paragraphs>821</Paragraphs>
  <Slides>83</Slides>
  <Notes>80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Quinn</dc:creator>
  <cp:lastModifiedBy>Laura Feinauer</cp:lastModifiedBy>
  <cp:revision>462</cp:revision>
  <cp:lastPrinted>2013-04-18T15:14:06Z</cp:lastPrinted>
  <dcterms:created xsi:type="dcterms:W3CDTF">2013-04-24T16:03:40Z</dcterms:created>
  <dcterms:modified xsi:type="dcterms:W3CDTF">2014-02-11T15:39:12Z</dcterms:modified>
</cp:coreProperties>
</file>